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3" r:id="rId2"/>
    <p:sldId id="266" r:id="rId3"/>
    <p:sldId id="267" r:id="rId4"/>
    <p:sldId id="290" r:id="rId5"/>
    <p:sldId id="268" r:id="rId6"/>
    <p:sldId id="289" r:id="rId7"/>
    <p:sldId id="292" r:id="rId8"/>
    <p:sldId id="293" r:id="rId9"/>
    <p:sldId id="288" r:id="rId10"/>
    <p:sldId id="270" r:id="rId11"/>
    <p:sldId id="278" r:id="rId12"/>
    <p:sldId id="291" r:id="rId13"/>
    <p:sldId id="273" r:id="rId14"/>
    <p:sldId id="271" r:id="rId15"/>
    <p:sldId id="272" r:id="rId16"/>
    <p:sldId id="274" r:id="rId17"/>
    <p:sldId id="285" r:id="rId18"/>
    <p:sldId id="275" r:id="rId19"/>
    <p:sldId id="276" r:id="rId20"/>
    <p:sldId id="277" r:id="rId21"/>
    <p:sldId id="297" r:id="rId22"/>
    <p:sldId id="296" r:id="rId23"/>
    <p:sldId id="294" r:id="rId24"/>
    <p:sldId id="280" r:id="rId25"/>
    <p:sldId id="281" r:id="rId26"/>
    <p:sldId id="295"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8DF2425E-2918-4513-B073-0C2826B06B56}">
          <p14:sldIdLst>
            <p14:sldId id="263"/>
          </p14:sldIdLst>
        </p14:section>
        <p14:section name="Introduction" id="{9A09511B-22CC-4067-BCC0-EEBA01DCACC1}">
          <p14:sldIdLst>
            <p14:sldId id="266"/>
            <p14:sldId id="267"/>
            <p14:sldId id="290"/>
            <p14:sldId id="268"/>
            <p14:sldId id="289"/>
            <p14:sldId id="292"/>
            <p14:sldId id="293"/>
            <p14:sldId id="288"/>
            <p14:sldId id="270"/>
          </p14:sldIdLst>
        </p14:section>
        <p14:section name="Approaches" id="{6ECBC0E2-53C8-4673-9422-3FD2140848E2}">
          <p14:sldIdLst>
            <p14:sldId id="278"/>
            <p14:sldId id="291"/>
          </p14:sldIdLst>
        </p14:section>
        <p14:section name="Exposome" id="{252EAAE8-320B-4398-8F4A-3E4AC8017195}">
          <p14:sldIdLst>
            <p14:sldId id="273"/>
            <p14:sldId id="271"/>
          </p14:sldIdLst>
        </p14:section>
        <p14:section name="Roles of Environmental Exposures on Human Health" id="{9A3D715C-4BF0-4D9A-8388-B41015EB3D45}">
          <p14:sldIdLst>
            <p14:sldId id="272"/>
            <p14:sldId id="274"/>
            <p14:sldId id="285"/>
          </p14:sldIdLst>
        </p14:section>
        <p14:section name="Assessing biological specimens for environmental exposures" id="{BAD788B3-8C99-48BF-9943-5DAAF1ECCA71}">
          <p14:sldIdLst>
            <p14:sldId id="275"/>
            <p14:sldId id="276"/>
            <p14:sldId id="277"/>
          </p14:sldIdLst>
        </p14:section>
        <p14:section name="Enhancing Studies with environmental exposure data" id="{77EB543D-2344-41EE-9F45-D8DD1CD1BA0B}">
          <p14:sldIdLst>
            <p14:sldId id="297"/>
            <p14:sldId id="296"/>
            <p14:sldId id="294"/>
            <p14:sldId id="280"/>
            <p14:sldId id="281"/>
          </p14:sldIdLst>
        </p14:section>
        <p14:section name="Resources" id="{8B0492BF-784D-4EAF-9E1D-77EB27D17E09}">
          <p14:sldIdLst>
            <p14:sldId id="295"/>
            <p14:sldId id="283"/>
          </p14:sldIdLst>
        </p14:section>
      </p14:sectionLst>
    </p:ext>
    <p:ext uri="{EFAFB233-063F-42B5-8137-9DF3F51BA10A}">
      <p15:sldGuideLst xmlns:p15="http://schemas.microsoft.com/office/powerpoint/2012/main">
        <p15:guide id="1" orient="horz" pos="3096" userDrawn="1">
          <p15:clr>
            <a:srgbClr val="A4A3A4"/>
          </p15:clr>
        </p15:guide>
        <p15:guide id="2" pos="3840" userDrawn="1">
          <p15:clr>
            <a:srgbClr val="A4A3A4"/>
          </p15:clr>
        </p15:guide>
        <p15:guide id="3" pos="1248" userDrawn="1">
          <p15:clr>
            <a:srgbClr val="A4A3A4"/>
          </p15:clr>
        </p15:guide>
        <p15:guide id="4" pos="6432" userDrawn="1">
          <p15:clr>
            <a:srgbClr val="A4A3A4"/>
          </p15:clr>
        </p15:guide>
        <p15:guide id="5" orient="horz" pos="2664" userDrawn="1">
          <p15:clr>
            <a:srgbClr val="A4A3A4"/>
          </p15:clr>
        </p15:guide>
        <p15:guide id="6" orient="horz" pos="2256" userDrawn="1">
          <p15:clr>
            <a:srgbClr val="A4A3A4"/>
          </p15:clr>
        </p15:guide>
        <p15:guide id="7" orient="horz" pos="18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E2540D-DCA6-6798-CCF0-9D16863A36ED}" name="Heileen Hsu-Kim" initials="HHK" userId="S::hsukim@duke.edu::6d9a0e16-6bbf-48c5-abe3-7a10b5a444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6FE"/>
    <a:srgbClr val="0576AF"/>
    <a:srgbClr val="0578B1"/>
    <a:srgbClr val="FFF5DF"/>
    <a:srgbClr val="0074A2"/>
    <a:srgbClr val="D6E5DB"/>
    <a:srgbClr val="E7EAE8"/>
    <a:srgbClr val="FFF1A1"/>
    <a:srgbClr val="FFCAA2"/>
    <a:srgbClr val="D0E1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93257" autoAdjust="0"/>
  </p:normalViewPr>
  <p:slideViewPr>
    <p:cSldViewPr snapToGrid="0" snapToObjects="1">
      <p:cViewPr varScale="1">
        <p:scale>
          <a:sx n="84" d="100"/>
          <a:sy n="84" d="100"/>
        </p:scale>
        <p:origin x="114" y="318"/>
      </p:cViewPr>
      <p:guideLst>
        <p:guide orient="horz" pos="3096"/>
        <p:guide pos="3840"/>
        <p:guide pos="1248"/>
        <p:guide pos="6432"/>
        <p:guide orient="horz" pos="2664"/>
        <p:guide orient="horz" pos="2256"/>
        <p:guide orient="horz" pos="18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g"/></Relationships>
</file>

<file path=ppt/diagrams/_rels/data2.xml.rels><?xml version="1.0" encoding="UTF-8" standalone="yes"?>
<Relationships xmlns="http://schemas.openxmlformats.org/package/2006/relationships"><Relationship Id="rId1" Type="http://schemas.openxmlformats.org/officeDocument/2006/relationships/image" Target="../media/image11.jpg"/></Relationships>
</file>

<file path=ppt/diagrams/_rels/data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0BE56-144E-49B3-BA6E-BF6AFB834CA7}" type="doc">
      <dgm:prSet loTypeId="urn:microsoft.com/office/officeart/2008/layout/CaptionedPictures" loCatId="picture" qsTypeId="urn:microsoft.com/office/officeart/2005/8/quickstyle/simple1" qsCatId="simple" csTypeId="urn:microsoft.com/office/officeart/2005/8/colors/colorful2" csCatId="colorful" phldr="1"/>
      <dgm:spPr/>
      <dgm:t>
        <a:bodyPr/>
        <a:lstStyle/>
        <a:p>
          <a:endParaRPr lang="en-US"/>
        </a:p>
      </dgm:t>
    </dgm:pt>
    <dgm:pt modelId="{2266D242-CC42-4F03-AF2F-A5ADDBB0B77C}">
      <dgm:prSet phldrT="[Text]"/>
      <dgm:spPr/>
      <dgm:t>
        <a:bodyPr/>
        <a:lstStyle/>
        <a:p>
          <a:r>
            <a:rPr lang="en-US" dirty="0"/>
            <a:t>Use of traditional </a:t>
          </a:r>
          <a:r>
            <a:rPr lang="en-US" b="0" dirty="0"/>
            <a:t>cookstoves</a:t>
          </a:r>
        </a:p>
      </dgm:t>
    </dgm:pt>
    <dgm:pt modelId="{5D43D04B-ECA3-418E-9C45-2C84D4F52A6F}" type="parTrans" cxnId="{39904157-A8E5-44E3-919D-E9005C774D29}">
      <dgm:prSet/>
      <dgm:spPr/>
      <dgm:t>
        <a:bodyPr/>
        <a:lstStyle/>
        <a:p>
          <a:endParaRPr lang="en-US"/>
        </a:p>
      </dgm:t>
    </dgm:pt>
    <dgm:pt modelId="{785B395F-127D-4901-852E-42D8A04D7AE7}" type="sibTrans" cxnId="{39904157-A8E5-44E3-919D-E9005C774D29}">
      <dgm:prSet/>
      <dgm:spPr/>
      <dgm:t>
        <a:bodyPr/>
        <a:lstStyle/>
        <a:p>
          <a:endParaRPr lang="en-US"/>
        </a:p>
      </dgm:t>
    </dgm:pt>
    <dgm:pt modelId="{8702C7B7-3282-4F8F-8A3A-08A42B7F4608}" type="pres">
      <dgm:prSet presAssocID="{8A90BE56-144E-49B3-BA6E-BF6AFB834CA7}" presName="Name0" presStyleCnt="0">
        <dgm:presLayoutVars>
          <dgm:chMax/>
          <dgm:chPref/>
          <dgm:dir/>
        </dgm:presLayoutVars>
      </dgm:prSet>
      <dgm:spPr/>
    </dgm:pt>
    <dgm:pt modelId="{58D399AF-6325-4C54-A1E3-A8717ED337AB}" type="pres">
      <dgm:prSet presAssocID="{2266D242-CC42-4F03-AF2F-A5ADDBB0B77C}" presName="composite" presStyleCnt="0">
        <dgm:presLayoutVars>
          <dgm:chMax val="1"/>
          <dgm:chPref val="1"/>
        </dgm:presLayoutVars>
      </dgm:prSet>
      <dgm:spPr/>
    </dgm:pt>
    <dgm:pt modelId="{7E4C19E8-B3B2-47E2-ADF6-EF1971B684F3}" type="pres">
      <dgm:prSet presAssocID="{2266D242-CC42-4F03-AF2F-A5ADDBB0B77C}" presName="Accent" presStyleLbl="trAlignAcc1" presStyleIdx="0" presStyleCnt="1" custLinFactNeighborX="-428">
        <dgm:presLayoutVars>
          <dgm:chMax val="0"/>
          <dgm:chPref val="0"/>
        </dgm:presLayoutVars>
      </dgm:prSet>
      <dgm:spPr/>
      <dgm:extLst>
        <a:ext uri="{E40237B7-FDA0-4F09-8148-C483321AD2D9}">
          <dgm14:cNvPr xmlns:dgm14="http://schemas.microsoft.com/office/drawing/2010/diagram" id="0" name="" descr="Picture/caption border."/>
        </a:ext>
      </dgm:extLst>
    </dgm:pt>
    <dgm:pt modelId="{BAC758FA-B80F-40A2-998E-E1364924A9D4}" type="pres">
      <dgm:prSet presAssocID="{2266D242-CC42-4F03-AF2F-A5ADDBB0B77C}" presName="Image" presStyleLbl="alignImgPlace1" presStyleIdx="0" presStyleCnt="1">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descr="Photograph of a traditional wood-fired stove."/>
        </a:ext>
      </dgm:extLst>
    </dgm:pt>
    <dgm:pt modelId="{74781400-CF7C-47A9-B07E-1496016A41A1}" type="pres">
      <dgm:prSet presAssocID="{2266D242-CC42-4F03-AF2F-A5ADDBB0B77C}" presName="ChildComposite" presStyleCnt="0"/>
      <dgm:spPr/>
    </dgm:pt>
    <dgm:pt modelId="{D14999F7-965F-417A-8391-3249D4325426}" type="pres">
      <dgm:prSet presAssocID="{2266D242-CC42-4F03-AF2F-A5ADDBB0B77C}" presName="Child" presStyleLbl="node1" presStyleIdx="0" presStyleCnt="0">
        <dgm:presLayoutVars>
          <dgm:chMax val="0"/>
          <dgm:chPref val="0"/>
          <dgm:bulletEnabled val="1"/>
        </dgm:presLayoutVars>
      </dgm:prSet>
      <dgm:spPr/>
    </dgm:pt>
    <dgm:pt modelId="{41CF31CA-B765-4101-87FC-BB6B03277565}" type="pres">
      <dgm:prSet presAssocID="{2266D242-CC42-4F03-AF2F-A5ADDBB0B77C}" presName="Parent" presStyleLbl="revTx" presStyleIdx="0" presStyleCnt="1">
        <dgm:presLayoutVars>
          <dgm:chMax val="1"/>
          <dgm:chPref val="0"/>
          <dgm:bulletEnabled val="1"/>
        </dgm:presLayoutVars>
      </dgm:prSet>
      <dgm:spPr/>
    </dgm:pt>
  </dgm:ptLst>
  <dgm:cxnLst>
    <dgm:cxn modelId="{39904157-A8E5-44E3-919D-E9005C774D29}" srcId="{8A90BE56-144E-49B3-BA6E-BF6AFB834CA7}" destId="{2266D242-CC42-4F03-AF2F-A5ADDBB0B77C}" srcOrd="0" destOrd="0" parTransId="{5D43D04B-ECA3-418E-9C45-2C84D4F52A6F}" sibTransId="{785B395F-127D-4901-852E-42D8A04D7AE7}"/>
    <dgm:cxn modelId="{93F28F95-9578-46B0-9FB6-464A968A7895}" type="presOf" srcId="{2266D242-CC42-4F03-AF2F-A5ADDBB0B77C}" destId="{41CF31CA-B765-4101-87FC-BB6B03277565}" srcOrd="0" destOrd="0" presId="urn:microsoft.com/office/officeart/2008/layout/CaptionedPictures"/>
    <dgm:cxn modelId="{813C12AB-9DB8-4D61-BB09-38D78A894F2D}" type="presOf" srcId="{8A90BE56-144E-49B3-BA6E-BF6AFB834CA7}" destId="{8702C7B7-3282-4F8F-8A3A-08A42B7F4608}" srcOrd="0" destOrd="0" presId="urn:microsoft.com/office/officeart/2008/layout/CaptionedPictures"/>
    <dgm:cxn modelId="{A8A83963-4FB8-4DC6-92C6-3872E1E73956}" type="presParOf" srcId="{8702C7B7-3282-4F8F-8A3A-08A42B7F4608}" destId="{58D399AF-6325-4C54-A1E3-A8717ED337AB}" srcOrd="0" destOrd="0" presId="urn:microsoft.com/office/officeart/2008/layout/CaptionedPictures"/>
    <dgm:cxn modelId="{6E529F45-8098-4014-8FC1-B95F18C74ED7}" type="presParOf" srcId="{58D399AF-6325-4C54-A1E3-A8717ED337AB}" destId="{7E4C19E8-B3B2-47E2-ADF6-EF1971B684F3}" srcOrd="0" destOrd="0" presId="urn:microsoft.com/office/officeart/2008/layout/CaptionedPictures"/>
    <dgm:cxn modelId="{E09AEA67-A0B7-468A-8ADF-D083AB306E25}" type="presParOf" srcId="{58D399AF-6325-4C54-A1E3-A8717ED337AB}" destId="{BAC758FA-B80F-40A2-998E-E1364924A9D4}" srcOrd="1" destOrd="0" presId="urn:microsoft.com/office/officeart/2008/layout/CaptionedPictures"/>
    <dgm:cxn modelId="{562331C8-6977-4759-9FB1-8772FE35548D}" type="presParOf" srcId="{58D399AF-6325-4C54-A1E3-A8717ED337AB}" destId="{74781400-CF7C-47A9-B07E-1496016A41A1}" srcOrd="2" destOrd="0" presId="urn:microsoft.com/office/officeart/2008/layout/CaptionedPictures"/>
    <dgm:cxn modelId="{0DF51409-F7CE-448B-8415-18242B894D34}" type="presParOf" srcId="{74781400-CF7C-47A9-B07E-1496016A41A1}" destId="{D14999F7-965F-417A-8391-3249D4325426}" srcOrd="0" destOrd="0" presId="urn:microsoft.com/office/officeart/2008/layout/CaptionedPictures"/>
    <dgm:cxn modelId="{E3234066-D70D-469D-8B80-08503DF0A82D}" type="presParOf" srcId="{74781400-CF7C-47A9-B07E-1496016A41A1}" destId="{41CF31CA-B765-4101-87FC-BB6B03277565}"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0BE56-144E-49B3-BA6E-BF6AFB834CA7}" type="doc">
      <dgm:prSet loTypeId="urn:microsoft.com/office/officeart/2008/layout/CaptionedPictures" loCatId="picture" qsTypeId="urn:microsoft.com/office/officeart/2005/8/quickstyle/simple1" qsCatId="simple" csTypeId="urn:microsoft.com/office/officeart/2005/8/colors/colorful2" csCatId="colorful" phldr="1"/>
      <dgm:spPr/>
      <dgm:t>
        <a:bodyPr/>
        <a:lstStyle/>
        <a:p>
          <a:endParaRPr lang="en-US"/>
        </a:p>
      </dgm:t>
    </dgm:pt>
    <dgm:pt modelId="{A77F4490-AE29-4F94-AD18-BF44A51361DF}">
      <dgm:prSet phldrT="[Text]"/>
      <dgm:spPr/>
      <dgm:t>
        <a:bodyPr/>
        <a:lstStyle/>
        <a:p>
          <a:r>
            <a:rPr lang="en-US" dirty="0"/>
            <a:t>Toddler hand-to-mouth behavior</a:t>
          </a:r>
        </a:p>
      </dgm:t>
    </dgm:pt>
    <dgm:pt modelId="{2E3066BA-506F-482A-882A-E922A8AC96B9}" type="parTrans" cxnId="{80CFFE16-FD9F-4C84-8125-37830BBA834F}">
      <dgm:prSet/>
      <dgm:spPr/>
      <dgm:t>
        <a:bodyPr/>
        <a:lstStyle/>
        <a:p>
          <a:endParaRPr lang="en-US"/>
        </a:p>
      </dgm:t>
    </dgm:pt>
    <dgm:pt modelId="{419EEDF8-DB20-4696-8556-F4C73AE147C7}" type="sibTrans" cxnId="{80CFFE16-FD9F-4C84-8125-37830BBA834F}">
      <dgm:prSet/>
      <dgm:spPr/>
      <dgm:t>
        <a:bodyPr/>
        <a:lstStyle/>
        <a:p>
          <a:endParaRPr lang="en-US"/>
        </a:p>
      </dgm:t>
    </dgm:pt>
    <dgm:pt modelId="{8702C7B7-3282-4F8F-8A3A-08A42B7F4608}" type="pres">
      <dgm:prSet presAssocID="{8A90BE56-144E-49B3-BA6E-BF6AFB834CA7}" presName="Name0" presStyleCnt="0">
        <dgm:presLayoutVars>
          <dgm:chMax/>
          <dgm:chPref/>
          <dgm:dir/>
        </dgm:presLayoutVars>
      </dgm:prSet>
      <dgm:spPr/>
    </dgm:pt>
    <dgm:pt modelId="{320C134F-07D2-493E-8DF7-51772654E6C3}" type="pres">
      <dgm:prSet presAssocID="{A77F4490-AE29-4F94-AD18-BF44A51361DF}" presName="composite" presStyleCnt="0">
        <dgm:presLayoutVars>
          <dgm:chMax val="1"/>
          <dgm:chPref val="1"/>
        </dgm:presLayoutVars>
      </dgm:prSet>
      <dgm:spPr/>
    </dgm:pt>
    <dgm:pt modelId="{9676D5D9-777F-480F-8AD2-03AA7FAF286B}" type="pres">
      <dgm:prSet presAssocID="{A77F4490-AE29-4F94-AD18-BF44A51361DF}" presName="Accent" presStyleLbl="trAlignAcc1" presStyleIdx="0" presStyleCnt="1" custLinFactNeighborX="0">
        <dgm:presLayoutVars>
          <dgm:chMax val="0"/>
          <dgm:chPref val="0"/>
        </dgm:presLayoutVars>
      </dgm:prSet>
      <dgm:spPr/>
      <dgm:extLst>
        <a:ext uri="{E40237B7-FDA0-4F09-8148-C483321AD2D9}">
          <dgm14:cNvPr xmlns:dgm14="http://schemas.microsoft.com/office/drawing/2010/diagram" id="0" name="" descr="Picture/caption border."/>
        </a:ext>
      </dgm:extLst>
    </dgm:pt>
    <dgm:pt modelId="{92C6C3D7-DC51-40C1-BBEC-73D17AB1B3B4}" type="pres">
      <dgm:prSet presAssocID="{A77F4490-AE29-4F94-AD18-BF44A51361DF}"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descr="Photograph of a small toddler putting a toy to their mouth."/>
        </a:ext>
      </dgm:extLst>
    </dgm:pt>
    <dgm:pt modelId="{C79C78D0-DD3F-40C7-9F90-9057A2B86B9B}" type="pres">
      <dgm:prSet presAssocID="{A77F4490-AE29-4F94-AD18-BF44A51361DF}" presName="ChildComposite" presStyleCnt="0"/>
      <dgm:spPr/>
    </dgm:pt>
    <dgm:pt modelId="{119CC4B8-C303-4260-842C-C322B8430C78}" type="pres">
      <dgm:prSet presAssocID="{A77F4490-AE29-4F94-AD18-BF44A51361DF}" presName="Child" presStyleLbl="node1" presStyleIdx="0" presStyleCnt="0">
        <dgm:presLayoutVars>
          <dgm:chMax val="0"/>
          <dgm:chPref val="0"/>
          <dgm:bulletEnabled val="1"/>
        </dgm:presLayoutVars>
      </dgm:prSet>
      <dgm:spPr/>
    </dgm:pt>
    <dgm:pt modelId="{22234FFC-E38B-469B-B38A-5D5DEAFA4BAD}" type="pres">
      <dgm:prSet presAssocID="{A77F4490-AE29-4F94-AD18-BF44A51361DF}" presName="Parent" presStyleLbl="revTx" presStyleIdx="0" presStyleCnt="1">
        <dgm:presLayoutVars>
          <dgm:chMax val="1"/>
          <dgm:chPref val="0"/>
          <dgm:bulletEnabled val="1"/>
        </dgm:presLayoutVars>
      </dgm:prSet>
      <dgm:spPr/>
    </dgm:pt>
  </dgm:ptLst>
  <dgm:cxnLst>
    <dgm:cxn modelId="{80CFFE16-FD9F-4C84-8125-37830BBA834F}" srcId="{8A90BE56-144E-49B3-BA6E-BF6AFB834CA7}" destId="{A77F4490-AE29-4F94-AD18-BF44A51361DF}" srcOrd="0" destOrd="0" parTransId="{2E3066BA-506F-482A-882A-E922A8AC96B9}" sibTransId="{419EEDF8-DB20-4696-8556-F4C73AE147C7}"/>
    <dgm:cxn modelId="{813C12AB-9DB8-4D61-BB09-38D78A894F2D}" type="presOf" srcId="{8A90BE56-144E-49B3-BA6E-BF6AFB834CA7}" destId="{8702C7B7-3282-4F8F-8A3A-08A42B7F4608}" srcOrd="0" destOrd="0" presId="urn:microsoft.com/office/officeart/2008/layout/CaptionedPictures"/>
    <dgm:cxn modelId="{76490BDA-99A0-4762-98CC-A538703CAC8A}" type="presOf" srcId="{A77F4490-AE29-4F94-AD18-BF44A51361DF}" destId="{22234FFC-E38B-469B-B38A-5D5DEAFA4BAD}" srcOrd="0" destOrd="0" presId="urn:microsoft.com/office/officeart/2008/layout/CaptionedPictures"/>
    <dgm:cxn modelId="{A57EA511-590D-4EAA-8423-522116EB5BA4}" type="presParOf" srcId="{8702C7B7-3282-4F8F-8A3A-08A42B7F4608}" destId="{320C134F-07D2-493E-8DF7-51772654E6C3}" srcOrd="0" destOrd="0" presId="urn:microsoft.com/office/officeart/2008/layout/CaptionedPictures"/>
    <dgm:cxn modelId="{55E189D2-97B8-474A-8108-7B4863A3794C}" type="presParOf" srcId="{320C134F-07D2-493E-8DF7-51772654E6C3}" destId="{9676D5D9-777F-480F-8AD2-03AA7FAF286B}" srcOrd="0" destOrd="0" presId="urn:microsoft.com/office/officeart/2008/layout/CaptionedPictures"/>
    <dgm:cxn modelId="{99478D07-F853-4174-BED0-971E58514CCD}" type="presParOf" srcId="{320C134F-07D2-493E-8DF7-51772654E6C3}" destId="{92C6C3D7-DC51-40C1-BBEC-73D17AB1B3B4}" srcOrd="1" destOrd="0" presId="urn:microsoft.com/office/officeart/2008/layout/CaptionedPictures"/>
    <dgm:cxn modelId="{B87C06F9-8967-4EA9-9DFB-C93C2EC2C612}" type="presParOf" srcId="{320C134F-07D2-493E-8DF7-51772654E6C3}" destId="{C79C78D0-DD3F-40C7-9F90-9057A2B86B9B}" srcOrd="2" destOrd="0" presId="urn:microsoft.com/office/officeart/2008/layout/CaptionedPictures"/>
    <dgm:cxn modelId="{3280FA43-0FB0-4565-BC7D-430A12CB100C}" type="presParOf" srcId="{C79C78D0-DD3F-40C7-9F90-9057A2B86B9B}" destId="{119CC4B8-C303-4260-842C-C322B8430C78}" srcOrd="0" destOrd="0" presId="urn:microsoft.com/office/officeart/2008/layout/CaptionedPictures"/>
    <dgm:cxn modelId="{AEE8C55F-ECDB-480E-BF51-4BD6B32CC90D}" type="presParOf" srcId="{C79C78D0-DD3F-40C7-9F90-9057A2B86B9B}" destId="{22234FFC-E38B-469B-B38A-5D5DEAFA4BAD}" srcOrd="1" destOrd="0" presId="urn:microsoft.com/office/officeart/2008/layout/CaptionedPicture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90BE56-144E-49B3-BA6E-BF6AFB834CA7}" type="doc">
      <dgm:prSet loTypeId="urn:microsoft.com/office/officeart/2008/layout/CaptionedPictures" loCatId="picture" qsTypeId="urn:microsoft.com/office/officeart/2005/8/quickstyle/simple1" qsCatId="simple" csTypeId="urn:microsoft.com/office/officeart/2005/8/colors/colorful2" csCatId="colorful" phldr="1"/>
      <dgm:spPr/>
      <dgm:t>
        <a:bodyPr/>
        <a:lstStyle/>
        <a:p>
          <a:endParaRPr lang="en-US"/>
        </a:p>
      </dgm:t>
    </dgm:pt>
    <dgm:pt modelId="{E5F01A5E-4EC6-42AE-B430-20616D623C1E}">
      <dgm:prSet phldrT="[Text]"/>
      <dgm:spPr/>
      <dgm:t>
        <a:bodyPr/>
        <a:lstStyle/>
        <a:p>
          <a:r>
            <a:rPr lang="en-US" dirty="0"/>
            <a:t>Arsenic in well water</a:t>
          </a:r>
        </a:p>
      </dgm:t>
    </dgm:pt>
    <dgm:pt modelId="{9FFECF53-AA34-46CC-A8E7-CA194A72A8F9}" type="parTrans" cxnId="{4CFF9237-FD35-4D61-ABFD-25ED9F482614}">
      <dgm:prSet/>
      <dgm:spPr/>
      <dgm:t>
        <a:bodyPr/>
        <a:lstStyle/>
        <a:p>
          <a:endParaRPr lang="en-US"/>
        </a:p>
      </dgm:t>
    </dgm:pt>
    <dgm:pt modelId="{7D7139C3-D42F-4319-90A1-DB48380F6320}" type="sibTrans" cxnId="{4CFF9237-FD35-4D61-ABFD-25ED9F482614}">
      <dgm:prSet/>
      <dgm:spPr/>
      <dgm:t>
        <a:bodyPr/>
        <a:lstStyle/>
        <a:p>
          <a:endParaRPr lang="en-US"/>
        </a:p>
      </dgm:t>
    </dgm:pt>
    <dgm:pt modelId="{8702C7B7-3282-4F8F-8A3A-08A42B7F4608}" type="pres">
      <dgm:prSet presAssocID="{8A90BE56-144E-49B3-BA6E-BF6AFB834CA7}" presName="Name0" presStyleCnt="0">
        <dgm:presLayoutVars>
          <dgm:chMax/>
          <dgm:chPref/>
          <dgm:dir/>
        </dgm:presLayoutVars>
      </dgm:prSet>
      <dgm:spPr/>
    </dgm:pt>
    <dgm:pt modelId="{6AD0C303-0CCA-4AD2-86CD-18E6F2224A0F}" type="pres">
      <dgm:prSet presAssocID="{E5F01A5E-4EC6-42AE-B430-20616D623C1E}" presName="composite" presStyleCnt="0">
        <dgm:presLayoutVars>
          <dgm:chMax val="1"/>
          <dgm:chPref val="1"/>
        </dgm:presLayoutVars>
      </dgm:prSet>
      <dgm:spPr/>
    </dgm:pt>
    <dgm:pt modelId="{AA0293B6-59FA-48F9-AFB7-8F9614600702}" type="pres">
      <dgm:prSet presAssocID="{E5F01A5E-4EC6-42AE-B430-20616D623C1E}" presName="Accent" presStyleLbl="trAlignAcc1" presStyleIdx="0" presStyleCnt="1">
        <dgm:presLayoutVars>
          <dgm:chMax val="0"/>
          <dgm:chPref val="0"/>
        </dgm:presLayoutVars>
      </dgm:prSet>
      <dgm:spPr/>
      <dgm:extLst>
        <a:ext uri="{E40237B7-FDA0-4F09-8148-C483321AD2D9}">
          <dgm14:cNvPr xmlns:dgm14="http://schemas.microsoft.com/office/drawing/2010/diagram" id="0" name="" descr="Picture/caption border."/>
        </a:ext>
      </dgm:extLst>
    </dgm:pt>
    <dgm:pt modelId="{33C70EA4-6452-440C-BC5F-D5258F2E5FDD}" type="pres">
      <dgm:prSet presAssocID="{E5F01A5E-4EC6-42AE-B430-20616D623C1E}" presName="Image" presStyleLbl="alignImgPlace1" presStyleIdx="0" presStyleCnt="1">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39" r="-33239"/>
          </a:stretch>
        </a:blipFill>
      </dgm:spPr>
      <dgm:extLst>
        <a:ext uri="{E40237B7-FDA0-4F09-8148-C483321AD2D9}">
          <dgm14:cNvPr xmlns:dgm14="http://schemas.microsoft.com/office/drawing/2010/diagram" id="0" name="" descr="U.S. map graphic depicting various amounts of arsenic in well water."/>
        </a:ext>
      </dgm:extLst>
    </dgm:pt>
    <dgm:pt modelId="{24C98259-8F7B-4446-B3E3-BC4EAA04A5D1}" type="pres">
      <dgm:prSet presAssocID="{E5F01A5E-4EC6-42AE-B430-20616D623C1E}" presName="ChildComposite" presStyleCnt="0"/>
      <dgm:spPr/>
    </dgm:pt>
    <dgm:pt modelId="{1FD51DF9-8D5D-409D-8ED9-5590685D7A92}" type="pres">
      <dgm:prSet presAssocID="{E5F01A5E-4EC6-42AE-B430-20616D623C1E}" presName="Child" presStyleLbl="node1" presStyleIdx="0" presStyleCnt="0">
        <dgm:presLayoutVars>
          <dgm:chMax val="0"/>
          <dgm:chPref val="0"/>
          <dgm:bulletEnabled val="1"/>
        </dgm:presLayoutVars>
      </dgm:prSet>
      <dgm:spPr/>
    </dgm:pt>
    <dgm:pt modelId="{79620762-3894-401B-A737-56F3B75687F7}" type="pres">
      <dgm:prSet presAssocID="{E5F01A5E-4EC6-42AE-B430-20616D623C1E}" presName="Parent" presStyleLbl="revTx" presStyleIdx="0" presStyleCnt="1">
        <dgm:presLayoutVars>
          <dgm:chMax val="1"/>
          <dgm:chPref val="0"/>
          <dgm:bulletEnabled val="1"/>
        </dgm:presLayoutVars>
      </dgm:prSet>
      <dgm:spPr/>
    </dgm:pt>
  </dgm:ptLst>
  <dgm:cxnLst>
    <dgm:cxn modelId="{4CFF9237-FD35-4D61-ABFD-25ED9F482614}" srcId="{8A90BE56-144E-49B3-BA6E-BF6AFB834CA7}" destId="{E5F01A5E-4EC6-42AE-B430-20616D623C1E}" srcOrd="0" destOrd="0" parTransId="{9FFECF53-AA34-46CC-A8E7-CA194A72A8F9}" sibTransId="{7D7139C3-D42F-4319-90A1-DB48380F6320}"/>
    <dgm:cxn modelId="{5D31F744-17D7-4A9C-A82D-232783EC2B5E}" type="presOf" srcId="{E5F01A5E-4EC6-42AE-B430-20616D623C1E}" destId="{79620762-3894-401B-A737-56F3B75687F7}" srcOrd="0" destOrd="0" presId="urn:microsoft.com/office/officeart/2008/layout/CaptionedPictures"/>
    <dgm:cxn modelId="{813C12AB-9DB8-4D61-BB09-38D78A894F2D}" type="presOf" srcId="{8A90BE56-144E-49B3-BA6E-BF6AFB834CA7}" destId="{8702C7B7-3282-4F8F-8A3A-08A42B7F4608}" srcOrd="0" destOrd="0" presId="urn:microsoft.com/office/officeart/2008/layout/CaptionedPictures"/>
    <dgm:cxn modelId="{0733CFC1-3E29-4931-BF73-7C770B054E0A}" type="presParOf" srcId="{8702C7B7-3282-4F8F-8A3A-08A42B7F4608}" destId="{6AD0C303-0CCA-4AD2-86CD-18E6F2224A0F}" srcOrd="0" destOrd="0" presId="urn:microsoft.com/office/officeart/2008/layout/CaptionedPictures"/>
    <dgm:cxn modelId="{40DCE276-E912-475F-96B2-0EA2ECB8DB3A}" type="presParOf" srcId="{6AD0C303-0CCA-4AD2-86CD-18E6F2224A0F}" destId="{AA0293B6-59FA-48F9-AFB7-8F9614600702}" srcOrd="0" destOrd="0" presId="urn:microsoft.com/office/officeart/2008/layout/CaptionedPictures"/>
    <dgm:cxn modelId="{8987F469-32BF-4CC8-AFF6-2329DA2F9AA9}" type="presParOf" srcId="{6AD0C303-0CCA-4AD2-86CD-18E6F2224A0F}" destId="{33C70EA4-6452-440C-BC5F-D5258F2E5FDD}" srcOrd="1" destOrd="0" presId="urn:microsoft.com/office/officeart/2008/layout/CaptionedPictures"/>
    <dgm:cxn modelId="{2B5B1C53-0A11-4883-AA7A-238CCE4AA36B}" type="presParOf" srcId="{6AD0C303-0CCA-4AD2-86CD-18E6F2224A0F}" destId="{24C98259-8F7B-4446-B3E3-BC4EAA04A5D1}" srcOrd="2" destOrd="0" presId="urn:microsoft.com/office/officeart/2008/layout/CaptionedPictures"/>
    <dgm:cxn modelId="{AF01F753-87AE-4101-9DC3-1D593E42480F}" type="presParOf" srcId="{24C98259-8F7B-4446-B3E3-BC4EAA04A5D1}" destId="{1FD51DF9-8D5D-409D-8ED9-5590685D7A92}" srcOrd="0" destOrd="0" presId="urn:microsoft.com/office/officeart/2008/layout/CaptionedPictures"/>
    <dgm:cxn modelId="{3A3CF1DF-46E7-4915-AFF8-955092E55E09}" type="presParOf" srcId="{24C98259-8F7B-4446-B3E3-BC4EAA04A5D1}" destId="{79620762-3894-401B-A737-56F3B75687F7}" srcOrd="1" destOrd="0" presId="urn:microsoft.com/office/officeart/2008/layout/CaptionedPicture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C19E8-B3B2-47E2-ADF6-EF1971B684F3}">
      <dsp:nvSpPr>
        <dsp:cNvPr id="0" name=""/>
        <dsp:cNvSpPr/>
      </dsp:nvSpPr>
      <dsp:spPr>
        <a:xfrm>
          <a:off x="194688" y="0"/>
          <a:ext cx="3039008" cy="357530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C758FA-B80F-40A2-998E-E1364924A9D4}">
      <dsp:nvSpPr>
        <dsp:cNvPr id="0" name=""/>
        <dsp:cNvSpPr/>
      </dsp:nvSpPr>
      <dsp:spPr>
        <a:xfrm>
          <a:off x="359646" y="143012"/>
          <a:ext cx="2735107" cy="2323947"/>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CF31CA-B765-4101-87FC-BB6B03277565}">
      <dsp:nvSpPr>
        <dsp:cNvPr id="0" name=""/>
        <dsp:cNvSpPr/>
      </dsp:nvSpPr>
      <dsp:spPr>
        <a:xfrm>
          <a:off x="359646" y="2466959"/>
          <a:ext cx="2735107" cy="965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Use of traditional </a:t>
          </a:r>
          <a:r>
            <a:rPr lang="en-US" sz="2700" b="0" kern="1200" dirty="0"/>
            <a:t>cookstoves</a:t>
          </a:r>
        </a:p>
      </dsp:txBody>
      <dsp:txXfrm>
        <a:off x="359646" y="2466959"/>
        <a:ext cx="2735107" cy="965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6D5D9-777F-480F-8AD2-03AA7FAF286B}">
      <dsp:nvSpPr>
        <dsp:cNvPr id="0" name=""/>
        <dsp:cNvSpPr/>
      </dsp:nvSpPr>
      <dsp:spPr>
        <a:xfrm>
          <a:off x="207695" y="0"/>
          <a:ext cx="3039008" cy="357530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C6C3D7-DC51-40C1-BBEC-73D17AB1B3B4}">
      <dsp:nvSpPr>
        <dsp:cNvPr id="0" name=""/>
        <dsp:cNvSpPr/>
      </dsp:nvSpPr>
      <dsp:spPr>
        <a:xfrm>
          <a:off x="359646" y="143012"/>
          <a:ext cx="2735107" cy="23239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234FFC-E38B-469B-B38A-5D5DEAFA4BAD}">
      <dsp:nvSpPr>
        <dsp:cNvPr id="0" name=""/>
        <dsp:cNvSpPr/>
      </dsp:nvSpPr>
      <dsp:spPr>
        <a:xfrm>
          <a:off x="359646" y="2466959"/>
          <a:ext cx="2735107" cy="965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Toddler hand-to-mouth behavior</a:t>
          </a:r>
        </a:p>
      </dsp:txBody>
      <dsp:txXfrm>
        <a:off x="359646" y="2466959"/>
        <a:ext cx="2735107" cy="965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293B6-59FA-48F9-AFB7-8F9614600702}">
      <dsp:nvSpPr>
        <dsp:cNvPr id="0" name=""/>
        <dsp:cNvSpPr/>
      </dsp:nvSpPr>
      <dsp:spPr>
        <a:xfrm>
          <a:off x="207695" y="0"/>
          <a:ext cx="3039008" cy="357530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C70EA4-6452-440C-BC5F-D5258F2E5FDD}">
      <dsp:nvSpPr>
        <dsp:cNvPr id="0" name=""/>
        <dsp:cNvSpPr/>
      </dsp:nvSpPr>
      <dsp:spPr>
        <a:xfrm>
          <a:off x="359646" y="143012"/>
          <a:ext cx="2735107" cy="2323947"/>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39" r="-3323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20762-3894-401B-A737-56F3B75687F7}">
      <dsp:nvSpPr>
        <dsp:cNvPr id="0" name=""/>
        <dsp:cNvSpPr/>
      </dsp:nvSpPr>
      <dsp:spPr>
        <a:xfrm>
          <a:off x="359646" y="2466959"/>
          <a:ext cx="2735107" cy="965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Arsenic in well water</a:t>
          </a:r>
        </a:p>
      </dsp:txBody>
      <dsp:txXfrm>
        <a:off x="359646" y="2466959"/>
        <a:ext cx="2735107" cy="965332"/>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3FA8-C93E-2846-8BDD-5E6860FC96E1}" type="datetimeFigureOut">
              <a:rPr lang="en-US" smtClean="0"/>
              <a:t>5/5/2023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1952B-BFF5-B74B-8DDB-687D652A663D}" type="slidenum">
              <a:rPr lang="en-US" smtClean="0"/>
              <a:t>‹#›</a:t>
            </a:fld>
            <a:endParaRPr lang="en-US"/>
          </a:p>
        </p:txBody>
      </p:sp>
    </p:spTree>
    <p:extLst>
      <p:ext uri="{BB962C8B-B14F-4D97-AF65-F5344CB8AC3E}">
        <p14:creationId xmlns:p14="http://schemas.microsoft.com/office/powerpoint/2010/main" val="152663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289/EHP47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021/acs.estlett.1c0064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016/j.xcrp.2022.10097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hhearprogram.org/sample-matrix-tabl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i.org/10.1016/j.envres.2021.11133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i.org/10.1093/pnasnexus/pgac05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i.org/10.1146/annurev-publhealth-082516-01275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hheardatacenter.mssm.edu/"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16/S2542-5196(17)30048-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016/j.enpol.2013.11.00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oi.org/10.1111/ina.1250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HHEAR educational module – What are environmental exposures? And how can they enhance my study?</a:t>
            </a:r>
          </a:p>
        </p:txBody>
      </p:sp>
      <p:sp>
        <p:nvSpPr>
          <p:cNvPr id="4" name="Slide Number Placeholder 3"/>
          <p:cNvSpPr>
            <a:spLocks noGrp="1"/>
          </p:cNvSpPr>
          <p:nvPr>
            <p:ph type="sldNum" sz="quarter" idx="10"/>
          </p:nvPr>
        </p:nvSpPr>
        <p:spPr/>
        <p:txBody>
          <a:bodyPr/>
          <a:lstStyle/>
          <a:p>
            <a:fld id="{0931952B-BFF5-B74B-8DDB-687D652A663D}" type="slidenum">
              <a:rPr lang="en-US" smtClean="0"/>
              <a:t>1</a:t>
            </a:fld>
            <a:endParaRPr lang="en-US"/>
          </a:p>
        </p:txBody>
      </p:sp>
    </p:spTree>
    <p:extLst>
      <p:ext uri="{BB962C8B-B14F-4D97-AF65-F5344CB8AC3E}">
        <p14:creationId xmlns:p14="http://schemas.microsoft.com/office/powerpoint/2010/main" val="376975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Remember, when we talk about environmental exposures, the term environment can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Pesticides and other agricultural chemicals that may find their way into our food and water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Geogenic toxins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Personal care products like cosmetics and sunscreens that we put on our skin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Industrial pollutants in the air we breathe and Chemicals found in the products and building materials we use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Pharmaceuticals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influence of lifestyle factors such as smoking, secondhand smoke exposure, stress, and nutrition</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b="1" dirty="0"/>
              <a:t>Analysis of these external exposures, biological responses, and host susceptibility can help establish links between environmental exposures and health outcomes.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a:p>
            <a:r>
              <a:rPr lang="en-US" u="sng" dirty="0"/>
              <a:t>References:</a:t>
            </a:r>
          </a:p>
          <a:p>
            <a:r>
              <a:rPr lang="en-US" dirty="0"/>
              <a:t>EEA 2019: https://www.eea.europa.eu/soer/publications/soer-2020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EEA, 2019. The European environment: state and outlook 2020 : knowledge for transition to a sustainable Europe. Publications Office, LU.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10</a:t>
            </a:fld>
            <a:endParaRPr lang="en-US"/>
          </a:p>
        </p:txBody>
      </p:sp>
    </p:spTree>
    <p:extLst>
      <p:ext uri="{BB962C8B-B14F-4D97-AF65-F5344CB8AC3E}">
        <p14:creationId xmlns:p14="http://schemas.microsoft.com/office/powerpoint/2010/main" val="173844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studying environmental exposures, there are two types of laboratory approaches:</a:t>
            </a:r>
          </a:p>
          <a:p>
            <a:endParaRPr lang="en-US" dirty="0"/>
          </a:p>
          <a:p>
            <a:pPr lvl="1"/>
            <a:r>
              <a:rPr lang="en-US" b="0" dirty="0"/>
              <a:t>First is the</a:t>
            </a:r>
            <a:r>
              <a:rPr lang="en-US" b="1" dirty="0"/>
              <a:t> Targeted approach </a:t>
            </a:r>
            <a:r>
              <a:rPr lang="en-US" b="0" dirty="0"/>
              <a:t>in which the </a:t>
            </a:r>
            <a:r>
              <a:rPr lang="en-US" dirty="0"/>
              <a:t>compounds and chemical elements of interest are specified… </a:t>
            </a:r>
          </a:p>
          <a:p>
            <a:pPr lvl="1"/>
            <a:r>
              <a:rPr lang="en-US" b="0" dirty="0"/>
              <a:t>Second is the </a:t>
            </a:r>
            <a:r>
              <a:rPr lang="en-US" b="1" dirty="0"/>
              <a:t>Untargeted approach </a:t>
            </a:r>
            <a:r>
              <a:rPr lang="en-US" b="0" dirty="0"/>
              <a:t>this is more of a </a:t>
            </a:r>
            <a:r>
              <a:rPr lang="en-US" dirty="0"/>
              <a:t>discovery approach or a hypothesis generating approach to identify what compounds are in the samples.</a:t>
            </a:r>
          </a:p>
          <a:p>
            <a:pPr lvl="1"/>
            <a:endParaRPr lang="en-US" dirty="0"/>
          </a:p>
          <a:p>
            <a:pPr lvl="1"/>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dirty="0">
                <a:effectLst/>
              </a:rPr>
              <a:t>:</a:t>
            </a:r>
          </a:p>
          <a:p>
            <a:r>
              <a:rPr lang="en-US" dirty="0"/>
              <a:t>Image: https://www.vectorstock.com/royalty-free-vector/science-research-and-analysis-concept-vector-5959485 </a:t>
            </a:r>
          </a:p>
        </p:txBody>
      </p:sp>
      <p:sp>
        <p:nvSpPr>
          <p:cNvPr id="4" name="Slide Number Placeholder 3"/>
          <p:cNvSpPr>
            <a:spLocks noGrp="1"/>
          </p:cNvSpPr>
          <p:nvPr>
            <p:ph type="sldNum" sz="quarter" idx="5"/>
          </p:nvPr>
        </p:nvSpPr>
        <p:spPr/>
        <p:txBody>
          <a:bodyPr/>
          <a:lstStyle/>
          <a:p>
            <a:fld id="{0931952B-BFF5-B74B-8DDB-687D652A663D}" type="slidenum">
              <a:rPr lang="en-US" smtClean="0"/>
              <a:t>11</a:t>
            </a:fld>
            <a:endParaRPr lang="en-US"/>
          </a:p>
        </p:txBody>
      </p:sp>
    </p:spTree>
    <p:extLst>
      <p:ext uri="{BB962C8B-B14F-4D97-AF65-F5344CB8AC3E}">
        <p14:creationId xmlns:p14="http://schemas.microsoft.com/office/powerpoint/2010/main" val="415104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provide further context, a glossary of some key terms to support measuring environmental exposures includes terms from the Dennis et al. 2017 article in Environmental Health Perspectives.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targeted analyses will analyze biological samples for specific chemicals, which can be either exposures or markers of exposures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-Untargeted analyses use techniques to </a:t>
            </a:r>
            <a:r>
              <a:rPr lang="en-US" sz="1200" b="0" i="0" kern="1200" dirty="0">
                <a:solidFill>
                  <a:schemeClr val="tx1"/>
                </a:solidFill>
                <a:effectLst/>
                <a:latin typeface="+mn-lt"/>
                <a:ea typeface="+mn-ea"/>
                <a:cs typeface="+mn-cs"/>
              </a:rPr>
              <a:t>promote identification of unknown/emerging exposures of concern and aims to measure biologically meaningful lifetime exposures, both exogenous and endogenous. This untargeted approach enables detection of “features” that are linked to exposure or disease for further confirmation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semi-targeted analyses combines targeted and untargeted approaches. As an example, this can be done using metabolomics for discovery of potential exposures followed by targeted analysis for a more fully quantitative measure.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Glossary extracted from: </a:t>
            </a:r>
            <a:r>
              <a:rPr lang="en-US" dirty="0">
                <a:effectLst/>
              </a:rPr>
              <a:t>Dennis, K.K., Marder, E., </a:t>
            </a:r>
            <a:r>
              <a:rPr lang="en-US" dirty="0" err="1">
                <a:effectLst/>
              </a:rPr>
              <a:t>Balshaw</a:t>
            </a:r>
            <a:r>
              <a:rPr lang="en-US" dirty="0">
                <a:effectLst/>
              </a:rPr>
              <a:t>, D.M., Cui, Y., Lynes, M.A., Patti, G.J., Rappaport, S.M., Shaughnessy, D.T., </a:t>
            </a:r>
            <a:r>
              <a:rPr lang="en-US" dirty="0" err="1">
                <a:effectLst/>
              </a:rPr>
              <a:t>Vrijheid</a:t>
            </a:r>
            <a:r>
              <a:rPr lang="en-US" dirty="0">
                <a:effectLst/>
              </a:rPr>
              <a:t>, M., Barr, D.B., 2017. Biomonitoring in the Era of the Exposome. Environmental Health Perspectives 125, 502–510. </a:t>
            </a:r>
            <a:r>
              <a:rPr lang="en-US" dirty="0">
                <a:effectLst/>
                <a:hlinkClick r:id="rId3"/>
              </a:rPr>
              <a:t>https://doi.org/10.1289/EHP474</a:t>
            </a:r>
            <a:endParaRPr lang="en-US" dirt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12</a:t>
            </a:fld>
            <a:endParaRPr lang="en-US"/>
          </a:p>
        </p:txBody>
      </p:sp>
    </p:spTree>
    <p:extLst>
      <p:ext uri="{BB962C8B-B14F-4D97-AF65-F5344CB8AC3E}">
        <p14:creationId xmlns:p14="http://schemas.microsoft.com/office/powerpoint/2010/main" val="3848896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far we have established what environmental exposures are, routes of exposure, and approaches to analysis…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we are exposed to a variety of chemicals/compounds through out our lives, so you might be asking yourself, what about the cumulative impact of these exposures – well, this is the concept of the exposome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exposome is defined as the </a:t>
            </a:r>
            <a:r>
              <a:rPr lang="en-US" sz="1200" b="1" kern="1200" dirty="0">
                <a:solidFill>
                  <a:schemeClr val="tx1"/>
                </a:solidFill>
                <a:effectLst/>
                <a:latin typeface="+mn-lt"/>
                <a:ea typeface="+mn-ea"/>
                <a:cs typeface="+mn-cs"/>
              </a:rPr>
              <a:t>totality of exposures throughout the lifespan (from conception to death) </a:t>
            </a:r>
            <a:r>
              <a:rPr lang="en-US" sz="1200" kern="1200" dirty="0">
                <a:solidFill>
                  <a:schemeClr val="tx1"/>
                </a:solidFill>
                <a:effectLst/>
                <a:latin typeface="+mn-lt"/>
                <a:ea typeface="+mn-ea"/>
                <a:cs typeface="+mn-cs"/>
              </a:rPr>
              <a:t>(Wild 2005)</a:t>
            </a:r>
          </a:p>
          <a:p>
            <a:pPr lvl="0"/>
            <a:r>
              <a:rPr lang="en-US" sz="1200" kern="1200" dirty="0">
                <a:solidFill>
                  <a:schemeClr val="tx1"/>
                </a:solidFill>
                <a:effectLst/>
                <a:latin typeface="+mn-lt"/>
                <a:ea typeface="+mn-ea"/>
                <a:cs typeface="+mn-cs"/>
              </a:rPr>
              <a:t>-The exposome includes the cumulative measure of exposures to both chemical and non-chemical agents such as diet, stress, and </a:t>
            </a:r>
            <a:r>
              <a:rPr lang="en-US" sz="1200" kern="1200" dirty="0" err="1">
                <a:solidFill>
                  <a:schemeClr val="tx1"/>
                </a:solidFill>
                <a:effectLst/>
                <a:latin typeface="+mn-lt"/>
                <a:ea typeface="+mn-ea"/>
                <a:cs typeface="+mn-cs"/>
              </a:rPr>
              <a:t>sociobehavioral</a:t>
            </a:r>
            <a:r>
              <a:rPr lang="en-US" sz="1200" kern="1200" dirty="0">
                <a:solidFill>
                  <a:schemeClr val="tx1"/>
                </a:solidFill>
                <a:effectLst/>
                <a:latin typeface="+mn-lt"/>
                <a:ea typeface="+mn-ea"/>
                <a:cs typeface="+mn-cs"/>
              </a:rPr>
              <a:t> factors</a:t>
            </a:r>
          </a:p>
          <a:p>
            <a:pPr lvl="1"/>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Wild CP. Complementing the genome with an "exposome": the outstanding challenge of environmental exposure measurement in molecular epidemiology. Cancer Epidemiol Biomarkers Prev. 2005;14(8):1847-1850. doi:10.1158/1055-9965.EPI-05-0456</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Image: Zhang et al. 2021</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Zhang, P., </a:t>
            </a:r>
            <a:r>
              <a:rPr lang="en-US" sz="1200" kern="1200" dirty="0" err="1">
                <a:solidFill>
                  <a:schemeClr val="tx1"/>
                </a:solidFill>
                <a:effectLst/>
                <a:latin typeface="+mn-lt"/>
                <a:ea typeface="+mn-ea"/>
                <a:cs typeface="+mn-cs"/>
              </a:rPr>
              <a:t>Carlsten</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Chaleckis</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Hanhineva</a:t>
            </a:r>
            <a:r>
              <a:rPr lang="en-US" sz="1200" kern="1200" dirty="0">
                <a:solidFill>
                  <a:schemeClr val="tx1"/>
                </a:solidFill>
                <a:effectLst/>
                <a:latin typeface="+mn-lt"/>
                <a:ea typeface="+mn-ea"/>
                <a:cs typeface="+mn-cs"/>
              </a:rPr>
              <a:t>, K., Huang, M., </a:t>
            </a:r>
            <a:r>
              <a:rPr lang="en-US" sz="1200" kern="1200" dirty="0" err="1">
                <a:solidFill>
                  <a:schemeClr val="tx1"/>
                </a:solidFill>
                <a:effectLst/>
                <a:latin typeface="+mn-lt"/>
                <a:ea typeface="+mn-ea"/>
                <a:cs typeface="+mn-cs"/>
              </a:rPr>
              <a:t>Isobe</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Koistinen</a:t>
            </a:r>
            <a:r>
              <a:rPr lang="en-US" sz="1200" kern="1200" dirty="0">
                <a:solidFill>
                  <a:schemeClr val="tx1"/>
                </a:solidFill>
                <a:effectLst/>
                <a:latin typeface="+mn-lt"/>
                <a:ea typeface="+mn-ea"/>
                <a:cs typeface="+mn-cs"/>
              </a:rPr>
              <a:t>, V.M., Meister, I., Papazian, S., </a:t>
            </a:r>
            <a:r>
              <a:rPr lang="en-US" sz="1200" kern="1200" dirty="0" err="1">
                <a:solidFill>
                  <a:schemeClr val="tx1"/>
                </a:solidFill>
                <a:effectLst/>
                <a:latin typeface="+mn-lt"/>
                <a:ea typeface="+mn-ea"/>
                <a:cs typeface="+mn-cs"/>
              </a:rPr>
              <a:t>Sdougkou</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Xie</a:t>
            </a:r>
            <a:r>
              <a:rPr lang="en-US" sz="1200" kern="1200" dirty="0">
                <a:solidFill>
                  <a:schemeClr val="tx1"/>
                </a:solidFill>
                <a:effectLst/>
                <a:latin typeface="+mn-lt"/>
                <a:ea typeface="+mn-ea"/>
                <a:cs typeface="+mn-cs"/>
              </a:rPr>
              <a:t>, H., Martin, J.W., Rappaport, S.M., </a:t>
            </a:r>
            <a:r>
              <a:rPr lang="en-US" sz="1200" kern="1200" dirty="0" err="1">
                <a:solidFill>
                  <a:schemeClr val="tx1"/>
                </a:solidFill>
                <a:effectLst/>
                <a:latin typeface="+mn-lt"/>
                <a:ea typeface="+mn-ea"/>
                <a:cs typeface="+mn-cs"/>
              </a:rPr>
              <a:t>Tsugawa</a:t>
            </a:r>
            <a:r>
              <a:rPr lang="en-US" sz="1200" kern="1200" dirty="0">
                <a:solidFill>
                  <a:schemeClr val="tx1"/>
                </a:solidFill>
                <a:effectLst/>
                <a:latin typeface="+mn-lt"/>
                <a:ea typeface="+mn-ea"/>
                <a:cs typeface="+mn-cs"/>
              </a:rPr>
              <a:t>, H., Walker, D.I., Woodruff, T.J., Wright, R.O., Wheelock, C.E., 2021. Defining the Scope of Exposome Studies and Research Needs from a Multidisciplinary Perspective. Environ. Sci. Technol. Lett. 8, 839–852. </a:t>
            </a:r>
            <a:r>
              <a:rPr lang="en-US" sz="1200" u="sng" kern="1200" dirty="0">
                <a:solidFill>
                  <a:schemeClr val="tx1"/>
                </a:solidFill>
                <a:effectLst/>
                <a:latin typeface="+mn-lt"/>
                <a:ea typeface="+mn-ea"/>
                <a:cs typeface="+mn-cs"/>
                <a:hlinkClick r:id="rId3"/>
              </a:rPr>
              <a:t>https://doi.org/10.1021/acs.estlett.1c00648</a:t>
            </a:r>
            <a:r>
              <a:rPr lang="en-US" sz="1200" kern="1200" dirty="0">
                <a:solidFill>
                  <a:schemeClr val="tx1"/>
                </a:solidFill>
                <a:effectLst/>
                <a:latin typeface="+mn-lt"/>
                <a:ea typeface="+mn-ea"/>
                <a:cs typeface="+mn-cs"/>
              </a:rPr>
              <a:t> </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31952B-BFF5-B74B-8DDB-687D652A663D}" type="slidenum">
              <a:rPr lang="en-US" smtClean="0"/>
              <a:t>13</a:t>
            </a:fld>
            <a:endParaRPr lang="en-US"/>
          </a:p>
        </p:txBody>
      </p:sp>
    </p:spTree>
    <p:extLst>
      <p:ext uri="{BB962C8B-B14F-4D97-AF65-F5344CB8AC3E}">
        <p14:creationId xmlns:p14="http://schemas.microsoft.com/office/powerpoint/2010/main" val="65187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Measurement of the exposome includes a series of quantitative and repeated metrics of exposures – both from internal and external factors – that describe, holistically, environmental influences or exposure over a lifetime </a:t>
            </a:r>
          </a:p>
          <a:p>
            <a:endParaRPr lang="en-US" dirty="0"/>
          </a:p>
          <a:p>
            <a:r>
              <a:rPr lang="en-US" b="1" dirty="0" err="1"/>
              <a:t>Exposomic</a:t>
            </a:r>
            <a:r>
              <a:rPr lang="en-US" b="1" dirty="0"/>
              <a:t> approaches go a step beyond traditional biomonitoring</a:t>
            </a:r>
            <a:r>
              <a:rPr lang="en-US" dirty="0"/>
              <a:t>, with the aim to capture all exposures that potentially affect health and disease. </a:t>
            </a:r>
          </a:p>
          <a:p>
            <a:endParaRPr lang="en-US" dirty="0"/>
          </a:p>
          <a:p>
            <a:r>
              <a:rPr lang="en-US" dirty="0"/>
              <a:t>This includes untargeted discovery of unknown chemicals of biological importance</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Petrick, L.M., Shomron, N., 2022. AI/ML-driven advances in untargeted metabolomics and </a:t>
            </a:r>
            <a:r>
              <a:rPr lang="en-US" dirty="0" err="1">
                <a:effectLst/>
              </a:rPr>
              <a:t>exposomics</a:t>
            </a:r>
            <a:r>
              <a:rPr lang="en-US" dirty="0">
                <a:effectLst/>
              </a:rPr>
              <a:t> for biomedical applications. Cell Reports Physical Science 3, 100978. </a:t>
            </a:r>
            <a:r>
              <a:rPr lang="en-US" dirty="0">
                <a:effectLst/>
                <a:hlinkClick r:id="rId3"/>
              </a:rPr>
              <a:t>https://doi.org/10.1016/j.xcrp.2022.100978</a:t>
            </a:r>
            <a:endParaRPr lang="en-US" dirt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14</a:t>
            </a:fld>
            <a:endParaRPr lang="en-US"/>
          </a:p>
        </p:txBody>
      </p:sp>
    </p:spTree>
    <p:extLst>
      <p:ext uri="{BB962C8B-B14F-4D97-AF65-F5344CB8AC3E}">
        <p14:creationId xmlns:p14="http://schemas.microsoft.com/office/powerpoint/2010/main" val="182953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wide range of exposures of occurring over the life course highlights the importance of answering the question: What is the role of environmental exposures affecting human health?</a:t>
            </a:r>
          </a:p>
          <a:p>
            <a:pPr lvl="1"/>
            <a:r>
              <a:rPr lang="en-US" sz="1200" kern="1200" dirty="0">
                <a:solidFill>
                  <a:schemeClr val="tx1"/>
                </a:solidFill>
                <a:effectLst/>
                <a:latin typeface="+mn-lt"/>
                <a:ea typeface="+mn-ea"/>
                <a:cs typeface="+mn-cs"/>
              </a:rPr>
              <a:t>HHEAR, the Human Health Exposure Analysis Resource, measures human environmental exposures, </a:t>
            </a:r>
            <a:r>
              <a:rPr lang="en-US" sz="1200" b="1" kern="1200" dirty="0">
                <a:solidFill>
                  <a:schemeClr val="tx1"/>
                </a:solidFill>
                <a:effectLst/>
                <a:latin typeface="+mn-lt"/>
                <a:ea typeface="+mn-ea"/>
                <a:cs typeface="+mn-cs"/>
              </a:rPr>
              <a:t>Including:</a:t>
            </a:r>
          </a:p>
          <a:p>
            <a:pPr lvl="2"/>
            <a:r>
              <a:rPr lang="en-US" sz="1200" b="1" kern="1200" dirty="0">
                <a:solidFill>
                  <a:schemeClr val="tx1"/>
                </a:solidFill>
                <a:effectLst/>
                <a:latin typeface="+mn-lt"/>
                <a:ea typeface="+mn-ea"/>
                <a:cs typeface="+mn-cs"/>
              </a:rPr>
              <a:t>chemical, physical, and biological stressors</a:t>
            </a:r>
          </a:p>
          <a:p>
            <a:pPr lvl="2"/>
            <a:r>
              <a:rPr lang="en-US" sz="1200" b="1" kern="1200" dirty="0">
                <a:solidFill>
                  <a:schemeClr val="tx1"/>
                </a:solidFill>
                <a:effectLst/>
                <a:latin typeface="+mn-lt"/>
                <a:ea typeface="+mn-ea"/>
                <a:cs typeface="+mn-cs"/>
              </a:rPr>
              <a:t>Lifestyle, such as nutrition and smoking</a:t>
            </a:r>
          </a:p>
          <a:p>
            <a:pPr lvl="2"/>
            <a:r>
              <a:rPr lang="en-US" sz="1200" b="1" kern="1200" dirty="0">
                <a:solidFill>
                  <a:schemeClr val="tx1"/>
                </a:solidFill>
                <a:effectLst/>
                <a:latin typeface="+mn-lt"/>
                <a:ea typeface="+mn-ea"/>
                <a:cs typeface="+mn-cs"/>
              </a:rPr>
              <a:t>As well as, measurements of environmental exposures within different social environments</a:t>
            </a:r>
          </a:p>
          <a:p>
            <a:pPr lvl="2"/>
            <a:endParaRPr lang="en-US" sz="1200" b="1"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is done measuring biomarkers and environmental samples for targeted and untargeted analyses</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15</a:t>
            </a:fld>
            <a:endParaRPr lang="en-US"/>
          </a:p>
        </p:txBody>
      </p:sp>
    </p:spTree>
    <p:extLst>
      <p:ext uri="{BB962C8B-B14F-4D97-AF65-F5344CB8AC3E}">
        <p14:creationId xmlns:p14="http://schemas.microsoft.com/office/powerpoint/2010/main" val="2509951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HHEAR can measure environmental exposures through a variety of biological specimen,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including:</a:t>
            </a:r>
          </a:p>
          <a:p>
            <a:pPr lvl="1"/>
            <a:r>
              <a:rPr lang="en-US" sz="1200" kern="1200" dirty="0">
                <a:solidFill>
                  <a:schemeClr val="tx1"/>
                </a:solidFill>
                <a:effectLst/>
                <a:latin typeface="+mn-lt"/>
                <a:ea typeface="+mn-ea"/>
                <a:cs typeface="+mn-cs"/>
              </a:rPr>
              <a:t>Urine</a:t>
            </a:r>
          </a:p>
          <a:p>
            <a:pPr lvl="1"/>
            <a:r>
              <a:rPr lang="en-US" sz="1200" kern="1200" dirty="0">
                <a:solidFill>
                  <a:schemeClr val="tx1"/>
                </a:solidFill>
                <a:effectLst/>
                <a:latin typeface="+mn-lt"/>
                <a:ea typeface="+mn-ea"/>
                <a:cs typeface="+mn-cs"/>
              </a:rPr>
              <a:t>Serum</a:t>
            </a:r>
          </a:p>
          <a:p>
            <a:pPr lvl="1"/>
            <a:r>
              <a:rPr lang="en-US" sz="1200" kern="1200" dirty="0">
                <a:solidFill>
                  <a:schemeClr val="tx1"/>
                </a:solidFill>
                <a:effectLst/>
                <a:latin typeface="+mn-lt"/>
                <a:ea typeface="+mn-ea"/>
                <a:cs typeface="+mn-cs"/>
              </a:rPr>
              <a:t>Whole blood</a:t>
            </a:r>
          </a:p>
          <a:p>
            <a:pPr lvl="1"/>
            <a:r>
              <a:rPr lang="en-US" sz="1200" kern="1200" dirty="0">
                <a:solidFill>
                  <a:schemeClr val="tx1"/>
                </a:solidFill>
                <a:effectLst/>
                <a:latin typeface="+mn-lt"/>
                <a:ea typeface="+mn-ea"/>
                <a:cs typeface="+mn-cs"/>
              </a:rPr>
              <a:t>Cord blood and</a:t>
            </a:r>
          </a:p>
          <a:p>
            <a:pPr lvl="1"/>
            <a:r>
              <a:rPr lang="en-US" sz="1200" kern="1200" dirty="0">
                <a:solidFill>
                  <a:schemeClr val="tx1"/>
                </a:solidFill>
                <a:effectLst/>
                <a:latin typeface="+mn-lt"/>
                <a:ea typeface="+mn-ea"/>
                <a:cs typeface="+mn-cs"/>
              </a:rPr>
              <a:t>Breast milk</a:t>
            </a:r>
          </a:p>
          <a:p>
            <a:pPr lvl="0"/>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16</a:t>
            </a:fld>
            <a:endParaRPr lang="en-US"/>
          </a:p>
        </p:txBody>
      </p:sp>
    </p:spTree>
    <p:extLst>
      <p:ext uri="{BB962C8B-B14F-4D97-AF65-F5344CB8AC3E}">
        <p14:creationId xmlns:p14="http://schemas.microsoft.com/office/powerpoint/2010/main" val="70401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exposures can also be measured using environmental samples, such as from </a:t>
            </a:r>
            <a:r>
              <a:rPr lang="en-US" b="1" dirty="0">
                <a:solidFill>
                  <a:schemeClr val="tx1"/>
                </a:solidFill>
              </a:rPr>
              <a:t>water, air, dust, soil, food, silicone wristbands</a:t>
            </a:r>
            <a:r>
              <a:rPr lang="en-US" dirty="0"/>
              <a:t>.</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HHEAR also accepts these environmental samples for applications, </a:t>
            </a:r>
            <a:r>
              <a:rPr lang="en-US" dirty="0">
                <a:solidFill>
                  <a:schemeClr val="tx1"/>
                </a:solidFill>
              </a:rPr>
              <a:t>but this module provides a greater focus on providing information for biological specimens</a:t>
            </a:r>
          </a:p>
          <a:p>
            <a:r>
              <a:rPr lang="en-US" dirty="0"/>
              <a:t>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dirty="0">
                <a:effectLst/>
              </a:rPr>
              <a:t>:</a:t>
            </a:r>
          </a:p>
          <a:p>
            <a:r>
              <a:rPr lang="en-US" dirty="0"/>
              <a:t>Images:</a:t>
            </a:r>
          </a:p>
          <a:p>
            <a:r>
              <a:rPr lang="en-US" dirty="0"/>
              <a:t>Water: https://www.niehs.nih.gov/health/topics/agents/water-poll/index.cfm</a:t>
            </a:r>
          </a:p>
          <a:p>
            <a:r>
              <a:rPr lang="en-US" dirty="0"/>
              <a:t>Dust: https://www.shutterstock.com/search/house-dust</a:t>
            </a:r>
          </a:p>
          <a:p>
            <a:r>
              <a:rPr lang="en-US" dirty="0"/>
              <a:t>Silicone wristbands: https://www.thewristbandman.com/products/solid-silicone-wristbands</a:t>
            </a:r>
          </a:p>
        </p:txBody>
      </p:sp>
      <p:sp>
        <p:nvSpPr>
          <p:cNvPr id="4" name="Slide Number Placeholder 3"/>
          <p:cNvSpPr>
            <a:spLocks noGrp="1"/>
          </p:cNvSpPr>
          <p:nvPr>
            <p:ph type="sldNum" sz="quarter" idx="5"/>
          </p:nvPr>
        </p:nvSpPr>
        <p:spPr/>
        <p:txBody>
          <a:bodyPr/>
          <a:lstStyle/>
          <a:p>
            <a:fld id="{0931952B-BFF5-B74B-8DDB-687D652A663D}" type="slidenum">
              <a:rPr lang="en-US" smtClean="0"/>
              <a:t>17</a:t>
            </a:fld>
            <a:endParaRPr lang="en-US"/>
          </a:p>
        </p:txBody>
      </p:sp>
    </p:spTree>
    <p:extLst>
      <p:ext uri="{BB962C8B-B14F-4D97-AF65-F5344CB8AC3E}">
        <p14:creationId xmlns:p14="http://schemas.microsoft.com/office/powerpoint/2010/main" val="1392412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biological specimens and you are interested in environmental exposure analysis, it’s important to first think about what types of samples you have available – including how much is left or available for further analysis, the collection methods, and storage conditions. </a:t>
            </a:r>
          </a:p>
          <a:p>
            <a:endParaRPr lang="en-US" dirty="0"/>
          </a:p>
          <a:p>
            <a:r>
              <a:rPr lang="en-US" dirty="0"/>
              <a:t>Consider the time(s) of sample collection</a:t>
            </a:r>
          </a:p>
          <a:p>
            <a:pPr lvl="1"/>
            <a:r>
              <a:rPr lang="en-US" dirty="0"/>
              <a:t>-At what time point(s) did you collect samples? </a:t>
            </a:r>
          </a:p>
          <a:p>
            <a:pPr lvl="1"/>
            <a:r>
              <a:rPr lang="en-US" dirty="0"/>
              <a:t>-For example, if there were multiple collection times over time (longitudinal and potentially across various life stages) the study could assess for when people were exposed and if exposures are cumulative</a:t>
            </a: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dirty="0">
                <a:effectLst/>
              </a:rPr>
              <a:t>:</a:t>
            </a:r>
          </a:p>
          <a:p>
            <a:pPr lvl="0"/>
            <a:r>
              <a:rPr lang="en-US" dirty="0"/>
              <a:t>Image: </a:t>
            </a:r>
          </a:p>
          <a:p>
            <a:pPr lvl="1"/>
            <a:r>
              <a:rPr lang="en-US" dirty="0"/>
              <a:t>Tubes: https://www.dreamstime.com/hematology-blood-analysis-report-lavender-color-sample-collection-tubes-labels-proper-identification-background-hand-image145997612 </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18</a:t>
            </a:fld>
            <a:endParaRPr lang="en-US"/>
          </a:p>
        </p:txBody>
      </p:sp>
    </p:spTree>
    <p:extLst>
      <p:ext uri="{BB962C8B-B14F-4D97-AF65-F5344CB8AC3E}">
        <p14:creationId xmlns:p14="http://schemas.microsoft.com/office/powerpoint/2010/main" val="2942413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matrix of laboratory services provided by HHEAR. You can visit the HHEAR website for a more exhaustive list of analyses available by matrix. </a:t>
            </a:r>
          </a:p>
          <a:p>
            <a:endParaRPr lang="en-US" dirty="0"/>
          </a:p>
          <a:p>
            <a:r>
              <a:rPr lang="en-US" dirty="0"/>
              <a:t>Note that on the left are matrices for clinical biospecimens, such as urine and blood, and on the right are environmental matrices, like water, dust, and silicone wristbands.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https://hhearprogram.org/sample-matrix-table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19</a:t>
            </a:fld>
            <a:endParaRPr lang="en-US"/>
          </a:p>
        </p:txBody>
      </p:sp>
    </p:spTree>
    <p:extLst>
      <p:ext uri="{BB962C8B-B14F-4D97-AF65-F5344CB8AC3E}">
        <p14:creationId xmlns:p14="http://schemas.microsoft.com/office/powerpoint/2010/main" val="129965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The objectives of this module are to:</a:t>
            </a:r>
          </a:p>
          <a:p>
            <a:r>
              <a:rPr lang="en-US" sz="1200" kern="1200" dirty="0">
                <a:solidFill>
                  <a:schemeClr val="tx1"/>
                </a:solidFill>
                <a:effectLst/>
                <a:latin typeface="+mn-lt"/>
                <a:ea typeface="+mn-ea"/>
                <a:cs typeface="+mn-cs"/>
              </a:rPr>
              <a:t>-Introduce environmental exposures </a:t>
            </a:r>
          </a:p>
          <a:p>
            <a:pPr lvl="0"/>
            <a:r>
              <a:rPr lang="en-US" sz="1200" kern="1200" dirty="0">
                <a:solidFill>
                  <a:schemeClr val="tx1"/>
                </a:solidFill>
                <a:effectLst/>
                <a:latin typeface="+mn-lt"/>
                <a:ea typeface="+mn-ea"/>
                <a:cs typeface="+mn-cs"/>
              </a:rPr>
              <a:t>-Describe how biological specimens could be used to assess environmental exposures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 examples of which environmental samples are used for environmental exposure analysis</a:t>
            </a:r>
          </a:p>
          <a:p>
            <a:pPr lvl="0"/>
            <a:r>
              <a:rPr lang="en-US" sz="1200" kern="1200" dirty="0">
                <a:solidFill>
                  <a:schemeClr val="tx1"/>
                </a:solidFill>
                <a:effectLst/>
                <a:latin typeface="+mn-lt"/>
                <a:ea typeface="+mn-ea"/>
                <a:cs typeface="+mn-cs"/>
              </a:rPr>
              <a:t>And, finally,</a:t>
            </a:r>
          </a:p>
          <a:p>
            <a:pPr lvl="0"/>
            <a:r>
              <a:rPr lang="en-US" sz="1200" kern="1200" dirty="0">
                <a:solidFill>
                  <a:schemeClr val="tx1"/>
                </a:solidFill>
                <a:effectLst/>
                <a:latin typeface="+mn-lt"/>
                <a:ea typeface="+mn-ea"/>
                <a:cs typeface="+mn-cs"/>
              </a:rPr>
              <a:t>-Describe why including environmental exposure data will enhance a study</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2</a:t>
            </a:fld>
            <a:endParaRPr lang="en-US"/>
          </a:p>
        </p:txBody>
      </p:sp>
    </p:spTree>
    <p:extLst>
      <p:ext uri="{BB962C8B-B14F-4D97-AF65-F5344CB8AC3E}">
        <p14:creationId xmlns:p14="http://schemas.microsoft.com/office/powerpoint/2010/main" val="1394745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assessments of biological specimens, additional points to consider are: </a:t>
            </a:r>
          </a:p>
          <a:p>
            <a:pPr lvl="1"/>
            <a:r>
              <a:rPr lang="en-US" dirty="0"/>
              <a:t>- The Half-life of compound in media, which can be an important parameter to determine the extent of bioaccumulation or biological concentration</a:t>
            </a:r>
          </a:p>
          <a:p>
            <a:pPr lvl="1"/>
            <a:r>
              <a:rPr lang="en-US" dirty="0"/>
              <a:t>- the number of freeze-thaw cycles of samples</a:t>
            </a:r>
          </a:p>
          <a:p>
            <a:pPr lvl="1"/>
            <a:r>
              <a:rPr lang="en-US" dirty="0"/>
              <a:t>- And the number of specimen collections, which could be used to inform a temporal component in the assessment</a:t>
            </a:r>
          </a:p>
          <a:p>
            <a:pPr lvl="1"/>
            <a:endParaRPr lang="en-US" dirty="0"/>
          </a:p>
          <a:p>
            <a:pPr lvl="0"/>
            <a:r>
              <a:rPr lang="en-US" dirty="0"/>
              <a:t>-If you have questions about assessments, reach out to the HHEAR coordinating center at </a:t>
            </a:r>
            <a:r>
              <a:rPr lang="en-US" sz="1200" dirty="0">
                <a:solidFill>
                  <a:schemeClr val="accent3">
                    <a:lumMod val="75000"/>
                  </a:schemeClr>
                </a:solidFill>
              </a:rPr>
              <a:t>HHEARHelp@westat.com </a:t>
            </a:r>
            <a:r>
              <a:rPr lang="en-US" dirty="0"/>
              <a:t>to schedule a consultation</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20</a:t>
            </a:fld>
            <a:endParaRPr lang="en-US"/>
          </a:p>
        </p:txBody>
      </p:sp>
    </p:spTree>
    <p:extLst>
      <p:ext uri="{BB962C8B-B14F-4D97-AF65-F5344CB8AC3E}">
        <p14:creationId xmlns:p14="http://schemas.microsoft.com/office/powerpoint/2010/main" val="612911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explore an example:</a:t>
            </a:r>
          </a:p>
          <a:p>
            <a:endParaRPr lang="en-US" dirty="0">
              <a:solidFill>
                <a:schemeClr val="accent2"/>
              </a:solidFill>
            </a:endParaRPr>
          </a:p>
          <a:p>
            <a:r>
              <a:rPr lang="en-US" dirty="0">
                <a:solidFill>
                  <a:schemeClr val="accent2"/>
                </a:solidFill>
              </a:rPr>
              <a:t>If childhood behavior is an outcome of interest in your cohort, you could look for environmental contaminants that may be associated with childhood behavioral problems. Exposure to </a:t>
            </a:r>
            <a:r>
              <a:rPr lang="en-US" b="1" dirty="0">
                <a:solidFill>
                  <a:schemeClr val="accent2"/>
                </a:solidFill>
              </a:rPr>
              <a:t>phthalates</a:t>
            </a:r>
            <a:r>
              <a:rPr lang="en-US" b="0" dirty="0">
                <a:solidFill>
                  <a:schemeClr val="accent2"/>
                </a:solidFill>
              </a:rPr>
              <a:t>, for example,</a:t>
            </a:r>
            <a:r>
              <a:rPr lang="en-US" dirty="0">
                <a:solidFill>
                  <a:schemeClr val="accent2"/>
                </a:solidFill>
              </a:rPr>
              <a:t> has been associated with reproductive developmental and neurotoxicological toxicity in humans. Many studies have linked prenatal exposure to phthalates with adverse health outcomes in newborns and children. </a:t>
            </a:r>
          </a:p>
          <a:p>
            <a:endParaRPr lang="en-US" dirty="0">
              <a:solidFill>
                <a:schemeClr val="accent2"/>
              </a:solidFill>
            </a:endParaRPr>
          </a:p>
          <a:p>
            <a:r>
              <a:rPr lang="en-US" dirty="0">
                <a:solidFill>
                  <a:schemeClr val="accent2"/>
                </a:solidFill>
              </a:rPr>
              <a:t>-Phthalates have been used as plasticizers and solvents over the past century. </a:t>
            </a:r>
          </a:p>
          <a:p>
            <a:r>
              <a:rPr lang="en-US" dirty="0">
                <a:solidFill>
                  <a:schemeClr val="accent2"/>
                </a:solidFill>
              </a:rPr>
              <a:t>-Phthalates are not chemically bound to the products they are added to, so they are released into the environment and enter our bodies through inhalation, ingestion, and dermal absorption. </a:t>
            </a:r>
          </a:p>
          <a:p>
            <a:r>
              <a:rPr lang="en-US" dirty="0">
                <a:solidFill>
                  <a:schemeClr val="accent2"/>
                </a:solidFill>
              </a:rPr>
              <a:t>-Phthalates have short half-lives (&lt;24 hours) and they have been detected in human urine, blood, feces, amniotic fluid, breast mild, and sweat. </a:t>
            </a:r>
          </a:p>
          <a:p>
            <a:endParaRPr lang="en-US" dirty="0">
              <a:solidFill>
                <a:schemeClr val="accent2"/>
              </a:solidFill>
            </a:endParaRPr>
          </a:p>
          <a:p>
            <a:r>
              <a:rPr lang="en-US" sz="1200" b="1" i="0" kern="1200" dirty="0">
                <a:solidFill>
                  <a:schemeClr val="tx1"/>
                </a:solidFill>
                <a:effectLst/>
                <a:latin typeface="+mn-lt"/>
                <a:ea typeface="+mn-ea"/>
                <a:cs typeface="+mn-cs"/>
              </a:rPr>
              <a:t>If you wanted to add this type of analysis to your study, you would want to ensure you have the necessary sample quality and quantity to measure phthalates…</a:t>
            </a:r>
          </a:p>
          <a:p>
            <a:r>
              <a:rPr lang="en-US" sz="1200" b="0" i="0" kern="1200" dirty="0">
                <a:solidFill>
                  <a:schemeClr val="tx1"/>
                </a:solidFill>
                <a:effectLst/>
                <a:latin typeface="+mn-lt"/>
                <a:ea typeface="+mn-ea"/>
                <a:cs typeface="+mn-cs"/>
              </a:rPr>
              <a:t>Typically 0.1-1.0 mL of urine or 1.0 gram of dust are used. Smaller volumes can be used but usually translate to lower frequency of detection. Samples must have not undergone repeated freeze-thaw cycles and must have been collected to minimize phthalate contamination. [https://hhearprogram.org/exposure-phthalates]</a:t>
            </a:r>
          </a:p>
          <a:p>
            <a:endParaRPr lang="en-US" dirty="0">
              <a:solidFill>
                <a:schemeClr val="accent2"/>
              </a:solidFill>
            </a:endParaRPr>
          </a:p>
          <a:p>
            <a:r>
              <a:rPr lang="en-US" dirty="0">
                <a:solidFill>
                  <a:schemeClr val="accent2"/>
                </a:solidFill>
              </a:rPr>
              <a:t>-A study design may perform separate analyses for several phthalate metabolites. Note that, there is growing evidence that measuring the presence of multiple phthalates as well as additional chemicals will more accurately measure health risks compared to measuring individual phthalate concentrations. </a:t>
            </a:r>
          </a:p>
          <a:p>
            <a:endParaRPr lang="en-US"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Colicino</a:t>
            </a:r>
            <a:r>
              <a:rPr lang="en-US" dirty="0">
                <a:effectLst/>
              </a:rPr>
              <a:t>, E., de Water, E., Just, A.C., Navarro, E., </a:t>
            </a:r>
            <a:r>
              <a:rPr lang="en-US" dirty="0" err="1">
                <a:effectLst/>
              </a:rPr>
              <a:t>Pedretti</a:t>
            </a:r>
            <a:r>
              <a:rPr lang="en-US" dirty="0">
                <a:effectLst/>
              </a:rPr>
              <a:t>, N.F., McRae, N., Braun, J.M., </a:t>
            </a:r>
            <a:r>
              <a:rPr lang="en-US" dirty="0" err="1">
                <a:effectLst/>
              </a:rPr>
              <a:t>Schnaas</a:t>
            </a:r>
            <a:r>
              <a:rPr lang="en-US" dirty="0">
                <a:effectLst/>
              </a:rPr>
              <a:t>, L., Rodríguez-Carmona, Y., Hernández, C., Tamayo-Ortiz, M., Téllez-Rojo, M.M., </a:t>
            </a:r>
            <a:r>
              <a:rPr lang="en-US" dirty="0" err="1">
                <a:effectLst/>
              </a:rPr>
              <a:t>Deierlein</a:t>
            </a:r>
            <a:r>
              <a:rPr lang="en-US" dirty="0">
                <a:effectLst/>
              </a:rPr>
              <a:t>, A.L., Calafat, A.M., </a:t>
            </a:r>
            <a:r>
              <a:rPr lang="en-US" dirty="0" err="1">
                <a:effectLst/>
              </a:rPr>
              <a:t>Baccarelli</a:t>
            </a:r>
            <a:r>
              <a:rPr lang="en-US" dirty="0">
                <a:effectLst/>
              </a:rPr>
              <a:t>, A., Wright, R.O., Horton, M.K., 2021. Prenatal urinary concentrations of phthalate metabolites and behavioral problems in Mexican children: The Programming Research in Obesity, Growth Environment and Social Stress (PROGRESS) study. Environ Res 201, 111338. </a:t>
            </a:r>
            <a:r>
              <a:rPr lang="en-US" dirty="0">
                <a:effectLst/>
                <a:hlinkClick r:id="rId3"/>
              </a:rPr>
              <a:t>https://doi.org/10.1016/j.envres.2021.111338</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21</a:t>
            </a:fld>
            <a:endParaRPr lang="en-US"/>
          </a:p>
        </p:txBody>
      </p:sp>
    </p:spTree>
    <p:extLst>
      <p:ext uri="{BB962C8B-B14F-4D97-AF65-F5344CB8AC3E}">
        <p14:creationId xmlns:p14="http://schemas.microsoft.com/office/powerpoint/2010/main" val="2987313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an example of how environmental exposure data can enhance studies when Alzheimer’s disease is the clinical outcome of interest. Studies have demonstrated the legacy pesticide DDT is associated with Alzheimer’s disease. </a:t>
            </a:r>
          </a:p>
          <a:p>
            <a:endParaRPr lang="en-US" dirty="0"/>
          </a:p>
          <a:p>
            <a:r>
              <a:rPr lang="en-US" sz="1200" b="0" i="0" kern="1200" dirty="0">
                <a:solidFill>
                  <a:schemeClr val="tx1"/>
                </a:solidFill>
                <a:effectLst/>
                <a:latin typeface="+mn-lt"/>
                <a:ea typeface="+mn-ea"/>
                <a:cs typeface="+mn-cs"/>
              </a:rPr>
              <a:t>Exposure to DDT in people likely occurs from eating foods, including meat, fish, and dairy products.</a:t>
            </a:r>
            <a:endParaRPr lang="en-US" dirty="0"/>
          </a:p>
          <a:p>
            <a:pPr>
              <a:buFont typeface="Arial" panose="020B0604020202020204" pitchFamily="34" charset="0"/>
              <a:buChar char="•"/>
            </a:pPr>
            <a:r>
              <a:rPr lang="en-US" sz="1200" dirty="0"/>
              <a:t>While the United States banned the use of DDT in 1972, some countries still use DDT to control mosquitoes that are vectors of disease, such as malaria</a:t>
            </a:r>
          </a:p>
          <a:p>
            <a:pPr>
              <a:buFont typeface="Arial" panose="020B0604020202020204" pitchFamily="34" charset="0"/>
              <a:buChar char="•"/>
            </a:pPr>
            <a:r>
              <a:rPr lang="en-US" sz="1200" dirty="0"/>
              <a:t>DDT and its metabolite DDE is typically measured in serum and persist for a long time in the body and environment</a:t>
            </a:r>
          </a:p>
          <a:p>
            <a:endParaRPr lang="en-US" dirty="0"/>
          </a:p>
          <a:p>
            <a:r>
              <a:rPr lang="en-US" dirty="0"/>
              <a:t>While research has demonstrated associations between DDT and Alzheimer’s disease, there are still opportunities to further explore other environmental contaminants that may be associated with a cohort with Alzheimer’s disease. Again, targeted and untargeted approaches can be used.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dirty="0">
                <a:effectLst/>
              </a:rPr>
              <a:t>:</a:t>
            </a:r>
          </a:p>
          <a:p>
            <a:r>
              <a:rPr lang="en-US" dirty="0"/>
              <a:t>https://www.cdc.gov/biomonitoring/DDT_FactSheet.html#:~:text=The%20United%20States%20banned%20the,environment%20and%20in%20animal%20tissues.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Kalia, V., </a:t>
            </a:r>
            <a:r>
              <a:rPr lang="en-US" dirty="0" err="1">
                <a:effectLst/>
              </a:rPr>
              <a:t>Niedzwiecki</a:t>
            </a:r>
            <a:r>
              <a:rPr lang="en-US" dirty="0">
                <a:effectLst/>
              </a:rPr>
              <a:t>, M.M., </a:t>
            </a:r>
            <a:r>
              <a:rPr lang="en-US" dirty="0" err="1">
                <a:effectLst/>
              </a:rPr>
              <a:t>Bradner</a:t>
            </a:r>
            <a:r>
              <a:rPr lang="en-US" dirty="0">
                <a:effectLst/>
              </a:rPr>
              <a:t>, J.M., Lau, F.K., Anderson, F.L., Bucher, M.L., </a:t>
            </a:r>
            <a:r>
              <a:rPr lang="en-US" dirty="0" err="1">
                <a:effectLst/>
              </a:rPr>
              <a:t>Manz</a:t>
            </a:r>
            <a:r>
              <a:rPr lang="en-US" dirty="0">
                <a:effectLst/>
              </a:rPr>
              <a:t>, K.E., </a:t>
            </a:r>
            <a:r>
              <a:rPr lang="en-US" dirty="0" err="1">
                <a:effectLst/>
              </a:rPr>
              <a:t>Schlotter</a:t>
            </a:r>
            <a:r>
              <a:rPr lang="en-US" dirty="0">
                <a:effectLst/>
              </a:rPr>
              <a:t>, A.P., Fuentes, Z.C., Pennell, K.D., Picard, M., Walker, D.I., Hu, W.T., Jones, D.P., Miller, G.W., 2022. Cross-species metabolomic analysis of tau- and DDT-related toxicity. PNAS Nexus 1, pgac050. </a:t>
            </a:r>
            <a:r>
              <a:rPr lang="en-US" dirty="0">
                <a:effectLst/>
                <a:hlinkClick r:id="rId3"/>
              </a:rPr>
              <a:t>https://doi.org/10.1093/pnasnexus/pgac050</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22</a:t>
            </a:fld>
            <a:endParaRPr lang="en-US"/>
          </a:p>
        </p:txBody>
      </p:sp>
    </p:spTree>
    <p:extLst>
      <p:ext uri="{BB962C8B-B14F-4D97-AF65-F5344CB8AC3E}">
        <p14:creationId xmlns:p14="http://schemas.microsoft.com/office/powerpoint/2010/main" val="2503909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are continuously exposed to chemicals, microbes and pollutants from the environment. These exposures have the potential to exacerbate disease, interact with our genes to promote disease, or alter metabolic processes. Including environmental exposure analysis when studying dynamic human health outcomes serves to create a more robust study result.</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23</a:t>
            </a:fld>
            <a:endParaRPr lang="en-US"/>
          </a:p>
        </p:txBody>
      </p:sp>
    </p:spTree>
    <p:extLst>
      <p:ext uri="{BB962C8B-B14F-4D97-AF65-F5344CB8AC3E}">
        <p14:creationId xmlns:p14="http://schemas.microsoft.com/office/powerpoint/2010/main" val="533806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Beyond one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we analyze study results, data from numerous studies can be harmonized to provide a better understanding of how health outcomes are associated with environmental exposures, subsequently informing health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Merging data across different cohorts that have focused on shorter windows or specific life stages is an approach to </a:t>
            </a:r>
            <a:r>
              <a:rPr lang="en-US" b="1" dirty="0"/>
              <a:t>simulate the life-course </a:t>
            </a:r>
            <a:r>
              <a:rPr lang="en-US" dirty="0"/>
              <a:t>and explore changes in the exposome over time</a:t>
            </a:r>
          </a:p>
          <a:p>
            <a:pPr lvl="1"/>
            <a:r>
              <a:rPr lang="en-US" sz="1200" kern="1200" dirty="0">
                <a:solidFill>
                  <a:schemeClr val="tx1"/>
                </a:solidFill>
                <a:effectLst/>
                <a:latin typeface="+mn-lt"/>
                <a:ea typeface="+mn-ea"/>
                <a:cs typeface="+mn-cs"/>
              </a:rPr>
              <a:t>This figure shows how exposure is linked to health end points, using advanced exposure science technologies including -omics within each critical life stage, and then these are integrated across life stages for a life-course view.</a:t>
            </a:r>
          </a:p>
          <a:p>
            <a:pPr lvl="1"/>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dirty="0">
                <a:effectLst/>
              </a:rPr>
              <a:t>:</a:t>
            </a:r>
          </a:p>
          <a:p>
            <a:r>
              <a:rPr lang="en-US" sz="1200" kern="1200" dirty="0">
                <a:solidFill>
                  <a:schemeClr val="tx1"/>
                </a:solidFill>
                <a:effectLst/>
                <a:latin typeface="+mn-lt"/>
                <a:ea typeface="+mn-ea"/>
                <a:cs typeface="+mn-cs"/>
              </a:rPr>
              <a:t>Stingone, J.A., Buck Louis, G.M., Nakayama, S.F., Vermeulen, R.C.H., Kwok, R.K., Cui, Y., </a:t>
            </a:r>
            <a:r>
              <a:rPr lang="en-US" sz="1200" kern="1200" dirty="0" err="1">
                <a:solidFill>
                  <a:schemeClr val="tx1"/>
                </a:solidFill>
                <a:effectLst/>
                <a:latin typeface="+mn-lt"/>
                <a:ea typeface="+mn-ea"/>
                <a:cs typeface="+mn-cs"/>
              </a:rPr>
              <a:t>Balshaw</a:t>
            </a:r>
            <a:r>
              <a:rPr lang="en-US" sz="1200" kern="1200" dirty="0">
                <a:solidFill>
                  <a:schemeClr val="tx1"/>
                </a:solidFill>
                <a:effectLst/>
                <a:latin typeface="+mn-lt"/>
                <a:ea typeface="+mn-ea"/>
                <a:cs typeface="+mn-cs"/>
              </a:rPr>
              <a:t>, D.M., Teitelbaum, S.L., 2017. Toward Greater Implementation of the Exposome Research Paradigm within Environmental Epidemiology. </a:t>
            </a:r>
            <a:r>
              <a:rPr lang="en-US" sz="1200" kern="1200" dirty="0" err="1">
                <a:solidFill>
                  <a:schemeClr val="tx1"/>
                </a:solidFill>
                <a:effectLst/>
                <a:latin typeface="+mn-lt"/>
                <a:ea typeface="+mn-ea"/>
                <a:cs typeface="+mn-cs"/>
              </a:rPr>
              <a:t>Annu</a:t>
            </a:r>
            <a:r>
              <a:rPr lang="en-US" sz="1200" kern="1200" dirty="0">
                <a:solidFill>
                  <a:schemeClr val="tx1"/>
                </a:solidFill>
                <a:effectLst/>
                <a:latin typeface="+mn-lt"/>
                <a:ea typeface="+mn-ea"/>
                <a:cs typeface="+mn-cs"/>
              </a:rPr>
              <a:t> Rev Public Health 38, 315–327. </a:t>
            </a:r>
            <a:r>
              <a:rPr lang="en-US" sz="1200" u="sng" kern="1200" dirty="0">
                <a:solidFill>
                  <a:schemeClr val="tx1"/>
                </a:solidFill>
                <a:effectLst/>
                <a:latin typeface="+mn-lt"/>
                <a:ea typeface="+mn-ea"/>
                <a:cs typeface="+mn-cs"/>
                <a:hlinkClick r:id="rId3"/>
              </a:rPr>
              <a:t>https://doi.org/10.1146/annurev-publhealth-082516-012750</a:t>
            </a:r>
            <a:endParaRPr lang="en-US" dirty="0"/>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24</a:t>
            </a:fld>
            <a:endParaRPr lang="en-US"/>
          </a:p>
        </p:txBody>
      </p:sp>
    </p:spTree>
    <p:extLst>
      <p:ext uri="{BB962C8B-B14F-4D97-AF65-F5344CB8AC3E}">
        <p14:creationId xmlns:p14="http://schemas.microsoft.com/office/powerpoint/2010/main" val="2831558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Additionally, participation in the HHEAR program is an opportunity to add to the HHEAR data repository, which is a valuable harmonized resource. </a:t>
            </a:r>
          </a:p>
          <a:p>
            <a:r>
              <a:rPr lang="en-US" sz="1200" b="0" i="0" kern="1200" dirty="0">
                <a:solidFill>
                  <a:schemeClr val="tx1"/>
                </a:solidFill>
                <a:effectLst/>
                <a:latin typeface="+mn-lt"/>
                <a:ea typeface="+mn-ea"/>
                <a:cs typeface="+mn-cs"/>
              </a:rPr>
              <a:t>-The HHEAR Data Center repository holds all data generated by the HHEAR </a:t>
            </a:r>
            <a:r>
              <a:rPr lang="en-US" sz="1200" b="0" i="0" u="none" strike="noStrike" kern="1200" dirty="0">
                <a:solidFill>
                  <a:schemeClr val="tx1"/>
                </a:solidFill>
                <a:effectLst/>
                <a:latin typeface="+mn-lt"/>
                <a:ea typeface="+mn-ea"/>
                <a:cs typeface="+mn-cs"/>
              </a:rPr>
              <a:t>Lab Hubs </a:t>
            </a:r>
            <a:r>
              <a:rPr lang="en-US" sz="1200" b="0" i="0" kern="1200" dirty="0">
                <a:solidFill>
                  <a:schemeClr val="tx1"/>
                </a:solidFill>
                <a:effectLst/>
                <a:latin typeface="+mn-lt"/>
                <a:ea typeface="+mn-ea"/>
                <a:cs typeface="+mn-cs"/>
              </a:rPr>
              <a:t>along with pre-existing epidemiologic data provided by HHEAR study Principal Investigators. </a:t>
            </a:r>
          </a:p>
          <a:p>
            <a:r>
              <a:rPr lang="en-US" sz="1200" b="0" i="0" kern="1200" dirty="0">
                <a:solidFill>
                  <a:schemeClr val="tx1"/>
                </a:solidFill>
                <a:effectLst/>
                <a:latin typeface="+mn-lt"/>
                <a:ea typeface="+mn-ea"/>
                <a:cs typeface="+mn-cs"/>
              </a:rPr>
              <a:t>-After an embargo period, the HHEAR Data Center will provide publicly accessible de-identified datasets.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data include, but are not limited to:</a:t>
            </a:r>
          </a:p>
          <a:p>
            <a:r>
              <a:rPr lang="en-US" sz="1200" b="0" i="0" kern="1200" dirty="0">
                <a:solidFill>
                  <a:schemeClr val="tx1"/>
                </a:solidFill>
                <a:effectLst/>
                <a:latin typeface="+mn-lt"/>
                <a:ea typeface="+mn-ea"/>
                <a:cs typeface="+mn-cs"/>
              </a:rPr>
              <a:t>	-The environmental exposure biomarkers and environmental exposure data</a:t>
            </a:r>
          </a:p>
          <a:p>
            <a:r>
              <a:rPr lang="en-US" sz="1200" b="0" i="0" kern="1200" dirty="0">
                <a:solidFill>
                  <a:schemeClr val="tx1"/>
                </a:solidFill>
                <a:effectLst/>
                <a:latin typeface="+mn-lt"/>
                <a:ea typeface="+mn-ea"/>
                <a:cs typeface="+mn-cs"/>
              </a:rPr>
              <a:t>	-Previously collected epidemiologic data such as key covariates, like, sex, race/ethnicity, age, and education</a:t>
            </a:r>
          </a:p>
          <a:p>
            <a:r>
              <a:rPr lang="en-US" sz="1200" b="0" i="0" kern="1200" dirty="0">
                <a:solidFill>
                  <a:schemeClr val="tx1"/>
                </a:solidFill>
                <a:effectLst/>
                <a:latin typeface="+mn-lt"/>
                <a:ea typeface="+mn-ea"/>
                <a:cs typeface="+mn-cs"/>
              </a:rPr>
              <a:t>	-Previously measured biomarkers (including clinical biomarkers)</a:t>
            </a:r>
          </a:p>
          <a:p>
            <a:r>
              <a:rPr lang="en-US" sz="1200" b="0" i="0" kern="1200" dirty="0">
                <a:solidFill>
                  <a:schemeClr val="tx1"/>
                </a:solidFill>
                <a:effectLst/>
                <a:latin typeface="+mn-lt"/>
                <a:ea typeface="+mn-ea"/>
                <a:cs typeface="+mn-cs"/>
              </a:rPr>
              <a:t>	-Genetic data and</a:t>
            </a:r>
          </a:p>
          <a:p>
            <a:r>
              <a:rPr lang="en-US" sz="1200" b="0" i="0" kern="1200" dirty="0">
                <a:solidFill>
                  <a:schemeClr val="tx1"/>
                </a:solidFill>
                <a:effectLst/>
                <a:latin typeface="+mn-lt"/>
                <a:ea typeface="+mn-ea"/>
                <a:cs typeface="+mn-cs"/>
              </a:rPr>
              <a:t>	-Health outcome information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Visit the website for the most up-to-date data from HHEAR studies. </a:t>
            </a:r>
          </a:p>
          <a:p>
            <a:pPr lvl="0"/>
            <a:r>
              <a:rPr lang="en-US" sz="1200" u="sng" kern="1200" dirty="0">
                <a:solidFill>
                  <a:schemeClr val="tx1"/>
                </a:solidFill>
                <a:effectLst/>
                <a:latin typeface="+mn-lt"/>
                <a:ea typeface="+mn-ea"/>
                <a:cs typeface="+mn-cs"/>
                <a:hlinkClick r:id="rId3"/>
              </a:rPr>
              <a:t>https://hheardatacenter.mssm.edu/</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25</a:t>
            </a:fld>
            <a:endParaRPr lang="en-US"/>
          </a:p>
        </p:txBody>
      </p:sp>
    </p:spTree>
    <p:extLst>
      <p:ext uri="{BB962C8B-B14F-4D97-AF65-F5344CB8AC3E}">
        <p14:creationId xmlns:p14="http://schemas.microsoft.com/office/powerpoint/2010/main" val="808865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If you are interested in learning more about how your study samples could be assessed for environmental exposures, HHEAR has several resources to help!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HHEAR provides consultative services that you can take advantage of in the early stages of developing a proposal. In addition to expert consultations, HHEAR offers lab and statistical analysis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HHEAR even has special techniques to look at longitudinal data. And again, HHEAR has a growing repository of epidemiologic and biomarker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Contact the HHEAR coordinating center at HHEARHelp@westat.com to request a pre-submission consultation. </a:t>
            </a:r>
          </a:p>
          <a:p>
            <a:pPr lvl="1"/>
            <a:r>
              <a:rPr lang="en-US" dirty="0"/>
              <a:t>During this meeting you will be connected with scientists from the HHEAR Lab Hubs or Data Center to address your inquiries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5"/>
          </p:nvPr>
        </p:nvSpPr>
        <p:spPr/>
        <p:txBody>
          <a:bodyPr/>
          <a:lstStyle/>
          <a:p>
            <a:fld id="{0931952B-BFF5-B74B-8DDB-687D652A663D}" type="slidenum">
              <a:rPr lang="en-US" smtClean="0"/>
              <a:t>26</a:t>
            </a:fld>
            <a:endParaRPr lang="en-US"/>
          </a:p>
        </p:txBody>
      </p:sp>
    </p:spTree>
    <p:extLst>
      <p:ext uri="{BB962C8B-B14F-4D97-AF65-F5344CB8AC3E}">
        <p14:creationId xmlns:p14="http://schemas.microsoft.com/office/powerpoint/2010/main" val="957756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provided a list of links to additional environmental exposure resources. We hope you found this module useful. </a:t>
            </a:r>
          </a:p>
        </p:txBody>
      </p:sp>
      <p:sp>
        <p:nvSpPr>
          <p:cNvPr id="4" name="Slide Number Placeholder 3"/>
          <p:cNvSpPr>
            <a:spLocks noGrp="1"/>
          </p:cNvSpPr>
          <p:nvPr>
            <p:ph type="sldNum" sz="quarter" idx="5"/>
          </p:nvPr>
        </p:nvSpPr>
        <p:spPr/>
        <p:txBody>
          <a:bodyPr/>
          <a:lstStyle/>
          <a:p>
            <a:fld id="{0931952B-BFF5-B74B-8DDB-687D652A663D}" type="slidenum">
              <a:rPr lang="en-US" smtClean="0"/>
              <a:t>27</a:t>
            </a:fld>
            <a:endParaRPr lang="en-US"/>
          </a:p>
        </p:txBody>
      </p:sp>
    </p:spTree>
    <p:extLst>
      <p:ext uri="{BB962C8B-B14F-4D97-AF65-F5344CB8AC3E}">
        <p14:creationId xmlns:p14="http://schemas.microsoft.com/office/powerpoint/2010/main" val="101239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Let’s start with answering the question: What are environmental exposures?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Environmental exposures are exposures that include the chemicals and compounds we come in contact within our environment – our air, soil/dust, water, or food</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Figure: https://epi.grants.cancer.gov/chemical-physical-exposures/ </a:t>
            </a:r>
          </a:p>
          <a:p>
            <a:pPr lvl="3"/>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3</a:t>
            </a:fld>
            <a:endParaRPr lang="en-US"/>
          </a:p>
        </p:txBody>
      </p:sp>
    </p:spTree>
    <p:extLst>
      <p:ext uri="{BB962C8B-B14F-4D97-AF65-F5344CB8AC3E}">
        <p14:creationId xmlns:p14="http://schemas.microsoft.com/office/powerpoint/2010/main" val="119609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Exposure to these contaminants generally occurs by one of three exposure routes: ingestion, inhalation, or dermal contact</a:t>
            </a:r>
          </a:p>
          <a:p>
            <a:pPr lvl="3"/>
            <a:endParaRPr lang="en-US" sz="1200" kern="1200" dirty="0">
              <a:solidFill>
                <a:schemeClr val="tx1"/>
              </a:solidFill>
              <a:effectLst/>
              <a:latin typeface="+mn-lt"/>
              <a:ea typeface="+mn-ea"/>
              <a:cs typeface="+mn-cs"/>
            </a:endParaRPr>
          </a:p>
          <a:p>
            <a:pPr lvl="3"/>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4</a:t>
            </a:fld>
            <a:endParaRPr lang="en-US"/>
          </a:p>
        </p:txBody>
      </p:sp>
    </p:spTree>
    <p:extLst>
      <p:ext uri="{BB962C8B-B14F-4D97-AF65-F5344CB8AC3E}">
        <p14:creationId xmlns:p14="http://schemas.microsoft.com/office/powerpoint/2010/main" val="51090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environmental exposures can cause acute illness, it is important to understand that some environmental exposures may increase the risk of certain diseases, such as heart disease, cancer, and respiratory diseases</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-Adverse health effects caused by an environmental exposure will depend on several factors including:</a:t>
            </a:r>
          </a:p>
          <a:p>
            <a:pPr lvl="1">
              <a:buClr>
                <a:schemeClr val="accent2"/>
              </a:buClr>
            </a:pPr>
            <a:r>
              <a:rPr lang="en-US" sz="1200" kern="1200" dirty="0">
                <a:solidFill>
                  <a:schemeClr val="tx1"/>
                </a:solidFill>
                <a:effectLst/>
                <a:latin typeface="+mn-lt"/>
                <a:ea typeface="+mn-ea"/>
                <a:cs typeface="+mn-cs"/>
              </a:rPr>
              <a:t>	</a:t>
            </a:r>
            <a:r>
              <a:rPr lang="en-US" sz="1200" b="0" dirty="0">
                <a:solidFill>
                  <a:schemeClr val="accent2"/>
                </a:solidFill>
              </a:rPr>
              <a:t>the type and amount of chemical an individual was exposed to</a:t>
            </a:r>
          </a:p>
          <a:p>
            <a:pPr marL="457200" marR="0" lvl="1" indent="0" algn="l" defTabSz="914400" rtl="0" eaLnBrk="1" fontAlgn="auto" latinLnBrk="0" hangingPunct="1">
              <a:lnSpc>
                <a:spcPct val="100000"/>
              </a:lnSpc>
              <a:spcBef>
                <a:spcPts val="0"/>
              </a:spcBef>
              <a:spcAft>
                <a:spcPts val="0"/>
              </a:spcAft>
              <a:buClr>
                <a:schemeClr val="accent2"/>
              </a:buClr>
              <a:buSzTx/>
              <a:buFontTx/>
              <a:buNone/>
              <a:tabLst/>
              <a:defRPr/>
            </a:pPr>
            <a:r>
              <a:rPr lang="en-US" sz="1200" b="0" dirty="0">
                <a:solidFill>
                  <a:schemeClr val="accent2"/>
                </a:solidFill>
              </a:rPr>
              <a:t>	the combination of chemicals</a:t>
            </a:r>
          </a:p>
          <a:p>
            <a:pPr lvl="1">
              <a:buClr>
                <a:schemeClr val="accent2"/>
              </a:buClr>
            </a:pPr>
            <a:r>
              <a:rPr lang="en-US" sz="1200" b="0" dirty="0">
                <a:solidFill>
                  <a:schemeClr val="accent2"/>
                </a:solidFill>
              </a:rPr>
              <a:t>	the route of said exposure</a:t>
            </a:r>
          </a:p>
          <a:p>
            <a:pPr marL="457200" marR="0" lvl="1" indent="0" algn="l" defTabSz="914400" rtl="0" eaLnBrk="1" fontAlgn="auto" latinLnBrk="0" hangingPunct="1">
              <a:lnSpc>
                <a:spcPct val="100000"/>
              </a:lnSpc>
              <a:spcBef>
                <a:spcPts val="0"/>
              </a:spcBef>
              <a:spcAft>
                <a:spcPts val="0"/>
              </a:spcAft>
              <a:buClr>
                <a:schemeClr val="accent2"/>
              </a:buClr>
              <a:buSzTx/>
              <a:buFontTx/>
              <a:buNone/>
              <a:tabLst/>
              <a:defRPr/>
            </a:pPr>
            <a:r>
              <a:rPr lang="en-US" sz="1200" b="0" dirty="0">
                <a:solidFill>
                  <a:schemeClr val="accent2"/>
                </a:solidFill>
              </a:rPr>
              <a:t>	the duration and frequency of the exposure</a:t>
            </a:r>
          </a:p>
          <a:p>
            <a:pPr lvl="0"/>
            <a:r>
              <a:rPr lang="en-US" sz="1200" b="0" kern="1200" dirty="0">
                <a:solidFill>
                  <a:schemeClr val="tx1"/>
                </a:solidFill>
                <a:effectLst/>
                <a:latin typeface="+mn-lt"/>
                <a:ea typeface="+mn-ea"/>
                <a:cs typeface="+mn-cs"/>
              </a:rPr>
              <a:t>	and even at what age or life stage someone is exposed</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5</a:t>
            </a:fld>
            <a:endParaRPr lang="en-US"/>
          </a:p>
        </p:txBody>
      </p:sp>
    </p:spTree>
    <p:extLst>
      <p:ext uri="{BB962C8B-B14F-4D97-AF65-F5344CB8AC3E}">
        <p14:creationId xmlns:p14="http://schemas.microsoft.com/office/powerpoint/2010/main" val="203078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These environmental exposures to air pollution, contaminated food and water, and toxic substances, especially early in life, can affect development at ALL</a:t>
            </a:r>
            <a:r>
              <a:rPr lang="en-US" sz="1200" b="0" i="0" kern="1200" dirty="0">
                <a:solidFill>
                  <a:schemeClr val="tx1"/>
                </a:solidFill>
                <a:effectLst/>
                <a:latin typeface="+mn-lt"/>
                <a:ea typeface="+mn-ea"/>
                <a:cs typeface="+mn-cs"/>
              </a:rPr>
              <a:t> critical life stages… from the embryo through childhood and into adolescence</a:t>
            </a:r>
          </a:p>
          <a:p>
            <a:pPr lvl="0"/>
            <a:endParaRPr lang="en-US" sz="1200" b="0" i="0" kern="1200" dirty="0">
              <a:solidFill>
                <a:schemeClr val="tx1"/>
              </a:solidFill>
              <a:effectLst/>
              <a:latin typeface="+mn-lt"/>
              <a:ea typeface="+mn-ea"/>
              <a:cs typeface="+mn-cs"/>
            </a:endParaRPr>
          </a:p>
          <a:p>
            <a:pPr lvl="0"/>
            <a:endParaRPr lang="en-US" sz="1200" b="0" i="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u="none" dirty="0">
                <a:effectLst/>
              </a:rPr>
              <a:t> </a:t>
            </a:r>
            <a:r>
              <a:rPr lang="en-US" dirty="0">
                <a:effectLst/>
              </a:rPr>
              <a:t>Poore, K.R., Hanson, M.A., Faustman, E.M., </a:t>
            </a:r>
            <a:r>
              <a:rPr lang="en-US" dirty="0" err="1">
                <a:effectLst/>
              </a:rPr>
              <a:t>Neira</a:t>
            </a:r>
            <a:r>
              <a:rPr lang="en-US" dirty="0">
                <a:effectLst/>
              </a:rPr>
              <a:t>, M., 2017. Avoidable early life environmental exposures. The Lancet Planetary Health 1, e172–e173. </a:t>
            </a:r>
            <a:r>
              <a:rPr lang="en-US" dirty="0">
                <a:effectLst/>
                <a:hlinkClick r:id="rId3"/>
              </a:rPr>
              <a:t>https://doi.org/10.1016/S2542-5196(17)30048-7</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6</a:t>
            </a:fld>
            <a:endParaRPr lang="en-US"/>
          </a:p>
        </p:txBody>
      </p:sp>
    </p:spTree>
    <p:extLst>
      <p:ext uri="{BB962C8B-B14F-4D97-AF65-F5344CB8AC3E}">
        <p14:creationId xmlns:p14="http://schemas.microsoft.com/office/powerpoint/2010/main" val="18734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mn-lt"/>
                <a:ea typeface="+mn-ea"/>
                <a:cs typeface="+mn-cs"/>
              </a:rPr>
              <a:t>Now that we’ve discussed </a:t>
            </a:r>
            <a:r>
              <a:rPr lang="en-US" sz="1200" b="0" i="1" kern="1200" dirty="0">
                <a:solidFill>
                  <a:schemeClr val="tx1"/>
                </a:solidFill>
                <a:effectLst/>
                <a:latin typeface="+mn-lt"/>
                <a:ea typeface="+mn-ea"/>
                <a:cs typeface="+mn-cs"/>
              </a:rPr>
              <a:t>what environmental exposures are </a:t>
            </a:r>
            <a:r>
              <a:rPr lang="en-US" sz="1200" b="0" i="0" kern="1200" dirty="0">
                <a:solidFill>
                  <a:schemeClr val="tx1"/>
                </a:solidFill>
                <a:effectLst/>
                <a:latin typeface="+mn-lt"/>
                <a:ea typeface="+mn-ea"/>
                <a:cs typeface="+mn-cs"/>
              </a:rPr>
              <a:t>and </a:t>
            </a:r>
            <a:r>
              <a:rPr lang="en-US" sz="1200" b="0" i="1" kern="1200" dirty="0">
                <a:solidFill>
                  <a:schemeClr val="tx1"/>
                </a:solidFill>
                <a:effectLst/>
                <a:latin typeface="+mn-lt"/>
                <a:ea typeface="+mn-ea"/>
                <a:cs typeface="+mn-cs"/>
              </a:rPr>
              <a:t>routes of exposure</a:t>
            </a:r>
            <a:r>
              <a:rPr lang="en-US" sz="1200" b="0" i="0" kern="1200" dirty="0">
                <a:solidFill>
                  <a:schemeClr val="tx1"/>
                </a:solidFill>
                <a:effectLst/>
                <a:latin typeface="+mn-lt"/>
                <a:ea typeface="+mn-ea"/>
                <a:cs typeface="+mn-cs"/>
              </a:rPr>
              <a:t>, let’s talk about</a:t>
            </a:r>
            <a:r>
              <a:rPr lang="en-US" sz="1200" b="1" i="0" kern="1200" dirty="0">
                <a:solidFill>
                  <a:schemeClr val="tx1"/>
                </a:solidFill>
                <a:effectLst/>
                <a:latin typeface="+mn-lt"/>
                <a:ea typeface="+mn-ea"/>
                <a:cs typeface="+mn-cs"/>
              </a:rPr>
              <a:t> factors affecting an individual’s susceptibility to health outcomes of interest</a:t>
            </a:r>
            <a:r>
              <a:rPr lang="en-US" sz="1200" b="0" i="0" kern="1200" dirty="0">
                <a:solidFill>
                  <a:schemeClr val="tx1"/>
                </a:solidFill>
                <a:effectLst/>
                <a:latin typeface="+mn-lt"/>
                <a:ea typeface="+mn-ea"/>
                <a:cs typeface="+mn-cs"/>
              </a:rPr>
              <a:t>. </a:t>
            </a:r>
          </a:p>
          <a:p>
            <a:pPr lvl="0"/>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For example: an individual’s </a:t>
            </a:r>
            <a:r>
              <a:rPr lang="en-US" sz="1200" b="0" i="0" kern="1200" dirty="0" err="1">
                <a:solidFill>
                  <a:schemeClr val="tx1"/>
                </a:solidFill>
                <a:effectLst/>
                <a:latin typeface="+mn-lt"/>
                <a:ea typeface="+mn-ea"/>
                <a:cs typeface="+mn-cs"/>
              </a:rPr>
              <a:t>lifestage</a:t>
            </a:r>
            <a:r>
              <a:rPr lang="en-US" sz="1200" b="0" i="0" kern="1200" dirty="0">
                <a:solidFill>
                  <a:schemeClr val="tx1"/>
                </a:solidFill>
                <a:effectLst/>
                <a:latin typeface="+mn-lt"/>
                <a:ea typeface="+mn-ea"/>
                <a:cs typeface="+mn-cs"/>
              </a:rPr>
              <a:t> might affect his or her susceptibility to chemicals or pollutants. Different population groups might experience varying susceptibilities. </a:t>
            </a:r>
          </a:p>
          <a:p>
            <a:pPr lvl="0"/>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There are both intrinsic and extrinsic (or acquired) factors that affect an individual’s susceptibility to contaminants</a:t>
            </a:r>
          </a:p>
          <a:p>
            <a:pPr lvl="0"/>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-Susceptibility factors for individuals include </a:t>
            </a:r>
            <a:r>
              <a:rPr lang="en-US" sz="1200" b="0" i="0" kern="1200" dirty="0" err="1">
                <a:solidFill>
                  <a:schemeClr val="tx1"/>
                </a:solidFill>
                <a:effectLst/>
                <a:latin typeface="+mn-lt"/>
                <a:ea typeface="+mn-ea"/>
                <a:cs typeface="+mn-cs"/>
              </a:rPr>
              <a:t>lifestage</a:t>
            </a:r>
            <a:r>
              <a:rPr lang="en-US" sz="1200" b="0" i="0" kern="1200" dirty="0">
                <a:solidFill>
                  <a:schemeClr val="tx1"/>
                </a:solidFill>
                <a:effectLst/>
                <a:latin typeface="+mn-lt"/>
                <a:ea typeface="+mn-ea"/>
                <a:cs typeface="+mn-cs"/>
              </a:rPr>
              <a:t>, gender, genetic polymorphisms, socioeconomic status, disease status, nutritional status, geographic proximity to sources of exposure, and various lifestyle choices.</a:t>
            </a:r>
          </a:p>
          <a:p>
            <a:pPr lvl="0"/>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-Additionally, Toxicokinetic differences among individuals affecting how easily a chemical is absorbed, metabolized, and excreted are also important factors.</a:t>
            </a:r>
          </a:p>
          <a:p>
            <a:pPr lvl="1"/>
            <a:endParaRPr lang="en-US" sz="1200" b="0" i="0" kern="1200" dirty="0">
              <a:solidFill>
                <a:schemeClr val="tx1"/>
              </a:solidFill>
              <a:effectLst/>
              <a:latin typeface="+mn-lt"/>
              <a:ea typeface="+mn-ea"/>
              <a:cs typeface="+mn-cs"/>
            </a:endParaRPr>
          </a:p>
          <a:p>
            <a:pPr lvl="0"/>
            <a:endParaRPr lang="en-US" sz="1200" b="0" i="0" kern="1200" dirty="0">
              <a:solidFill>
                <a:schemeClr val="tx1"/>
              </a:solidFill>
              <a:effectLst/>
              <a:latin typeface="+mn-lt"/>
              <a:ea typeface="+mn-ea"/>
              <a:cs typeface="+mn-cs"/>
            </a:endParaRPr>
          </a:p>
          <a:p>
            <a:pPr lvl="0"/>
            <a:endParaRPr lang="en-US" sz="1200" b="0" i="0" kern="1200" dirty="0">
              <a:solidFill>
                <a:schemeClr val="tx1"/>
              </a:solidFill>
              <a:effectLst/>
              <a:latin typeface="+mn-lt"/>
              <a:ea typeface="+mn-ea"/>
              <a:cs typeface="+mn-cs"/>
            </a:endParaRPr>
          </a:p>
          <a:p>
            <a:pPr lvl="0"/>
            <a:endParaRPr lang="en-US" sz="1200" b="0" i="0" kern="1200" dirty="0">
              <a:solidFill>
                <a:schemeClr val="tx1"/>
              </a:solidFill>
              <a:effectLst/>
              <a:latin typeface="+mn-lt"/>
              <a:ea typeface="+mn-ea"/>
              <a:cs typeface="+mn-cs"/>
            </a:endParaRPr>
          </a:p>
          <a:p>
            <a:pPr lvl="0"/>
            <a:r>
              <a:rPr lang="en-US" u="sng" dirty="0">
                <a:effectLst/>
              </a:rPr>
              <a:t>Reference:</a:t>
            </a:r>
            <a:r>
              <a:rPr lang="en-US" sz="1200" b="0" i="0" kern="1200" dirty="0">
                <a:solidFill>
                  <a:schemeClr val="tx1"/>
                </a:solidFill>
                <a:effectLst/>
                <a:latin typeface="+mn-lt"/>
                <a:ea typeface="+mn-ea"/>
                <a:cs typeface="+mn-cs"/>
              </a:rPr>
              <a:t> </a:t>
            </a:r>
            <a:r>
              <a:rPr lang="en-US" dirty="0"/>
              <a:t>https://www.epa.gov/expobox/exposure-assessment-tools-lifestages-and-populations-highly-exposed-or-other-susceptible</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7</a:t>
            </a:fld>
            <a:endParaRPr lang="en-US"/>
          </a:p>
        </p:txBody>
      </p:sp>
    </p:spTree>
    <p:extLst>
      <p:ext uri="{BB962C8B-B14F-4D97-AF65-F5344CB8AC3E}">
        <p14:creationId xmlns:p14="http://schemas.microsoft.com/office/powerpoint/2010/main" val="50514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personal </a:t>
            </a:r>
            <a:r>
              <a:rPr lang="en-US" i="1" dirty="0"/>
              <a:t>susceptibility</a:t>
            </a:r>
            <a:r>
              <a:rPr lang="en-US" dirty="0"/>
              <a:t> factors, behaviors and geographical location influence </a:t>
            </a:r>
            <a:r>
              <a:rPr lang="en-US" b="1" dirty="0"/>
              <a:t>what, when, </a:t>
            </a:r>
            <a:r>
              <a:rPr lang="en-US" dirty="0"/>
              <a:t>and</a:t>
            </a:r>
            <a:r>
              <a:rPr lang="en-US" b="1" dirty="0"/>
              <a:t> how much </a:t>
            </a:r>
            <a:r>
              <a:rPr lang="en-US" dirty="0"/>
              <a:t>of the environmental contaminants someone is </a:t>
            </a:r>
            <a:r>
              <a:rPr lang="en-US" i="1" dirty="0"/>
              <a:t>exposed</a:t>
            </a:r>
            <a:r>
              <a:rPr lang="en-US" dirty="0"/>
              <a:t>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sz="1200" b="0" i="0" kern="1200" dirty="0">
                <a:solidFill>
                  <a:schemeClr val="tx1"/>
                </a:solidFill>
                <a:effectLst/>
                <a:latin typeface="+mn-lt"/>
                <a:ea typeface="+mn-ea"/>
                <a:cs typeface="+mn-cs"/>
              </a:rPr>
              <a:t> At a population-level, factors to consider that could affect exposure include disease status, socioeconomic status, diet/nutrition status, geographic proximity, and lifestyle. </a:t>
            </a:r>
          </a:p>
          <a:p>
            <a:pPr lvl="0"/>
            <a:endParaRPr lang="en-US" sz="1200" b="0" i="0" kern="1200" dirty="0">
              <a:solidFill>
                <a:schemeClr val="tx1"/>
              </a:solidFill>
              <a:effectLst/>
              <a:latin typeface="+mn-lt"/>
              <a:ea typeface="+mn-ea"/>
              <a:cs typeface="+mn-cs"/>
            </a:endParaRPr>
          </a:p>
          <a:p>
            <a:pPr lvl="0"/>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When researching environmental exposures &amp; health outcomes, be sure to consider how some population groups may be predisposed to higher exposure rates than the general population due to cultural or economic factors. </a:t>
            </a:r>
          </a:p>
          <a:p>
            <a:pPr lvl="0"/>
            <a:endParaRPr lang="en-US" sz="1200" b="0" i="0" kern="1200" dirty="0">
              <a:solidFill>
                <a:schemeClr val="tx1"/>
              </a:solidFill>
              <a:effectLst/>
              <a:latin typeface="+mn-lt"/>
              <a:ea typeface="+mn-ea"/>
              <a:cs typeface="+mn-cs"/>
            </a:endParaRPr>
          </a:p>
          <a:p>
            <a:pPr lvl="0"/>
            <a:endParaRPr lang="en-US" sz="1200" b="0" i="0" kern="1200" dirty="0">
              <a:solidFill>
                <a:schemeClr val="tx1"/>
              </a:solidFill>
              <a:effectLst/>
              <a:latin typeface="+mn-lt"/>
              <a:ea typeface="+mn-ea"/>
              <a:cs typeface="+mn-cs"/>
            </a:endParaRPr>
          </a:p>
          <a:p>
            <a:pPr lvl="0"/>
            <a:endParaRPr lang="en-US" sz="1200" b="0" i="0" kern="1200" dirty="0">
              <a:solidFill>
                <a:schemeClr val="tx1"/>
              </a:solidFill>
              <a:effectLst/>
              <a:latin typeface="+mn-lt"/>
              <a:ea typeface="+mn-ea"/>
              <a:cs typeface="+mn-cs"/>
            </a:endParaRPr>
          </a:p>
          <a:p>
            <a:pPr lvl="0"/>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effectLst/>
              </a:rPr>
              <a:t>Reference</a:t>
            </a:r>
            <a:r>
              <a:rPr lang="en-US" dirty="0">
                <a:effectLst/>
              </a:rPr>
              <a:t>:</a:t>
            </a:r>
            <a:endParaRPr lang="en-US" sz="1200" b="0" i="0" kern="1200" dirty="0">
              <a:solidFill>
                <a:schemeClr val="tx1"/>
              </a:solidFill>
              <a:effectLst/>
              <a:latin typeface="+mn-lt"/>
              <a:ea typeface="+mn-ea"/>
              <a:cs typeface="+mn-cs"/>
            </a:endParaRPr>
          </a:p>
          <a:p>
            <a:pPr lvl="0"/>
            <a:r>
              <a:rPr lang="en-US" dirty="0"/>
              <a:t>https://www.epa.gov/expobox/exposure-assessment-tools-lifestages-and-populations-highly-exposed-or-other-susceptible</a:t>
            </a:r>
          </a:p>
          <a:p>
            <a:pPr lvl="0"/>
            <a:endParaRPr lang="en-US" dirty="0"/>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8</a:t>
            </a:fld>
            <a:endParaRPr lang="en-US"/>
          </a:p>
        </p:txBody>
      </p:sp>
    </p:spTree>
    <p:extLst>
      <p:ext uri="{BB962C8B-B14F-4D97-AF65-F5344CB8AC3E}">
        <p14:creationId xmlns:p14="http://schemas.microsoft.com/office/powerpoint/2010/main" val="2578780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few examples of social and behavioral influences on environmental exposures include</a:t>
            </a:r>
          </a:p>
          <a:p>
            <a:pPr lvl="1"/>
            <a:r>
              <a:rPr lang="en-US" sz="1200" kern="1200" dirty="0">
                <a:solidFill>
                  <a:schemeClr val="tx1"/>
                </a:solidFill>
                <a:effectLst/>
                <a:latin typeface="+mn-lt"/>
                <a:ea typeface="+mn-ea"/>
                <a:cs typeface="+mn-cs"/>
              </a:rPr>
              <a:t>-Populations in locations that use cookstoves for meal preparation that are exposed to the air pollutants from the stove</a:t>
            </a:r>
          </a:p>
          <a:p>
            <a:pPr lvl="1"/>
            <a:r>
              <a:rPr lang="en-US" sz="1200" kern="1200" dirty="0">
                <a:solidFill>
                  <a:schemeClr val="tx1"/>
                </a:solidFill>
                <a:effectLst/>
                <a:latin typeface="+mn-lt"/>
                <a:ea typeface="+mn-ea"/>
                <a:cs typeface="+mn-cs"/>
              </a:rPr>
              <a:t>-Young children are more likely to be exposed to dust and soil than adults since they are frequently on the ground and put their hands in their mouths</a:t>
            </a:r>
          </a:p>
          <a:p>
            <a:pPr lvl="1"/>
            <a:r>
              <a:rPr lang="en-US" sz="1200" kern="1200" dirty="0">
                <a:solidFill>
                  <a:schemeClr val="tx1"/>
                </a:solidFill>
                <a:effectLst/>
                <a:latin typeface="+mn-lt"/>
                <a:ea typeface="+mn-ea"/>
                <a:cs typeface="+mn-cs"/>
              </a:rPr>
              <a:t>-Communities using well water in an area with naturally high occurring arsenic are likely to have higher levels of arsenic detected in their blood than communities with very low arsenic levels</a:t>
            </a:r>
          </a:p>
          <a:p>
            <a:endParaRPr lang="en-US" dirty="0"/>
          </a:p>
          <a:p>
            <a:endParaRPr lang="en-US" dirty="0"/>
          </a:p>
          <a:p>
            <a:endParaRPr lang="en-US" dirty="0"/>
          </a:p>
          <a:p>
            <a:r>
              <a:rPr lang="en-US"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Cookstove images: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effectLst/>
              </a:rPr>
              <a:t>Ramirez, S., Dwivedi, P., </a:t>
            </a:r>
            <a:r>
              <a:rPr lang="en-US" dirty="0" err="1">
                <a:effectLst/>
              </a:rPr>
              <a:t>Ghilardi</a:t>
            </a:r>
            <a:r>
              <a:rPr lang="en-US" dirty="0">
                <a:effectLst/>
              </a:rPr>
              <a:t>, A., </a:t>
            </a:r>
            <a:r>
              <a:rPr lang="en-US" dirty="0" err="1">
                <a:effectLst/>
              </a:rPr>
              <a:t>Bailis</a:t>
            </a:r>
            <a:r>
              <a:rPr lang="en-US" dirty="0">
                <a:effectLst/>
              </a:rPr>
              <a:t>, R., 2014. Diffusion of non-traditional cookstoves across western Honduras: A social network analysis. Energy Policy 66, 379–389. </a:t>
            </a:r>
            <a:r>
              <a:rPr lang="en-US" dirty="0">
                <a:effectLst/>
                <a:hlinkClick r:id="rId3"/>
              </a:rPr>
              <a:t>https://doi.org/10.1016/j.enpol.2013.11.008</a:t>
            </a:r>
            <a:endParaRPr lang="en-US" dirty="0">
              <a:effectLst/>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effectLst/>
              </a:rPr>
              <a:t>Young, B.N., Clark, M.L., Rajkumar, S., </a:t>
            </a:r>
            <a:r>
              <a:rPr lang="en-US" dirty="0" err="1">
                <a:effectLst/>
              </a:rPr>
              <a:t>Benka</a:t>
            </a:r>
            <a:r>
              <a:rPr lang="en-US" dirty="0">
                <a:effectLst/>
              </a:rPr>
              <a:t>-Coker, M.L., </a:t>
            </a:r>
            <a:r>
              <a:rPr lang="en-US" dirty="0" err="1">
                <a:effectLst/>
              </a:rPr>
              <a:t>Bachand</a:t>
            </a:r>
            <a:r>
              <a:rPr lang="en-US" dirty="0">
                <a:effectLst/>
              </a:rPr>
              <a:t>, A., Brook, R.D., Nelson, T.L., </a:t>
            </a:r>
            <a:r>
              <a:rPr lang="en-US" dirty="0" err="1">
                <a:effectLst/>
              </a:rPr>
              <a:t>Volckens</a:t>
            </a:r>
            <a:r>
              <a:rPr lang="en-US" dirty="0">
                <a:effectLst/>
              </a:rPr>
              <a:t>, J., Reynolds, S.J., </a:t>
            </a:r>
            <a:r>
              <a:rPr lang="en-US" dirty="0" err="1">
                <a:effectLst/>
              </a:rPr>
              <a:t>L’Orange</a:t>
            </a:r>
            <a:r>
              <a:rPr lang="en-US" dirty="0">
                <a:effectLst/>
              </a:rPr>
              <a:t>, C., Good, N., Koehler, K., </a:t>
            </a:r>
            <a:r>
              <a:rPr lang="en-US" dirty="0" err="1">
                <a:effectLst/>
              </a:rPr>
              <a:t>Africano</a:t>
            </a:r>
            <a:r>
              <a:rPr lang="en-US" dirty="0">
                <a:effectLst/>
              </a:rPr>
              <a:t>, S., </a:t>
            </a:r>
            <a:r>
              <a:rPr lang="en-US" dirty="0" err="1">
                <a:effectLst/>
              </a:rPr>
              <a:t>Osorto</a:t>
            </a:r>
            <a:r>
              <a:rPr lang="en-US" dirty="0">
                <a:effectLst/>
              </a:rPr>
              <a:t> </a:t>
            </a:r>
            <a:r>
              <a:rPr lang="en-US" dirty="0" err="1">
                <a:effectLst/>
              </a:rPr>
              <a:t>Pinel</a:t>
            </a:r>
            <a:r>
              <a:rPr lang="en-US" dirty="0">
                <a:effectLst/>
              </a:rPr>
              <a:t>, A.B., Peel, J.L., 2019. Exposure to household air pollution from biomass cookstoves and blood pressure among women in rural Honduras: A cross-sectional study. Indoor Air 29, 130–142. </a:t>
            </a:r>
            <a:r>
              <a:rPr lang="en-US" dirty="0">
                <a:effectLst/>
                <a:hlinkClick r:id="rId4"/>
              </a:rPr>
              <a:t>https://doi.org/10.1111/ina.12507</a:t>
            </a:r>
            <a:endParaRPr lang="en-US" dirty="0">
              <a:effectLst/>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Toddler hand to mouth https://www.nyc.gov/site/doh/about/press/pr2019/child-blood-lead-testing.page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Arsenic wells US: https://www.usgs.gov/news/national-news-release/study-estimates-about-21-million-people-using-wells-high-arsenic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9</a:t>
            </a:fld>
            <a:endParaRPr lang="en-US"/>
          </a:p>
        </p:txBody>
      </p:sp>
    </p:spTree>
    <p:extLst>
      <p:ext uri="{BB962C8B-B14F-4D97-AF65-F5344CB8AC3E}">
        <p14:creationId xmlns:p14="http://schemas.microsoft.com/office/powerpoint/2010/main" val="3574588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0">
            <a:extLst>
              <a:ext uri="{FF2B5EF4-FFF2-40B4-BE49-F238E27FC236}">
                <a16:creationId xmlns:a16="http://schemas.microsoft.com/office/drawing/2014/main" id="{BD01593B-FF4C-61F1-C958-F76BE063E74D}"/>
              </a:ext>
            </a:extLst>
          </p:cNvPr>
          <p:cNvSpPr>
            <a:spLocks noGrp="1"/>
          </p:cNvSpPr>
          <p:nvPr>
            <p:ph type="pic" sz="quarter" idx="13"/>
          </p:nvPr>
        </p:nvSpPr>
        <p:spPr>
          <a:xfrm>
            <a:off x="276225" y="217488"/>
            <a:ext cx="5080000" cy="608012"/>
          </a:xfrm>
        </p:spPr>
        <p:txBody>
          <a:bodyPr/>
          <a:lstStyle>
            <a:lvl1pPr marL="0" indent="0">
              <a:buNone/>
              <a:defRPr>
                <a:solidFill>
                  <a:schemeClr val="bg1"/>
                </a:solidFill>
                <a:effectLst>
                  <a:outerShdw blurRad="38100" dist="38100" dir="2700000" algn="tl">
                    <a:srgbClr val="000000">
                      <a:alpha val="43137"/>
                    </a:srgbClr>
                  </a:outerShdw>
                </a:effectLst>
              </a:defRPr>
            </a:lvl1pPr>
          </a:lstStyle>
          <a:p>
            <a:endParaRPr lang="en-US"/>
          </a:p>
        </p:txBody>
      </p:sp>
      <p:sp>
        <p:nvSpPr>
          <p:cNvPr id="2" name="Title 1"/>
          <p:cNvSpPr>
            <a:spLocks noGrp="1"/>
          </p:cNvSpPr>
          <p:nvPr>
            <p:ph type="ctrTitle"/>
          </p:nvPr>
        </p:nvSpPr>
        <p:spPr>
          <a:xfrm>
            <a:off x="914400" y="2160436"/>
            <a:ext cx="10363200" cy="1470025"/>
          </a:xfrm>
        </p:spPr>
        <p:txBody>
          <a:bodyPr>
            <a:normAutofit/>
          </a:bodyPr>
          <a:lstStyle>
            <a:lvl1pPr algn="ctr">
              <a:defRPr sz="6600" b="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4964831"/>
            <a:ext cx="8534400" cy="733010"/>
          </a:xfrm>
        </p:spPr>
        <p:txBody>
          <a:bodyPr>
            <a:noAutofit/>
          </a:bodyPr>
          <a:lstStyle>
            <a:lvl1pPr marL="0" indent="0" algn="ctr">
              <a:buNone/>
              <a:defRPr sz="4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3">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83756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ide Content, Image, &amp; N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01707"/>
          </a:xfrm>
        </p:spPr>
        <p:txBody>
          <a:bodyPr/>
          <a:lstStyle/>
          <a:p>
            <a:r>
              <a:rPr lang="en-US" dirty="0"/>
              <a:t>Click to edit Master title style</a:t>
            </a:r>
          </a:p>
        </p:txBody>
      </p:sp>
      <p:sp>
        <p:nvSpPr>
          <p:cNvPr id="8" name="Content Placeholder 2"/>
          <p:cNvSpPr>
            <a:spLocks noGrp="1"/>
          </p:cNvSpPr>
          <p:nvPr>
            <p:ph idx="22"/>
          </p:nvPr>
        </p:nvSpPr>
        <p:spPr>
          <a:xfrm>
            <a:off x="598841" y="1335581"/>
            <a:ext cx="2877879" cy="4425951"/>
          </a:xfrm>
        </p:spPr>
        <p:txBody>
          <a:bodyPr/>
          <a:lstStyle>
            <a:lvl1pPr marL="228600" indent="-228600">
              <a:lnSpc>
                <a:spcPct val="90000"/>
              </a:lnSpc>
              <a:spcBef>
                <a:spcPts val="1000"/>
              </a:spcBef>
              <a:buClr>
                <a:srgbClr val="21663D"/>
              </a:buClr>
              <a:defRPr/>
            </a:lvl1pPr>
            <a:lvl2pPr marL="228600" indent="-228600">
              <a:lnSpc>
                <a:spcPct val="90000"/>
              </a:lnSpc>
              <a:spcBef>
                <a:spcPts val="1000"/>
              </a:spcBef>
              <a:defRPr/>
            </a:lvl2pPr>
            <a:lvl3pPr marL="228600" indent="-228600">
              <a:lnSpc>
                <a:spcPct val="90000"/>
              </a:lnSpc>
              <a:spcBef>
                <a:spcPts val="1000"/>
              </a:spcBef>
              <a:defRPr/>
            </a:lvl3pPr>
            <a:lvl4pPr marL="228600" indent="-228600">
              <a:lnSpc>
                <a:spcPct val="90000"/>
              </a:lnSpc>
              <a:spcBef>
                <a:spcPts val="1000"/>
              </a:spcBef>
              <a:defRPr/>
            </a:lvl4pPr>
            <a:lvl5pPr marL="228600" indent="-228600">
              <a:lnSpc>
                <a:spcPct val="90000"/>
              </a:lnSpc>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3"/>
          <p:cNvSpPr>
            <a:spLocks noGrp="1"/>
          </p:cNvSpPr>
          <p:nvPr>
            <p:ph idx="1"/>
          </p:nvPr>
        </p:nvSpPr>
        <p:spPr>
          <a:xfrm>
            <a:off x="3593805" y="1344605"/>
            <a:ext cx="7988595" cy="442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p:cNvSpPr>
            <a:spLocks noGrp="1"/>
          </p:cNvSpPr>
          <p:nvPr>
            <p:ph sz="quarter" idx="21"/>
          </p:nvPr>
        </p:nvSpPr>
        <p:spPr>
          <a:xfrm>
            <a:off x="307461" y="5870005"/>
            <a:ext cx="6171713" cy="411721"/>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9" name="Slide Number Placeholder 5">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84630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01707"/>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4249E0AD-4BFE-E343-A7F3-3BE7675E422F}"/>
              </a:ext>
            </a:extLst>
          </p:cNvPr>
          <p:cNvSpPr>
            <a:spLocks noGrp="1"/>
          </p:cNvSpPr>
          <p:nvPr>
            <p:ph sz="quarter" idx="13"/>
          </p:nvPr>
        </p:nvSpPr>
        <p:spPr>
          <a:xfrm>
            <a:off x="609600" y="1344605"/>
            <a:ext cx="3176588" cy="4611687"/>
          </a:xfrm>
        </p:spPr>
        <p:txBody>
          <a:bodyPr anchor="ctr"/>
          <a:lstStyle>
            <a:lvl1pPr marL="0" indent="0" algn="ctr">
              <a:buFontTx/>
              <a:buNone/>
              <a:defRPr sz="3600"/>
            </a:lvl1pPr>
          </a:lstStyle>
          <a:p>
            <a:pPr lvl="0"/>
            <a:r>
              <a:rPr lang="en-US" dirty="0"/>
              <a:t>Click to edit Master text styles</a:t>
            </a:r>
          </a:p>
        </p:txBody>
      </p:sp>
      <p:cxnSp>
        <p:nvCxnSpPr>
          <p:cNvPr id="6" name="Straight Connector 3">
            <a:extLst>
              <a:ext uri="{FF2B5EF4-FFF2-40B4-BE49-F238E27FC236}">
                <a16:creationId xmlns:a16="http://schemas.microsoft.com/office/drawing/2014/main" id="{3064CD3A-28AC-8348-9763-9EF848B43FFB}"/>
              </a:ext>
            </a:extLst>
          </p:cNvPr>
          <p:cNvCxnSpPr/>
          <p:nvPr userDrawn="1"/>
        </p:nvCxnSpPr>
        <p:spPr>
          <a:xfrm>
            <a:off x="4042280" y="1343983"/>
            <a:ext cx="0" cy="4611757"/>
          </a:xfrm>
          <a:prstGeom prst="line">
            <a:avLst/>
          </a:prstGeom>
          <a:ln w="12700">
            <a:solidFill>
              <a:srgbClr val="F98F2B"/>
            </a:solidFill>
          </a:ln>
        </p:spPr>
        <p:style>
          <a:lnRef idx="1">
            <a:schemeClr val="dk1"/>
          </a:lnRef>
          <a:fillRef idx="0">
            <a:schemeClr val="dk1"/>
          </a:fillRef>
          <a:effectRef idx="0">
            <a:schemeClr val="dk1"/>
          </a:effectRef>
          <a:fontRef idx="minor">
            <a:schemeClr val="tx1"/>
          </a:fontRef>
        </p:style>
      </p:cxnSp>
      <p:sp>
        <p:nvSpPr>
          <p:cNvPr id="3" name="Content Placeholder 4"/>
          <p:cNvSpPr>
            <a:spLocks noGrp="1"/>
          </p:cNvSpPr>
          <p:nvPr>
            <p:ph idx="1"/>
          </p:nvPr>
        </p:nvSpPr>
        <p:spPr>
          <a:xfrm>
            <a:off x="4333465" y="1691853"/>
            <a:ext cx="7248935" cy="4078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656512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4249E0AD-4BFE-E343-A7F3-3BE7675E422F}"/>
              </a:ext>
            </a:extLst>
          </p:cNvPr>
          <p:cNvSpPr>
            <a:spLocks noGrp="1"/>
          </p:cNvSpPr>
          <p:nvPr>
            <p:ph sz="quarter" idx="13"/>
          </p:nvPr>
        </p:nvSpPr>
        <p:spPr>
          <a:xfrm>
            <a:off x="609600" y="1342986"/>
            <a:ext cx="3176588" cy="4611687"/>
          </a:xfrm>
        </p:spPr>
        <p:txBody>
          <a:bodyPr anchor="ctr"/>
          <a:lstStyle>
            <a:lvl1pPr marL="0" indent="0" algn="ctr">
              <a:buFontTx/>
              <a:buNone/>
              <a:defRPr sz="3600"/>
            </a:lvl1pPr>
          </a:lstStyle>
          <a:p>
            <a:pPr lvl="0"/>
            <a:r>
              <a:rPr lang="en-US" dirty="0"/>
              <a:t>Click to edit Master text styles</a:t>
            </a:r>
          </a:p>
        </p:txBody>
      </p:sp>
      <p:cxnSp>
        <p:nvCxnSpPr>
          <p:cNvPr id="6" name="Straight Connector 2">
            <a:extLst>
              <a:ext uri="{FF2B5EF4-FFF2-40B4-BE49-F238E27FC236}">
                <a16:creationId xmlns:a16="http://schemas.microsoft.com/office/drawing/2014/main" id="{3064CD3A-28AC-8348-9763-9EF848B43FFB}"/>
              </a:ext>
            </a:extLst>
          </p:cNvPr>
          <p:cNvCxnSpPr/>
          <p:nvPr userDrawn="1"/>
        </p:nvCxnSpPr>
        <p:spPr>
          <a:xfrm>
            <a:off x="4042280" y="1342364"/>
            <a:ext cx="0" cy="4611757"/>
          </a:xfrm>
          <a:prstGeom prst="line">
            <a:avLst/>
          </a:prstGeom>
          <a:ln w="12700">
            <a:solidFill>
              <a:srgbClr val="F98F2B"/>
            </a:solidFill>
          </a:ln>
        </p:spPr>
        <p:style>
          <a:lnRef idx="1">
            <a:schemeClr val="dk1"/>
          </a:lnRef>
          <a:fillRef idx="0">
            <a:schemeClr val="dk1"/>
          </a:fillRef>
          <a:effectRef idx="0">
            <a:schemeClr val="dk1"/>
          </a:effectRef>
          <a:fontRef idx="minor">
            <a:schemeClr val="tx1"/>
          </a:fontRef>
        </p:style>
      </p:cxnSp>
      <p:sp>
        <p:nvSpPr>
          <p:cNvPr id="3" name="Content Placeholder 3"/>
          <p:cNvSpPr>
            <a:spLocks noGrp="1"/>
          </p:cNvSpPr>
          <p:nvPr>
            <p:ph idx="1"/>
          </p:nvPr>
        </p:nvSpPr>
        <p:spPr>
          <a:xfrm>
            <a:off x="4333465" y="1690234"/>
            <a:ext cx="7248935" cy="4078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678596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043" y="1873392"/>
            <a:ext cx="10936357" cy="3111216"/>
          </a:xfrm>
        </p:spPr>
        <p:txBody>
          <a:bodyPr anchor="ctr">
            <a:normAutofit/>
          </a:bodyPr>
          <a:lstStyle>
            <a:lvl1pPr algn="ctr">
              <a:defRPr sz="6600" b="0" cap="all">
                <a:solidFill>
                  <a:srgbClr val="003057"/>
                </a:solidFill>
              </a:defRPr>
            </a:lvl1pPr>
          </a:lstStyle>
          <a:p>
            <a:r>
              <a:rPr lang="en-US" dirty="0"/>
              <a:t>Click to edit Master title style</a:t>
            </a:r>
          </a:p>
        </p:txBody>
      </p:sp>
      <p:sp>
        <p:nvSpPr>
          <p:cNvPr id="4" name="Slide Number Placeholder 2">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14388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890953"/>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4511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890953"/>
          </a:xfrm>
        </p:spPr>
        <p:txBody>
          <a:bodyPr/>
          <a:lstStyle/>
          <a:p>
            <a:r>
              <a:rPr lang="en-US" dirty="0"/>
              <a:t>Click to edit Master title style</a:t>
            </a:r>
          </a:p>
        </p:txBody>
      </p:sp>
      <p:sp>
        <p:nvSpPr>
          <p:cNvPr id="3" name="Content Placeholder 2"/>
          <p:cNvSpPr>
            <a:spLocks noGrp="1"/>
          </p:cNvSpPr>
          <p:nvPr>
            <p:ph idx="1"/>
          </p:nvPr>
        </p:nvSpPr>
        <p:spPr>
          <a:xfrm>
            <a:off x="609600" y="1235076"/>
            <a:ext cx="5312229" cy="4525963"/>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26DCC04-E3B2-473E-5588-FBA385741935}"/>
              </a:ext>
            </a:extLst>
          </p:cNvPr>
          <p:cNvSpPr>
            <a:spLocks noGrp="1"/>
          </p:cNvSpPr>
          <p:nvPr>
            <p:ph idx="13"/>
          </p:nvPr>
        </p:nvSpPr>
        <p:spPr>
          <a:xfrm>
            <a:off x="6270171" y="1214666"/>
            <a:ext cx="5312229" cy="4525963"/>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391270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3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890953"/>
          </a:xfrm>
        </p:spPr>
        <p:txBody>
          <a:bodyPr/>
          <a:lstStyle/>
          <a:p>
            <a:r>
              <a:rPr lang="en-US" dirty="0"/>
              <a:t>Click to edit Master title style</a:t>
            </a:r>
          </a:p>
        </p:txBody>
      </p:sp>
      <p:sp>
        <p:nvSpPr>
          <p:cNvPr id="3" name="Content Placeholder 2a"/>
          <p:cNvSpPr>
            <a:spLocks noGrp="1"/>
          </p:cNvSpPr>
          <p:nvPr>
            <p:ph idx="1"/>
          </p:nvPr>
        </p:nvSpPr>
        <p:spPr>
          <a:xfrm>
            <a:off x="609601" y="1235076"/>
            <a:ext cx="3454400" cy="4525963"/>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a">
            <a:extLst>
              <a:ext uri="{FF2B5EF4-FFF2-40B4-BE49-F238E27FC236}">
                <a16:creationId xmlns:a16="http://schemas.microsoft.com/office/drawing/2014/main" id="{D26DCC04-E3B2-473E-5588-FBA385741935}"/>
              </a:ext>
            </a:extLst>
          </p:cNvPr>
          <p:cNvSpPr>
            <a:spLocks noGrp="1"/>
          </p:cNvSpPr>
          <p:nvPr>
            <p:ph idx="13"/>
          </p:nvPr>
        </p:nvSpPr>
        <p:spPr>
          <a:xfrm>
            <a:off x="4368798" y="1235076"/>
            <a:ext cx="3454401" cy="4525963"/>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a">
            <a:extLst>
              <a:ext uri="{FF2B5EF4-FFF2-40B4-BE49-F238E27FC236}">
                <a16:creationId xmlns:a16="http://schemas.microsoft.com/office/drawing/2014/main" id="{753E9D22-969E-9AE3-AA28-224FC3C78CFF}"/>
              </a:ext>
            </a:extLst>
          </p:cNvPr>
          <p:cNvSpPr>
            <a:spLocks noGrp="1"/>
          </p:cNvSpPr>
          <p:nvPr>
            <p:ph idx="14"/>
          </p:nvPr>
        </p:nvSpPr>
        <p:spPr>
          <a:xfrm>
            <a:off x="8128001" y="1235076"/>
            <a:ext cx="3454401" cy="4525963"/>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37449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lubs, 3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890953"/>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039BA553-6191-09F8-7C8F-CAE95DB34AFB}"/>
              </a:ext>
            </a:extLst>
          </p:cNvPr>
          <p:cNvSpPr>
            <a:spLocks noGrp="1"/>
          </p:cNvSpPr>
          <p:nvPr>
            <p:ph sz="quarter" idx="18"/>
          </p:nvPr>
        </p:nvSpPr>
        <p:spPr>
          <a:xfrm>
            <a:off x="609600" y="1234440"/>
            <a:ext cx="7754112" cy="4279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3a"/>
          <p:cNvSpPr>
            <a:spLocks noGrp="1"/>
          </p:cNvSpPr>
          <p:nvPr>
            <p:ph idx="1"/>
          </p:nvPr>
        </p:nvSpPr>
        <p:spPr>
          <a:xfrm>
            <a:off x="8339328" y="1252728"/>
            <a:ext cx="3593592" cy="2395728"/>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p:txBody>
      </p:sp>
      <p:sp>
        <p:nvSpPr>
          <p:cNvPr id="8" name="Content Placeholder 3b">
            <a:extLst>
              <a:ext uri="{FF2B5EF4-FFF2-40B4-BE49-F238E27FC236}">
                <a16:creationId xmlns:a16="http://schemas.microsoft.com/office/drawing/2014/main" id="{F9590205-6FCD-5CBE-569B-2B7E325DDEE9}"/>
              </a:ext>
            </a:extLst>
          </p:cNvPr>
          <p:cNvSpPr>
            <a:spLocks noGrp="1"/>
          </p:cNvSpPr>
          <p:nvPr>
            <p:ph sz="quarter" idx="15"/>
          </p:nvPr>
        </p:nvSpPr>
        <p:spPr>
          <a:xfrm>
            <a:off x="10193687" y="3671902"/>
            <a:ext cx="1737360" cy="210312"/>
          </a:xfrm>
        </p:spPr>
        <p:txBody>
          <a:bodyPr tIns="0" rIns="0">
            <a:noAutofit/>
          </a:bodyPr>
          <a:lstStyle>
            <a:lvl1pPr marL="0" indent="0" algn="r">
              <a:buNone/>
              <a:defRPr sz="1200"/>
            </a:lvl1pPr>
            <a:lvl2pPr marL="457200" indent="0" algn="r">
              <a:buNone/>
              <a:defRPr sz="1200"/>
            </a:lvl2pPr>
            <a:lvl3pPr marL="914400" indent="0" algn="r">
              <a:buNone/>
              <a:defRPr sz="1200"/>
            </a:lvl3pPr>
            <a:lvl4pPr marL="1371600" indent="0" algn="r">
              <a:buNone/>
              <a:defRPr sz="1200"/>
            </a:lvl4pPr>
            <a:lvl5pPr marL="1828800" indent="0" algn="r">
              <a:buNone/>
              <a:defRPr sz="1200"/>
            </a:lvl5pPr>
          </a:lstStyle>
          <a:p>
            <a:pPr lvl="0"/>
            <a:r>
              <a:rPr lang="en-US" dirty="0"/>
              <a:t>Click to edit Master text styles</a:t>
            </a:r>
          </a:p>
        </p:txBody>
      </p:sp>
      <p:sp>
        <p:nvSpPr>
          <p:cNvPr id="4" name="Content Placeholder 4a">
            <a:extLst>
              <a:ext uri="{FF2B5EF4-FFF2-40B4-BE49-F238E27FC236}">
                <a16:creationId xmlns:a16="http://schemas.microsoft.com/office/drawing/2014/main" id="{D26DCC04-E3B2-473E-5588-FBA385741935}"/>
              </a:ext>
            </a:extLst>
          </p:cNvPr>
          <p:cNvSpPr>
            <a:spLocks noGrp="1"/>
          </p:cNvSpPr>
          <p:nvPr>
            <p:ph idx="13"/>
          </p:nvPr>
        </p:nvSpPr>
        <p:spPr>
          <a:xfrm>
            <a:off x="9317736" y="4014216"/>
            <a:ext cx="2606040" cy="1755648"/>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p:txBody>
      </p:sp>
      <p:sp>
        <p:nvSpPr>
          <p:cNvPr id="9" name="Content Placeholder 4b">
            <a:extLst>
              <a:ext uri="{FF2B5EF4-FFF2-40B4-BE49-F238E27FC236}">
                <a16:creationId xmlns:a16="http://schemas.microsoft.com/office/drawing/2014/main" id="{0BA73B76-E0D9-D61A-A10C-384C3E8465D6}"/>
              </a:ext>
            </a:extLst>
          </p:cNvPr>
          <p:cNvSpPr>
            <a:spLocks noGrp="1"/>
          </p:cNvSpPr>
          <p:nvPr>
            <p:ph sz="quarter" idx="16"/>
          </p:nvPr>
        </p:nvSpPr>
        <p:spPr>
          <a:xfrm>
            <a:off x="10193687" y="5795889"/>
            <a:ext cx="1737360" cy="210312"/>
          </a:xfrm>
        </p:spPr>
        <p:txBody>
          <a:bodyPr tIns="0" rIns="0">
            <a:noAutofit/>
          </a:bodyPr>
          <a:lstStyle>
            <a:lvl1pPr marL="0" indent="0" algn="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 name="Content Placeholder 5a">
            <a:extLst>
              <a:ext uri="{FF2B5EF4-FFF2-40B4-BE49-F238E27FC236}">
                <a16:creationId xmlns:a16="http://schemas.microsoft.com/office/drawing/2014/main" id="{753E9D22-969E-9AE3-AA28-224FC3C78CFF}"/>
              </a:ext>
            </a:extLst>
          </p:cNvPr>
          <p:cNvSpPr>
            <a:spLocks noGrp="1"/>
          </p:cNvSpPr>
          <p:nvPr>
            <p:ph idx="14"/>
          </p:nvPr>
        </p:nvSpPr>
        <p:spPr>
          <a:xfrm>
            <a:off x="610197" y="6006200"/>
            <a:ext cx="10092972" cy="394599"/>
          </a:xfrm>
        </p:spPr>
        <p:txBody>
          <a:bodyPr vert="horz" lIns="91440" tIns="0" rIns="0" bIns="0" rtlCol="0">
            <a:noAutofit/>
          </a:bodyPr>
          <a:lstStyle>
            <a:lvl1pPr>
              <a:spcBef>
                <a:spcPts val="0"/>
              </a:spcBef>
              <a:defRPr lang="en-US" sz="1200" dirty="0"/>
            </a:lvl1pPr>
            <a:lvl2pPr>
              <a:spcBef>
                <a:spcPts val="0"/>
              </a:spcBef>
              <a:defRPr lang="en-US" sz="1200" dirty="0"/>
            </a:lvl2pPr>
            <a:lvl3pPr>
              <a:spcBef>
                <a:spcPts val="0"/>
              </a:spcBef>
              <a:defRPr lang="en-US" sz="1200" dirty="0"/>
            </a:lvl3pPr>
            <a:lvl4pPr>
              <a:spcBef>
                <a:spcPts val="0"/>
              </a:spcBef>
              <a:defRPr lang="en-US" sz="1200" dirty="0"/>
            </a:lvl4pPr>
            <a:lvl5pPr>
              <a:spcBef>
                <a:spcPts val="0"/>
              </a:spcBef>
              <a:defRPr lang="en-US" sz="1200" dirty="0"/>
            </a:lvl5pPr>
          </a:lstStyle>
          <a:p>
            <a:pPr marL="0" lvl="0" indent="0">
              <a:buNone/>
            </a:pPr>
            <a:r>
              <a:rPr lang="en-US" dirty="0"/>
              <a:t>Click to edit Master text styles</a:t>
            </a:r>
          </a:p>
        </p:txBody>
      </p:sp>
      <p:sp>
        <p:nvSpPr>
          <p:cNvPr id="6" name="Slide Number Placeholder 6">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89229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Pixs, 2Captions, 1Ci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890953"/>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039BA553-6191-09F8-7C8F-CAE95DB34AFB}"/>
              </a:ext>
            </a:extLst>
          </p:cNvPr>
          <p:cNvSpPr>
            <a:spLocks noGrp="1"/>
          </p:cNvSpPr>
          <p:nvPr>
            <p:ph sz="quarter" idx="18"/>
          </p:nvPr>
        </p:nvSpPr>
        <p:spPr>
          <a:xfrm>
            <a:off x="609600" y="1104900"/>
            <a:ext cx="10972800" cy="1123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3a"/>
          <p:cNvSpPr>
            <a:spLocks noGrp="1"/>
          </p:cNvSpPr>
          <p:nvPr>
            <p:ph idx="1"/>
          </p:nvPr>
        </p:nvSpPr>
        <p:spPr>
          <a:xfrm>
            <a:off x="609601" y="2273300"/>
            <a:ext cx="3454400" cy="3487739"/>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b">
            <a:extLst>
              <a:ext uri="{FF2B5EF4-FFF2-40B4-BE49-F238E27FC236}">
                <a16:creationId xmlns:a16="http://schemas.microsoft.com/office/drawing/2014/main" id="{F9590205-6FCD-5CBE-569B-2B7E325DDEE9}"/>
              </a:ext>
            </a:extLst>
          </p:cNvPr>
          <p:cNvSpPr>
            <a:spLocks noGrp="1"/>
          </p:cNvSpPr>
          <p:nvPr>
            <p:ph sz="quarter" idx="15"/>
          </p:nvPr>
        </p:nvSpPr>
        <p:spPr>
          <a:xfrm>
            <a:off x="609601" y="5806210"/>
            <a:ext cx="3454401" cy="344487"/>
          </a:xfrm>
        </p:spPr>
        <p:txBody>
          <a:bodyPr>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a">
            <a:extLst>
              <a:ext uri="{FF2B5EF4-FFF2-40B4-BE49-F238E27FC236}">
                <a16:creationId xmlns:a16="http://schemas.microsoft.com/office/drawing/2014/main" id="{D26DCC04-E3B2-473E-5588-FBA385741935}"/>
              </a:ext>
            </a:extLst>
          </p:cNvPr>
          <p:cNvSpPr>
            <a:spLocks noGrp="1"/>
          </p:cNvSpPr>
          <p:nvPr>
            <p:ph idx="13"/>
          </p:nvPr>
        </p:nvSpPr>
        <p:spPr>
          <a:xfrm>
            <a:off x="4368798" y="2273300"/>
            <a:ext cx="3454401" cy="3487739"/>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b">
            <a:extLst>
              <a:ext uri="{FF2B5EF4-FFF2-40B4-BE49-F238E27FC236}">
                <a16:creationId xmlns:a16="http://schemas.microsoft.com/office/drawing/2014/main" id="{0BA73B76-E0D9-D61A-A10C-384C3E8465D6}"/>
              </a:ext>
            </a:extLst>
          </p:cNvPr>
          <p:cNvSpPr>
            <a:spLocks noGrp="1"/>
          </p:cNvSpPr>
          <p:nvPr>
            <p:ph sz="quarter" idx="16"/>
          </p:nvPr>
        </p:nvSpPr>
        <p:spPr>
          <a:xfrm>
            <a:off x="4368798" y="5806210"/>
            <a:ext cx="3454401" cy="344487"/>
          </a:xfrm>
        </p:spPr>
        <p:txBody>
          <a:bodyPr>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a">
            <a:extLst>
              <a:ext uri="{FF2B5EF4-FFF2-40B4-BE49-F238E27FC236}">
                <a16:creationId xmlns:a16="http://schemas.microsoft.com/office/drawing/2014/main" id="{753E9D22-969E-9AE3-AA28-224FC3C78CFF}"/>
              </a:ext>
            </a:extLst>
          </p:cNvPr>
          <p:cNvSpPr>
            <a:spLocks noGrp="1"/>
          </p:cNvSpPr>
          <p:nvPr>
            <p:ph idx="14"/>
          </p:nvPr>
        </p:nvSpPr>
        <p:spPr>
          <a:xfrm>
            <a:off x="8128001" y="2273300"/>
            <a:ext cx="3454401" cy="3487739"/>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b">
            <a:extLst>
              <a:ext uri="{FF2B5EF4-FFF2-40B4-BE49-F238E27FC236}">
                <a16:creationId xmlns:a16="http://schemas.microsoft.com/office/drawing/2014/main" id="{26BDA45D-3D4A-0B1A-6CE1-722E96B17600}"/>
              </a:ext>
            </a:extLst>
          </p:cNvPr>
          <p:cNvSpPr>
            <a:spLocks noGrp="1"/>
          </p:cNvSpPr>
          <p:nvPr>
            <p:ph sz="quarter" idx="17"/>
          </p:nvPr>
        </p:nvSpPr>
        <p:spPr>
          <a:xfrm>
            <a:off x="8128001" y="5806210"/>
            <a:ext cx="3454401" cy="344487"/>
          </a:xfrm>
        </p:spPr>
        <p:txBody>
          <a:bodyPr>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369059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ntent &amp; A N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890953"/>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5DE9820B-054E-42AD-4CE4-C796FD59A856}"/>
              </a:ext>
            </a:extLst>
          </p:cNvPr>
          <p:cNvSpPr>
            <a:spLocks noGrp="1"/>
          </p:cNvSpPr>
          <p:nvPr>
            <p:ph sz="quarter" idx="13"/>
          </p:nvPr>
        </p:nvSpPr>
        <p:spPr>
          <a:xfrm>
            <a:off x="609600" y="1205637"/>
            <a:ext cx="4611624" cy="45550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2E92E036-AC7C-7242-6605-A0CCA6FD0869}"/>
              </a:ext>
            </a:extLst>
          </p:cNvPr>
          <p:cNvSpPr>
            <a:spLocks noGrp="1"/>
          </p:cNvSpPr>
          <p:nvPr>
            <p:ph sz="quarter" idx="14"/>
          </p:nvPr>
        </p:nvSpPr>
        <p:spPr>
          <a:xfrm>
            <a:off x="5660136" y="1204686"/>
            <a:ext cx="5504688" cy="45560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997C7CA8-03AF-2505-6485-294E63BD7AA1}"/>
              </a:ext>
            </a:extLst>
          </p:cNvPr>
          <p:cNvSpPr>
            <a:spLocks noGrp="1"/>
          </p:cNvSpPr>
          <p:nvPr>
            <p:ph sz="quarter" idx="15"/>
          </p:nvPr>
        </p:nvSpPr>
        <p:spPr>
          <a:xfrm>
            <a:off x="5660136" y="6059259"/>
            <a:ext cx="5922264" cy="349250"/>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20472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6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890953"/>
          </a:xfrm>
        </p:spPr>
        <p:txBody>
          <a:bodyPr/>
          <a:lstStyle/>
          <a:p>
            <a:r>
              <a:rPr lang="en-US" dirty="0"/>
              <a:t>Click to edit Master title style</a:t>
            </a:r>
          </a:p>
        </p:txBody>
      </p:sp>
      <p:sp>
        <p:nvSpPr>
          <p:cNvPr id="3" name="Content Placeholder 2"/>
          <p:cNvSpPr>
            <a:spLocks noGrp="1"/>
          </p:cNvSpPr>
          <p:nvPr>
            <p:ph idx="1"/>
          </p:nvPr>
        </p:nvSpPr>
        <p:spPr>
          <a:xfrm>
            <a:off x="609600" y="1235075"/>
            <a:ext cx="10972800" cy="1481328"/>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5DE9820B-054E-42AD-4CE4-C796FD59A856}"/>
              </a:ext>
            </a:extLst>
          </p:cNvPr>
          <p:cNvSpPr>
            <a:spLocks noGrp="1"/>
          </p:cNvSpPr>
          <p:nvPr>
            <p:ph sz="quarter" idx="13"/>
          </p:nvPr>
        </p:nvSpPr>
        <p:spPr>
          <a:xfrm>
            <a:off x="768096" y="3337560"/>
            <a:ext cx="4453128" cy="1929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2E92E036-AC7C-7242-6605-A0CCA6FD0869}"/>
              </a:ext>
            </a:extLst>
          </p:cNvPr>
          <p:cNvSpPr>
            <a:spLocks noGrp="1"/>
          </p:cNvSpPr>
          <p:nvPr>
            <p:ph sz="quarter" idx="14"/>
          </p:nvPr>
        </p:nvSpPr>
        <p:spPr>
          <a:xfrm>
            <a:off x="5660136" y="2715768"/>
            <a:ext cx="5504688" cy="30449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997C7CA8-03AF-2505-6485-294E63BD7AA1}"/>
              </a:ext>
            </a:extLst>
          </p:cNvPr>
          <p:cNvSpPr>
            <a:spLocks noGrp="1"/>
          </p:cNvSpPr>
          <p:nvPr>
            <p:ph sz="quarter" idx="15"/>
          </p:nvPr>
        </p:nvSpPr>
        <p:spPr>
          <a:xfrm>
            <a:off x="9652000" y="5710009"/>
            <a:ext cx="1930400" cy="349250"/>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6">
            <a:extLst>
              <a:ext uri="{FF2B5EF4-FFF2-40B4-BE49-F238E27FC236}">
                <a16:creationId xmlns:a16="http://schemas.microsoft.com/office/drawing/2014/main" id="{0BE4D763-CC67-F583-1465-4ECFDCF255B2}"/>
              </a:ext>
            </a:extLst>
          </p:cNvPr>
          <p:cNvSpPr>
            <a:spLocks noGrp="1"/>
          </p:cNvSpPr>
          <p:nvPr>
            <p:ph sz="quarter" idx="16"/>
          </p:nvPr>
        </p:nvSpPr>
        <p:spPr>
          <a:xfrm>
            <a:off x="5370513" y="6088268"/>
            <a:ext cx="6211887" cy="364266"/>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269652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enter Content &amp; 8 item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890953"/>
          </a:xfrm>
        </p:spPr>
        <p:txBody>
          <a:bodyPr/>
          <a:lstStyle/>
          <a:p>
            <a:r>
              <a:rPr lang="en-US" dirty="0"/>
              <a:t>Click to edit Master title style</a:t>
            </a:r>
          </a:p>
        </p:txBody>
      </p:sp>
      <p:sp>
        <p:nvSpPr>
          <p:cNvPr id="3" name="Content Placeholder 2"/>
          <p:cNvSpPr>
            <a:spLocks noGrp="1"/>
          </p:cNvSpPr>
          <p:nvPr>
            <p:ph idx="1"/>
          </p:nvPr>
        </p:nvSpPr>
        <p:spPr>
          <a:xfrm>
            <a:off x="3947160" y="2162859"/>
            <a:ext cx="4297680" cy="2980944"/>
          </a:xfrm>
        </p:spPr>
        <p:txBody>
          <a:bodyPr>
            <a:noAutofit/>
          </a:bodyPr>
          <a:lstStyle>
            <a:lvl1pPr>
              <a:defRPr sz="2800">
                <a:solidFill>
                  <a:srgbClr val="033479"/>
                </a:solidFill>
              </a:defRPr>
            </a:lvl1pPr>
            <a:lvl2pPr>
              <a:defRPr sz="2800">
                <a:solidFill>
                  <a:srgbClr val="033479"/>
                </a:solidFill>
              </a:defRPr>
            </a:lvl2pPr>
            <a:lvl3pPr>
              <a:defRPr sz="2800">
                <a:solidFill>
                  <a:srgbClr val="033479"/>
                </a:solidFill>
              </a:defRPr>
            </a:lvl3pPr>
            <a:lvl4pPr>
              <a:defRPr sz="2800">
                <a:solidFill>
                  <a:srgbClr val="033479"/>
                </a:solidFill>
              </a:defRPr>
            </a:lvl4pPr>
            <a:lvl5pPr>
              <a:defRPr sz="2800">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quarter" idx="13"/>
          </p:nvPr>
        </p:nvSpPr>
        <p:spPr>
          <a:xfrm>
            <a:off x="1519407" y="2398461"/>
            <a:ext cx="2325688" cy="428438"/>
          </a:xfrm>
        </p:spPr>
        <p:txBody>
          <a:bodyPr lIns="0" tIns="0" rIns="0" bIns="0">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Edit Master text styles</a:t>
            </a:r>
          </a:p>
        </p:txBody>
      </p:sp>
      <p:sp>
        <p:nvSpPr>
          <p:cNvPr id="7" name="Content Placeholder 4"/>
          <p:cNvSpPr>
            <a:spLocks noGrp="1"/>
          </p:cNvSpPr>
          <p:nvPr>
            <p:ph sz="quarter" idx="14"/>
          </p:nvPr>
        </p:nvSpPr>
        <p:spPr>
          <a:xfrm>
            <a:off x="1519407" y="3116196"/>
            <a:ext cx="2325688" cy="428438"/>
          </a:xfrm>
        </p:spPr>
        <p:txBody>
          <a:bodyPr lIns="0" tIns="0" rIns="0" bIns="0"/>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Edit Master text styles</a:t>
            </a:r>
          </a:p>
        </p:txBody>
      </p:sp>
      <p:sp>
        <p:nvSpPr>
          <p:cNvPr id="8" name="Content Placeholder 5"/>
          <p:cNvSpPr>
            <a:spLocks noGrp="1"/>
          </p:cNvSpPr>
          <p:nvPr>
            <p:ph sz="quarter" idx="15"/>
          </p:nvPr>
        </p:nvSpPr>
        <p:spPr>
          <a:xfrm>
            <a:off x="1519407" y="3844689"/>
            <a:ext cx="2325688" cy="428438"/>
          </a:xfrm>
        </p:spPr>
        <p:txBody>
          <a:bodyPr lIns="0" tIns="0" rIns="0" bIns="0">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Edit Master text styles</a:t>
            </a:r>
          </a:p>
        </p:txBody>
      </p:sp>
      <p:sp>
        <p:nvSpPr>
          <p:cNvPr id="9" name="Content Placeholder 6"/>
          <p:cNvSpPr>
            <a:spLocks noGrp="1"/>
          </p:cNvSpPr>
          <p:nvPr>
            <p:ph sz="quarter" idx="16"/>
          </p:nvPr>
        </p:nvSpPr>
        <p:spPr>
          <a:xfrm>
            <a:off x="1519407" y="4573182"/>
            <a:ext cx="2325688" cy="428438"/>
          </a:xfrm>
        </p:spPr>
        <p:txBody>
          <a:bodyPr lIns="0" tIns="0" rIns="0" bIns="0">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Edit Master text styles</a:t>
            </a:r>
          </a:p>
        </p:txBody>
      </p:sp>
      <p:sp>
        <p:nvSpPr>
          <p:cNvPr id="10" name="Content Placeholder 7"/>
          <p:cNvSpPr>
            <a:spLocks noGrp="1"/>
          </p:cNvSpPr>
          <p:nvPr>
            <p:ph sz="quarter" idx="17"/>
          </p:nvPr>
        </p:nvSpPr>
        <p:spPr>
          <a:xfrm>
            <a:off x="8432969" y="2398056"/>
            <a:ext cx="2325688" cy="428438"/>
          </a:xfrm>
        </p:spPr>
        <p:txBody>
          <a:bodyPr lIns="0" tIns="0" rIns="0" bIns="0">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Edit Master text styles</a:t>
            </a:r>
          </a:p>
        </p:txBody>
      </p:sp>
      <p:sp>
        <p:nvSpPr>
          <p:cNvPr id="11" name="Content Placeholder 8"/>
          <p:cNvSpPr>
            <a:spLocks noGrp="1"/>
          </p:cNvSpPr>
          <p:nvPr>
            <p:ph sz="quarter" idx="18"/>
          </p:nvPr>
        </p:nvSpPr>
        <p:spPr>
          <a:xfrm>
            <a:off x="8432969" y="3115791"/>
            <a:ext cx="2325688" cy="428438"/>
          </a:xfrm>
        </p:spPr>
        <p:txBody>
          <a:bodyPr lIns="0" tIns="0" rIns="0" bIns="0">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Edit Master text styles</a:t>
            </a:r>
          </a:p>
        </p:txBody>
      </p:sp>
      <p:sp>
        <p:nvSpPr>
          <p:cNvPr id="12" name="Content Placeholder 9"/>
          <p:cNvSpPr>
            <a:spLocks noGrp="1"/>
          </p:cNvSpPr>
          <p:nvPr>
            <p:ph sz="quarter" idx="19"/>
          </p:nvPr>
        </p:nvSpPr>
        <p:spPr>
          <a:xfrm>
            <a:off x="8432969" y="3844284"/>
            <a:ext cx="2325688" cy="428438"/>
          </a:xfrm>
        </p:spPr>
        <p:txBody>
          <a:bodyPr lIns="0" tIns="0" rIns="0" bIns="0">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Edit Master text styles</a:t>
            </a:r>
          </a:p>
        </p:txBody>
      </p:sp>
      <p:sp>
        <p:nvSpPr>
          <p:cNvPr id="13" name="Content Placeholder 10"/>
          <p:cNvSpPr>
            <a:spLocks noGrp="1"/>
          </p:cNvSpPr>
          <p:nvPr>
            <p:ph sz="quarter" idx="20"/>
          </p:nvPr>
        </p:nvSpPr>
        <p:spPr>
          <a:xfrm>
            <a:off x="8432969" y="4572777"/>
            <a:ext cx="2325688" cy="428438"/>
          </a:xfrm>
        </p:spPr>
        <p:txBody>
          <a:bodyPr lIns="0" tIns="0" rIns="0" bIns="0">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Edit Master text styles</a:t>
            </a:r>
          </a:p>
        </p:txBody>
      </p:sp>
      <p:sp>
        <p:nvSpPr>
          <p:cNvPr id="18" name="Content Placeholder 11"/>
          <p:cNvSpPr>
            <a:spLocks noGrp="1"/>
          </p:cNvSpPr>
          <p:nvPr>
            <p:ph sz="quarter" idx="21"/>
          </p:nvPr>
        </p:nvSpPr>
        <p:spPr>
          <a:xfrm>
            <a:off x="307461" y="5870005"/>
            <a:ext cx="6171713" cy="411721"/>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4" name="Slide Number Placeholder 12">
            <a:extLst>
              <a:ext uri="{FF2B5EF4-FFF2-40B4-BE49-F238E27FC236}">
                <a16:creationId xmlns:a16="http://schemas.microsoft.com/office/drawing/2014/main" id="{3E1176BA-2436-424D-88CB-DC44A111720F}"/>
              </a:ext>
            </a:extLst>
          </p:cNvPr>
          <p:cNvSpPr>
            <a:spLocks noGrp="1"/>
          </p:cNvSpPr>
          <p:nvPr>
            <p:ph type="sldNum" sz="quarter" idx="12"/>
          </p:nvPr>
        </p:nvSpPr>
        <p:spPr>
          <a:xfrm>
            <a:off x="110602" y="6537277"/>
            <a:ext cx="498998" cy="239384"/>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204089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
            <a:ext cx="10972800" cy="9261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3507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814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2" r:id="rId4"/>
    <p:sldLayoutId id="2147483660" r:id="rId5"/>
    <p:sldLayoutId id="2147483663" r:id="rId6"/>
    <p:sldLayoutId id="2147483658" r:id="rId7"/>
    <p:sldLayoutId id="2147483661" r:id="rId8"/>
    <p:sldLayoutId id="2147483654" r:id="rId9"/>
    <p:sldLayoutId id="2147483652" r:id="rId10"/>
    <p:sldLayoutId id="2147483657" r:id="rId11"/>
    <p:sldLayoutId id="2147483653" r:id="rId12"/>
    <p:sldLayoutId id="2147483651" r:id="rId13"/>
  </p:sldLayoutIdLst>
  <p:hf hdr="0" ftr="0" dt="0"/>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33479"/>
        </a:buClr>
        <a:buFont typeface="Wingdings" pitchFamily="2" charset="2"/>
        <a:buChar char="§"/>
        <a:defRPr sz="3200" kern="1200">
          <a:solidFill>
            <a:srgbClr val="033479"/>
          </a:solidFill>
          <a:latin typeface="+mn-lt"/>
          <a:ea typeface="+mn-ea"/>
          <a:cs typeface="+mn-cs"/>
        </a:defRPr>
      </a:lvl1pPr>
      <a:lvl2pPr marL="742950" indent="-285750" algn="l" defTabSz="457200" rtl="0" eaLnBrk="1" latinLnBrk="0" hangingPunct="1">
        <a:spcBef>
          <a:spcPct val="20000"/>
        </a:spcBef>
        <a:buClr>
          <a:srgbClr val="033479"/>
        </a:buClr>
        <a:buFont typeface="Arial" panose="020B0604020202020204" pitchFamily="34" charset="0"/>
        <a:buChar char="•"/>
        <a:defRPr sz="2800" kern="1200">
          <a:solidFill>
            <a:srgbClr val="033479"/>
          </a:solidFill>
          <a:latin typeface="+mn-lt"/>
          <a:ea typeface="+mn-ea"/>
          <a:cs typeface="+mn-cs"/>
        </a:defRPr>
      </a:lvl2pPr>
      <a:lvl3pPr marL="1143000" indent="-228600" algn="l" defTabSz="457200" rtl="0" eaLnBrk="1" latinLnBrk="0" hangingPunct="1">
        <a:spcBef>
          <a:spcPct val="20000"/>
        </a:spcBef>
        <a:buClr>
          <a:srgbClr val="033479"/>
        </a:buClr>
        <a:buFont typeface="Arial"/>
        <a:buChar char="•"/>
        <a:defRPr sz="2400" kern="1200">
          <a:solidFill>
            <a:srgbClr val="033479"/>
          </a:solidFill>
          <a:latin typeface="+mn-lt"/>
          <a:ea typeface="+mn-ea"/>
          <a:cs typeface="+mn-cs"/>
        </a:defRPr>
      </a:lvl3pPr>
      <a:lvl4pPr marL="1600200" indent="-228600" algn="l" defTabSz="457200" rtl="0" eaLnBrk="1" latinLnBrk="0" hangingPunct="1">
        <a:spcBef>
          <a:spcPct val="20000"/>
        </a:spcBef>
        <a:buClr>
          <a:srgbClr val="033479"/>
        </a:buClr>
        <a:buFont typeface="Arial"/>
        <a:buChar char="–"/>
        <a:defRPr sz="2000" kern="1200">
          <a:solidFill>
            <a:srgbClr val="033479"/>
          </a:solidFill>
          <a:latin typeface="+mn-lt"/>
          <a:ea typeface="+mn-ea"/>
          <a:cs typeface="+mn-cs"/>
        </a:defRPr>
      </a:lvl4pPr>
      <a:lvl5pPr marL="2057400" indent="-228600" algn="l" defTabSz="457200" rtl="0" eaLnBrk="1" latinLnBrk="0" hangingPunct="1">
        <a:spcBef>
          <a:spcPct val="20000"/>
        </a:spcBef>
        <a:buClr>
          <a:srgbClr val="033479"/>
        </a:buClr>
        <a:buFont typeface="Arial"/>
        <a:buChar char="»"/>
        <a:defRPr sz="2000" kern="1200">
          <a:solidFill>
            <a:srgbClr val="03347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eea.europa.eu/soer/2020/soer-2020-visuals/point-and-diffuse-sources-of/vie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289/EHP47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doi.org/10.1021/acs.estlett.1c0064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doi.org/10.1016/j.xcrp.2022.10097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hhearprogram.org/sample-matrix-tabl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mailto:HHEARHelp@westat.com" TargetMode="Externa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hhearprogram.org/exposure-phthalates"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hyperlink" Target="https://www.cdc.gov/biomonitoring/DDT_FactSheet.html#:~:text=The%20United%20States%20banned%20the,environment%20and%20in%20animal%20tissues" TargetMode="Externa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doi.org/10.1146/annurev-publhealth-082516-01275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hheardatacenter.mssm.edu/"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mailto:HHEARHelp@westat.com" TargetMode="Externa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hyperlink" Target="https://cerch.berkeley.edu/resources/environmental-exposures" TargetMode="External"/><Relationship Id="rId3" Type="http://schemas.openxmlformats.org/officeDocument/2006/relationships/hyperlink" Target="https://hhearprogram.org/" TargetMode="External"/><Relationship Id="rId7" Type="http://schemas.openxmlformats.org/officeDocument/2006/relationships/hyperlink" Target="https://hhearprogram.org/untargeted-analysis-biospecimen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hhearprogram.org/what-exposome-and-exposomics" TargetMode="External"/><Relationship Id="rId11" Type="http://schemas.openxmlformats.org/officeDocument/2006/relationships/hyperlink" Target="https://www.epa.gov/expobox/exposure-assessment-tools-lifestages-and-populations-highly-exposed-or-other-susceptible" TargetMode="External"/><Relationship Id="rId5" Type="http://schemas.openxmlformats.org/officeDocument/2006/relationships/hyperlink" Target="https://www.youtube.com/watch?v=dVPDpFaHyGc" TargetMode="External"/><Relationship Id="rId10" Type="http://schemas.openxmlformats.org/officeDocument/2006/relationships/hyperlink" Target="https://hheardatacenter.mssm.edu/" TargetMode="External"/><Relationship Id="rId4" Type="http://schemas.openxmlformats.org/officeDocument/2006/relationships/hyperlink" Target="https://www.youtube.com/@humanhealthexposureanalysi9353/featured" TargetMode="External"/><Relationship Id="rId9" Type="http://schemas.openxmlformats.org/officeDocument/2006/relationships/hyperlink" Target="https://www.epa.gov/expobox/exposure-assessment-tools-rou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epi.grants.cancer.gov/chemical-physical-exposures/" TargetMode="Externa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doi.org/10.1016/S2542-5196(17)30048-7"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2F8E372B-265D-02D4-29F4-CDB12E7C5F9F}"/>
              </a:ext>
            </a:extLst>
          </p:cNvPr>
          <p:cNvSpPr>
            <a:spLocks noGrp="1"/>
          </p:cNvSpPr>
          <p:nvPr>
            <p:ph type="ctrTitle"/>
          </p:nvPr>
        </p:nvSpPr>
        <p:spPr>
          <a:xfrm>
            <a:off x="914400" y="2496458"/>
            <a:ext cx="10363200" cy="930804"/>
          </a:xfrm>
        </p:spPr>
        <p:txBody>
          <a:bodyPr>
            <a:normAutofit/>
          </a:bodyPr>
          <a:lstStyle/>
          <a:p>
            <a:r>
              <a:rPr lang="en-US" sz="4400" b="1" noProof="0" dirty="0"/>
              <a:t>What are Environmental Exposures?</a:t>
            </a:r>
            <a:endParaRPr lang="en-US" sz="4400" noProof="0" dirty="0"/>
          </a:p>
        </p:txBody>
      </p:sp>
      <p:sp>
        <p:nvSpPr>
          <p:cNvPr id="30" name="Subtitle 2">
            <a:extLst>
              <a:ext uri="{FF2B5EF4-FFF2-40B4-BE49-F238E27FC236}">
                <a16:creationId xmlns:a16="http://schemas.microsoft.com/office/drawing/2014/main" id="{8B8D249F-BD73-18E6-D195-CA00B8D316DD}"/>
              </a:ext>
            </a:extLst>
          </p:cNvPr>
          <p:cNvSpPr>
            <a:spLocks noGrp="1"/>
          </p:cNvSpPr>
          <p:nvPr>
            <p:ph type="subTitle" idx="1"/>
          </p:nvPr>
        </p:nvSpPr>
        <p:spPr>
          <a:xfrm>
            <a:off x="1828800" y="3701143"/>
            <a:ext cx="8534400" cy="530755"/>
          </a:xfrm>
        </p:spPr>
        <p:txBody>
          <a:bodyPr/>
          <a:lstStyle/>
          <a:p>
            <a:r>
              <a:rPr lang="en-US" sz="2400" noProof="0" dirty="0"/>
              <a:t>…and how can they enhance my study?</a:t>
            </a:r>
          </a:p>
        </p:txBody>
      </p:sp>
      <p:pic>
        <p:nvPicPr>
          <p:cNvPr id="31" name="Picture Placeholder 3" descr="Human Health Exposure Analysis Resources (HHEAR) logo.">
            <a:extLst>
              <a:ext uri="{FF2B5EF4-FFF2-40B4-BE49-F238E27FC236}">
                <a16:creationId xmlns:a16="http://schemas.microsoft.com/office/drawing/2014/main" id="{0F297C29-6631-4E98-B645-6E408BEBD5A4}"/>
              </a:ext>
            </a:extLst>
          </p:cNvPr>
          <p:cNvPicPr>
            <a:picLocks noGrp="1" noChangeAspect="1"/>
          </p:cNvPicPr>
          <p:nvPr>
            <p:ph type="pic" sz="quarter" idx="13"/>
          </p:nvPr>
        </p:nvPicPr>
        <p:blipFill>
          <a:blip r:embed="rId3"/>
          <a:srcRect l="35827" r="35827"/>
          <a:stretch>
            <a:fillRect/>
          </a:stretch>
        </p:blipFill>
        <p:spPr>
          <a:xfrm>
            <a:off x="276225" y="217488"/>
            <a:ext cx="5080000" cy="608012"/>
          </a:xfrm>
        </p:spPr>
      </p:pic>
    </p:spTree>
    <p:extLst>
      <p:ext uri="{BB962C8B-B14F-4D97-AF65-F5344CB8AC3E}">
        <p14:creationId xmlns:p14="http://schemas.microsoft.com/office/powerpoint/2010/main" val="251313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E4DD-9543-45B0-A9F6-633E73219648}"/>
              </a:ext>
            </a:extLst>
          </p:cNvPr>
          <p:cNvSpPr>
            <a:spLocks noGrp="1"/>
          </p:cNvSpPr>
          <p:nvPr>
            <p:ph type="title"/>
          </p:nvPr>
        </p:nvSpPr>
        <p:spPr/>
        <p:txBody>
          <a:bodyPr/>
          <a:lstStyle/>
          <a:p>
            <a:r>
              <a:rPr lang="en-US" noProof="0" dirty="0"/>
              <a:t>Introduction to Environmental Exposures	   </a:t>
            </a:r>
            <a:r>
              <a:rPr lang="en-US" sz="2000" noProof="0" dirty="0"/>
              <a:t>(2 of 2)</a:t>
            </a:r>
            <a:endParaRPr lang="en-US" noProof="0" dirty="0"/>
          </a:p>
        </p:txBody>
      </p:sp>
      <p:sp>
        <p:nvSpPr>
          <p:cNvPr id="15" name="Content Placeholder 2">
            <a:extLst>
              <a:ext uri="{FF2B5EF4-FFF2-40B4-BE49-F238E27FC236}">
                <a16:creationId xmlns:a16="http://schemas.microsoft.com/office/drawing/2014/main" id="{5BFC7086-5859-47FF-B9E8-E2415409F835}"/>
              </a:ext>
            </a:extLst>
          </p:cNvPr>
          <p:cNvSpPr>
            <a:spLocks noGrp="1"/>
          </p:cNvSpPr>
          <p:nvPr>
            <p:ph sz="quarter" idx="18"/>
          </p:nvPr>
        </p:nvSpPr>
        <p:spPr>
          <a:xfrm>
            <a:off x="362861" y="1090384"/>
            <a:ext cx="7662672" cy="4526280"/>
          </a:xfrm>
        </p:spPr>
        <p:txBody>
          <a:bodyPr/>
          <a:lstStyle/>
          <a:p>
            <a:pPr marL="0" indent="0">
              <a:buNone/>
            </a:pPr>
            <a:r>
              <a:rPr lang="en-US" b="1" noProof="0" dirty="0">
                <a:solidFill>
                  <a:schemeClr val="tx1"/>
                </a:solidFill>
              </a:rPr>
              <a:t>The environment can include</a:t>
            </a:r>
          </a:p>
          <a:p>
            <a:pPr lvl="1">
              <a:buClr>
                <a:schemeClr val="accent6"/>
              </a:buClr>
            </a:pPr>
            <a:r>
              <a:rPr lang="en-US" noProof="0" dirty="0">
                <a:solidFill>
                  <a:schemeClr val="tx2"/>
                </a:solidFill>
              </a:rPr>
              <a:t>Pesticides and other agricultural chemicals</a:t>
            </a:r>
          </a:p>
          <a:p>
            <a:pPr lvl="1">
              <a:buClr>
                <a:schemeClr val="accent6"/>
              </a:buClr>
            </a:pPr>
            <a:r>
              <a:rPr lang="en-US" noProof="0" dirty="0">
                <a:solidFill>
                  <a:schemeClr val="tx2"/>
                </a:solidFill>
              </a:rPr>
              <a:t>Geogenic toxins </a:t>
            </a:r>
          </a:p>
          <a:p>
            <a:pPr lvl="1">
              <a:buClr>
                <a:schemeClr val="accent6"/>
              </a:buClr>
            </a:pPr>
            <a:r>
              <a:rPr lang="en-US" noProof="0" dirty="0">
                <a:solidFill>
                  <a:schemeClr val="tx2"/>
                </a:solidFill>
              </a:rPr>
              <a:t>Personal care products </a:t>
            </a:r>
          </a:p>
          <a:p>
            <a:pPr lvl="1">
              <a:buClr>
                <a:schemeClr val="accent6"/>
              </a:buClr>
            </a:pPr>
            <a:r>
              <a:rPr lang="en-US" noProof="0" dirty="0">
                <a:solidFill>
                  <a:schemeClr val="tx2"/>
                </a:solidFill>
              </a:rPr>
              <a:t>Industrial pollutants</a:t>
            </a:r>
          </a:p>
          <a:p>
            <a:pPr lvl="1">
              <a:buClr>
                <a:schemeClr val="accent6"/>
              </a:buClr>
            </a:pPr>
            <a:r>
              <a:rPr lang="en-US" noProof="0" dirty="0">
                <a:solidFill>
                  <a:schemeClr val="tx2"/>
                </a:solidFill>
              </a:rPr>
              <a:t>Pharmaceuticals</a:t>
            </a:r>
          </a:p>
          <a:p>
            <a:pPr lvl="1">
              <a:buClr>
                <a:schemeClr val="accent6"/>
              </a:buClr>
            </a:pPr>
            <a:r>
              <a:rPr lang="en-US" noProof="0" dirty="0">
                <a:solidFill>
                  <a:schemeClr val="tx2"/>
                </a:solidFill>
              </a:rPr>
              <a:t>Lifestyle factors (Smoking, secondhand smoke exposure, stress, nutrition, etc.)</a:t>
            </a:r>
            <a:endParaRPr lang="en-US" noProof="0" dirty="0"/>
          </a:p>
        </p:txBody>
      </p:sp>
      <p:pic>
        <p:nvPicPr>
          <p:cNvPr id="16" name="Picture 3" descr="Point and diffuse sources of emissions and the exposure routes for humans and the environment">
            <a:extLst>
              <a:ext uri="{FF2B5EF4-FFF2-40B4-BE49-F238E27FC236}">
                <a16:creationId xmlns:a16="http://schemas.microsoft.com/office/drawing/2014/main" id="{9164A82A-5654-2F5F-8861-446BCA8F2F65}"/>
              </a:ext>
            </a:extLst>
          </p:cNvPr>
          <p:cNvPicPr>
            <a:picLocks noGrp="1" noChangeAspect="1" noChangeArrowheads="1"/>
          </p:cNvPicPr>
          <p:nvPr>
            <p:ph idx="13"/>
          </p:nvPr>
        </p:nvPicPr>
        <p:blipFill rotWithShape="1">
          <a:blip r:embed="rId3">
            <a:extLst>
              <a:ext uri="{28A0092B-C50C-407E-A947-70E740481C1C}">
                <a14:useLocalDpi xmlns:a14="http://schemas.microsoft.com/office/drawing/2010/main" val="0"/>
              </a:ext>
            </a:extLst>
          </a:blip>
          <a:srcRect b="7546"/>
          <a:stretch/>
        </p:blipFill>
        <p:spPr bwMode="auto">
          <a:xfrm>
            <a:off x="8011888" y="1214320"/>
            <a:ext cx="3565525" cy="3628583"/>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4">
            <a:extLst>
              <a:ext uri="{FF2B5EF4-FFF2-40B4-BE49-F238E27FC236}">
                <a16:creationId xmlns:a16="http://schemas.microsoft.com/office/drawing/2014/main" id="{4FE5FD1D-0A20-FB73-A3B7-20DF1EEB2FC2}"/>
              </a:ext>
            </a:extLst>
          </p:cNvPr>
          <p:cNvSpPr>
            <a:spLocks noGrp="1"/>
          </p:cNvSpPr>
          <p:nvPr>
            <p:ph sz="quarter" idx="16"/>
          </p:nvPr>
        </p:nvSpPr>
        <p:spPr>
          <a:xfrm>
            <a:off x="9160585" y="4856842"/>
            <a:ext cx="1272388" cy="274320"/>
          </a:xfrm>
        </p:spPr>
        <p:txBody>
          <a:bodyPr/>
          <a:lstStyle/>
          <a:p>
            <a:pPr algn="ctr"/>
            <a:r>
              <a:rPr lang="en-US" sz="1200" noProof="0" dirty="0">
                <a:solidFill>
                  <a:schemeClr val="tx2"/>
                </a:solidFill>
                <a:effectLst/>
              </a:rPr>
              <a:t>Source: </a:t>
            </a:r>
            <a:r>
              <a:rPr lang="en-US" sz="1200" noProof="0" dirty="0">
                <a:hlinkClick r:id="rId4"/>
              </a:rPr>
              <a:t>EEA. 2019</a:t>
            </a:r>
            <a:endParaRPr lang="en-US" sz="1200" noProof="0" dirty="0"/>
          </a:p>
        </p:txBody>
      </p:sp>
      <p:sp>
        <p:nvSpPr>
          <p:cNvPr id="17" name="Content Placeholder 5">
            <a:extLst>
              <a:ext uri="{FF2B5EF4-FFF2-40B4-BE49-F238E27FC236}">
                <a16:creationId xmlns:a16="http://schemas.microsoft.com/office/drawing/2014/main" id="{552FFA9C-EE9B-5CEB-D00D-A063074E88D3}"/>
              </a:ext>
            </a:extLst>
          </p:cNvPr>
          <p:cNvSpPr txBox="1">
            <a:spLocks noGrp="1"/>
          </p:cNvSpPr>
          <p:nvPr>
            <p:ph idx="4294967295"/>
          </p:nvPr>
        </p:nvSpPr>
        <p:spPr>
          <a:xfrm>
            <a:off x="261260" y="5509756"/>
            <a:ext cx="11685588" cy="831850"/>
          </a:xfrm>
          <a:prstGeom prst="rect">
            <a:avLst/>
          </a:prstGeom>
          <a:noFill/>
        </p:spPr>
        <p:txBody>
          <a:bodyPr wrap="square">
            <a:spAutoFit/>
          </a:bodyPr>
          <a:lstStyle/>
          <a:p>
            <a:pPr marL="0" indent="0">
              <a:buNone/>
            </a:pPr>
            <a:r>
              <a:rPr lang="en-US" sz="2400" b="1" noProof="0" dirty="0">
                <a:solidFill>
                  <a:schemeClr val="accent2"/>
                </a:solidFill>
              </a:rPr>
              <a:t>**Analysis of external exposures, biological responses, and host susceptibility can help establish links between environmental exposures and health outcomes. </a:t>
            </a:r>
          </a:p>
        </p:txBody>
      </p:sp>
      <p:sp>
        <p:nvSpPr>
          <p:cNvPr id="4" name="Slide Number Placeholder 6">
            <a:extLst>
              <a:ext uri="{FF2B5EF4-FFF2-40B4-BE49-F238E27FC236}">
                <a16:creationId xmlns:a16="http://schemas.microsoft.com/office/drawing/2014/main" id="{586EC88C-A0C8-4E0D-B4FF-1C3A45478BDF}"/>
              </a:ext>
            </a:extLst>
          </p:cNvPr>
          <p:cNvSpPr>
            <a:spLocks noGrp="1"/>
          </p:cNvSpPr>
          <p:nvPr>
            <p:ph type="sldNum" sz="quarter" idx="12"/>
          </p:nvPr>
        </p:nvSpPr>
        <p:spPr/>
        <p:txBody>
          <a:bodyPr/>
          <a:lstStyle/>
          <a:p>
            <a:fld id="{8DA2C6BB-42E6-DF45-96A9-E839D1C5474D}" type="slidenum">
              <a:rPr lang="en-US" smtClean="0"/>
              <a:pPr/>
              <a:t>10</a:t>
            </a:fld>
            <a:endParaRPr lang="en-US" dirty="0"/>
          </a:p>
        </p:txBody>
      </p:sp>
    </p:spTree>
    <p:extLst>
      <p:ext uri="{BB962C8B-B14F-4D97-AF65-F5344CB8AC3E}">
        <p14:creationId xmlns:p14="http://schemas.microsoft.com/office/powerpoint/2010/main" val="408222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DA94-EDF0-4197-B593-46AA71094E61}"/>
              </a:ext>
            </a:extLst>
          </p:cNvPr>
          <p:cNvSpPr>
            <a:spLocks noGrp="1"/>
          </p:cNvSpPr>
          <p:nvPr>
            <p:ph type="title"/>
          </p:nvPr>
        </p:nvSpPr>
        <p:spPr/>
        <p:txBody>
          <a:bodyPr>
            <a:normAutofit/>
          </a:bodyPr>
          <a:lstStyle/>
          <a:p>
            <a:r>
              <a:rPr lang="en-US" noProof="0" dirty="0"/>
              <a:t>Approaches</a:t>
            </a:r>
          </a:p>
        </p:txBody>
      </p:sp>
      <p:sp>
        <p:nvSpPr>
          <p:cNvPr id="3" name="Content Placeholder 2">
            <a:extLst>
              <a:ext uri="{FF2B5EF4-FFF2-40B4-BE49-F238E27FC236}">
                <a16:creationId xmlns:a16="http://schemas.microsoft.com/office/drawing/2014/main" id="{50F962B0-0A36-43A9-86DF-D005670F838D}"/>
              </a:ext>
            </a:extLst>
          </p:cNvPr>
          <p:cNvSpPr>
            <a:spLocks noGrp="1"/>
          </p:cNvSpPr>
          <p:nvPr>
            <p:ph idx="1"/>
          </p:nvPr>
        </p:nvSpPr>
        <p:spPr>
          <a:xfrm>
            <a:off x="609601" y="1235076"/>
            <a:ext cx="9216570" cy="3278867"/>
          </a:xfrm>
        </p:spPr>
        <p:txBody>
          <a:bodyPr>
            <a:normAutofit/>
          </a:bodyPr>
          <a:lstStyle/>
          <a:p>
            <a:pPr marL="0" indent="0">
              <a:buNone/>
            </a:pPr>
            <a:r>
              <a:rPr lang="en-US" sz="3600" noProof="0" dirty="0"/>
              <a:t>Two Approaches</a:t>
            </a:r>
          </a:p>
          <a:p>
            <a:pPr marL="457200" lvl="1" indent="0">
              <a:buNone/>
            </a:pPr>
            <a:endParaRPr lang="en-US" sz="1600" b="1" noProof="0" dirty="0">
              <a:solidFill>
                <a:schemeClr val="accent2"/>
              </a:solidFill>
            </a:endParaRPr>
          </a:p>
          <a:p>
            <a:pPr lvl="1"/>
            <a:r>
              <a:rPr lang="en-US" sz="3200" b="1" noProof="0" dirty="0">
                <a:solidFill>
                  <a:schemeClr val="accent2"/>
                </a:solidFill>
              </a:rPr>
              <a:t>Targeted approach </a:t>
            </a:r>
            <a:r>
              <a:rPr lang="en-US" sz="3200" noProof="0" dirty="0"/>
              <a:t>(compounds and chemicals of interest are specified) </a:t>
            </a:r>
          </a:p>
          <a:p>
            <a:pPr lvl="1"/>
            <a:r>
              <a:rPr lang="en-US" sz="3200" b="1" noProof="0" dirty="0">
                <a:solidFill>
                  <a:schemeClr val="accent2"/>
                </a:solidFill>
              </a:rPr>
              <a:t>Untargeted approach </a:t>
            </a:r>
            <a:r>
              <a:rPr lang="en-US" sz="3200" noProof="0" dirty="0"/>
              <a:t>(discovery approach of what compounds are in the samples) </a:t>
            </a:r>
          </a:p>
          <a:p>
            <a:endParaRPr lang="en-US" sz="3600" noProof="0" dirty="0"/>
          </a:p>
        </p:txBody>
      </p:sp>
      <p:pic>
        <p:nvPicPr>
          <p:cNvPr id="6" name="Picture 3" descr="Illustration of science research and analysis concept.">
            <a:extLst>
              <a:ext uri="{FF2B5EF4-FFF2-40B4-BE49-F238E27FC236}">
                <a16:creationId xmlns:a16="http://schemas.microsoft.com/office/drawing/2014/main" id="{53F4DEB5-5469-1E70-6660-82C1A8E6CCAA}"/>
              </a:ext>
            </a:extLst>
          </p:cNvPr>
          <p:cNvPicPr>
            <a:picLocks noGrp="1" noChangeAspect="1" noChangeArrowheads="1"/>
          </p:cNvPicPr>
          <p:nvPr>
            <p:ph idx="13"/>
          </p:nvPr>
        </p:nvPicPr>
        <p:blipFill rotWithShape="1">
          <a:blip r:embed="rId3">
            <a:extLst>
              <a:ext uri="{28A0092B-C50C-407E-A947-70E740481C1C}">
                <a14:useLocalDpi xmlns:a14="http://schemas.microsoft.com/office/drawing/2010/main" val="0"/>
              </a:ext>
            </a:extLst>
          </a:blip>
          <a:srcRect b="12315"/>
          <a:stretch/>
        </p:blipFill>
        <p:spPr bwMode="auto">
          <a:xfrm>
            <a:off x="9071596" y="3665355"/>
            <a:ext cx="2365664" cy="22402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4">
            <a:extLst>
              <a:ext uri="{FF2B5EF4-FFF2-40B4-BE49-F238E27FC236}">
                <a16:creationId xmlns:a16="http://schemas.microsoft.com/office/drawing/2014/main" id="{FDA04E51-3E0C-4892-B5BE-4B87BD71BC4A}"/>
              </a:ext>
            </a:extLst>
          </p:cNvPr>
          <p:cNvSpPr>
            <a:spLocks noGrp="1"/>
          </p:cNvSpPr>
          <p:nvPr>
            <p:ph type="sldNum" sz="quarter" idx="12"/>
          </p:nvPr>
        </p:nvSpPr>
        <p:spPr/>
        <p:txBody>
          <a:bodyPr/>
          <a:lstStyle/>
          <a:p>
            <a:fld id="{8DA2C6BB-42E6-DF45-96A9-E839D1C5474D}" type="slidenum">
              <a:rPr lang="en-US" smtClean="0"/>
              <a:pPr/>
              <a:t>11</a:t>
            </a:fld>
            <a:endParaRPr lang="en-US" dirty="0"/>
          </a:p>
        </p:txBody>
      </p:sp>
    </p:spTree>
    <p:extLst>
      <p:ext uri="{BB962C8B-B14F-4D97-AF65-F5344CB8AC3E}">
        <p14:creationId xmlns:p14="http://schemas.microsoft.com/office/powerpoint/2010/main" val="386264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120A-41ED-497B-9882-E3624E8A371E}"/>
              </a:ext>
            </a:extLst>
          </p:cNvPr>
          <p:cNvSpPr>
            <a:spLocks noGrp="1"/>
          </p:cNvSpPr>
          <p:nvPr>
            <p:ph type="title"/>
          </p:nvPr>
        </p:nvSpPr>
        <p:spPr/>
        <p:txBody>
          <a:bodyPr/>
          <a:lstStyle/>
          <a:p>
            <a:r>
              <a:rPr lang="en-US" noProof="0" dirty="0"/>
              <a:t>Glossary</a:t>
            </a:r>
          </a:p>
        </p:txBody>
      </p:sp>
      <p:graphicFrame>
        <p:nvGraphicFramePr>
          <p:cNvPr id="5" name="Content Placeholder 2" descr="Listing of terms and definitions.">
            <a:extLst>
              <a:ext uri="{FF2B5EF4-FFF2-40B4-BE49-F238E27FC236}">
                <a16:creationId xmlns:a16="http://schemas.microsoft.com/office/drawing/2014/main" id="{F7326784-00D4-4823-8703-37967BD2FD95}"/>
              </a:ext>
            </a:extLst>
          </p:cNvPr>
          <p:cNvGraphicFramePr>
            <a:graphicFrameLocks noGrp="1"/>
          </p:cNvGraphicFramePr>
          <p:nvPr>
            <p:ph idx="1"/>
            <p:extLst>
              <p:ext uri="{D42A27DB-BD31-4B8C-83A1-F6EECF244321}">
                <p14:modId xmlns:p14="http://schemas.microsoft.com/office/powerpoint/2010/main" val="2497399723"/>
              </p:ext>
            </p:extLst>
          </p:nvPr>
        </p:nvGraphicFramePr>
        <p:xfrm>
          <a:off x="667512" y="1307592"/>
          <a:ext cx="10853928" cy="4628751"/>
        </p:xfrm>
        <a:graphic>
          <a:graphicData uri="http://schemas.openxmlformats.org/drawingml/2006/table">
            <a:tbl>
              <a:tblPr firstRow="1" bandRow="1">
                <a:tableStyleId>{D27102A9-8310-4765-A935-A1911B00CA55}</a:tableStyleId>
              </a:tblPr>
              <a:tblGrid>
                <a:gridCol w="4847750">
                  <a:extLst>
                    <a:ext uri="{9D8B030D-6E8A-4147-A177-3AD203B41FA5}">
                      <a16:colId xmlns:a16="http://schemas.microsoft.com/office/drawing/2014/main" val="4023974689"/>
                    </a:ext>
                  </a:extLst>
                </a:gridCol>
                <a:gridCol w="6006178">
                  <a:extLst>
                    <a:ext uri="{9D8B030D-6E8A-4147-A177-3AD203B41FA5}">
                      <a16:colId xmlns:a16="http://schemas.microsoft.com/office/drawing/2014/main" val="3702269405"/>
                    </a:ext>
                  </a:extLst>
                </a:gridCol>
              </a:tblGrid>
              <a:tr h="826008">
                <a:tc>
                  <a:txBody>
                    <a:bodyPr/>
                    <a:lstStyle/>
                    <a:p>
                      <a:pPr algn="ctr"/>
                      <a:r>
                        <a:rPr lang="en-US" sz="2800" dirty="0">
                          <a:solidFill>
                            <a:schemeClr val="tx1"/>
                          </a:solidFill>
                        </a:rPr>
                        <a:t>Term</a:t>
                      </a:r>
                    </a:p>
                  </a:txBody>
                  <a:tcPr anchor="ctr"/>
                </a:tc>
                <a:tc>
                  <a:txBody>
                    <a:bodyPr/>
                    <a:lstStyle/>
                    <a:p>
                      <a:pPr algn="ctr"/>
                      <a:r>
                        <a:rPr lang="en-US" sz="2800" dirty="0">
                          <a:solidFill>
                            <a:schemeClr val="tx1"/>
                          </a:solidFill>
                        </a:rPr>
                        <a:t>Definition</a:t>
                      </a:r>
                    </a:p>
                  </a:txBody>
                  <a:tcPr anchor="ctr"/>
                </a:tc>
                <a:extLst>
                  <a:ext uri="{0D108BD9-81ED-4DB2-BD59-A6C34878D82A}">
                    <a16:rowId xmlns:a16="http://schemas.microsoft.com/office/drawing/2014/main" val="2227796177"/>
                  </a:ext>
                </a:extLst>
              </a:tr>
              <a:tr h="1103086">
                <a:tc>
                  <a:txBody>
                    <a:bodyPr/>
                    <a:lstStyle/>
                    <a:p>
                      <a:pPr algn="ctr"/>
                      <a:r>
                        <a:rPr lang="en-US" sz="2400" b="1" dirty="0">
                          <a:effectLst/>
                        </a:rPr>
                        <a:t>Traditional biomonitoring/</a:t>
                      </a:r>
                      <a:r>
                        <a:rPr lang="en-US" sz="2400" b="1" dirty="0">
                          <a:solidFill>
                            <a:schemeClr val="accent2"/>
                          </a:solidFill>
                          <a:effectLst/>
                        </a:rPr>
                        <a:t>targeted analyses</a:t>
                      </a:r>
                    </a:p>
                  </a:txBody>
                  <a:tcPr anchor="ctr"/>
                </a:tc>
                <a:tc>
                  <a:txBody>
                    <a:bodyPr/>
                    <a:lstStyle/>
                    <a:p>
                      <a:pPr algn="ctr"/>
                      <a:r>
                        <a:rPr lang="en-US" sz="2000" dirty="0">
                          <a:effectLst/>
                        </a:rPr>
                        <a:t>Analyses of biological samples for specific chemicals: either exposures or markers of exposures</a:t>
                      </a:r>
                    </a:p>
                  </a:txBody>
                  <a:tcPr anchor="ctr"/>
                </a:tc>
                <a:extLst>
                  <a:ext uri="{0D108BD9-81ED-4DB2-BD59-A6C34878D82A}">
                    <a16:rowId xmlns:a16="http://schemas.microsoft.com/office/drawing/2014/main" val="466011942"/>
                  </a:ext>
                </a:extLst>
              </a:tr>
              <a:tr h="1582057">
                <a:tc>
                  <a:txBody>
                    <a:bodyPr/>
                    <a:lstStyle/>
                    <a:p>
                      <a:pPr algn="ctr"/>
                      <a:r>
                        <a:rPr lang="en-US" sz="2400" b="1" dirty="0">
                          <a:effectLst/>
                        </a:rPr>
                        <a:t>Semi-targeted/hybrid approaches</a:t>
                      </a:r>
                      <a:endParaRPr lang="en-US" sz="2400" b="1" dirty="0">
                        <a:solidFill>
                          <a:srgbClr val="000000"/>
                        </a:solidFill>
                        <a:effectLst/>
                      </a:endParaRPr>
                    </a:p>
                  </a:txBody>
                  <a:tcPr anchor="ctr"/>
                </a:tc>
                <a:tc>
                  <a:txBody>
                    <a:bodyPr/>
                    <a:lstStyle/>
                    <a:p>
                      <a:pPr algn="ctr"/>
                      <a:r>
                        <a:rPr lang="en-US" sz="2000" dirty="0">
                          <a:effectLst/>
                        </a:rPr>
                        <a:t>Exploits the advantages of both targeted and untargeted approaches: for example, using metabolomics for discovery of potential exposures followed by targeted analysis for a more fully quantitative measure</a:t>
                      </a:r>
                    </a:p>
                  </a:txBody>
                  <a:tcPr anchor="ctr"/>
                </a:tc>
                <a:extLst>
                  <a:ext uri="{0D108BD9-81ED-4DB2-BD59-A6C34878D82A}">
                    <a16:rowId xmlns:a16="http://schemas.microsoft.com/office/drawing/2014/main" val="3926667686"/>
                  </a:ext>
                </a:extLst>
              </a:tr>
              <a:tr h="1117600">
                <a:tc>
                  <a:txBody>
                    <a:bodyPr/>
                    <a:lstStyle/>
                    <a:p>
                      <a:pPr algn="ctr"/>
                      <a:r>
                        <a:rPr lang="en-US" sz="2400" b="1" dirty="0">
                          <a:solidFill>
                            <a:schemeClr val="accent2"/>
                          </a:solidFill>
                          <a:effectLst/>
                        </a:rPr>
                        <a:t>Untargeted analyses</a:t>
                      </a:r>
                    </a:p>
                  </a:txBody>
                  <a:tcPr anchor="ctr"/>
                </a:tc>
                <a:tc>
                  <a:txBody>
                    <a:bodyPr/>
                    <a:lstStyle/>
                    <a:p>
                      <a:pPr algn="ctr"/>
                      <a:r>
                        <a:rPr lang="en-US" sz="2000" dirty="0">
                          <a:effectLst/>
                        </a:rPr>
                        <a:t>Agnostic analyses that can measure a broad set of endogenous and exogenous metabolites in one </a:t>
                      </a:r>
                      <a:br>
                        <a:rPr lang="en-US" sz="2000" dirty="0">
                          <a:effectLst/>
                        </a:rPr>
                      </a:br>
                      <a:r>
                        <a:rPr lang="en-US" sz="2000" dirty="0">
                          <a:effectLst/>
                        </a:rPr>
                        <a:t>sample run</a:t>
                      </a:r>
                    </a:p>
                  </a:txBody>
                  <a:tcPr anchor="ctr"/>
                </a:tc>
                <a:extLst>
                  <a:ext uri="{0D108BD9-81ED-4DB2-BD59-A6C34878D82A}">
                    <a16:rowId xmlns:a16="http://schemas.microsoft.com/office/drawing/2014/main" val="3323642183"/>
                  </a:ext>
                </a:extLst>
              </a:tr>
            </a:tbl>
          </a:graphicData>
        </a:graphic>
      </p:graphicFrame>
      <p:sp>
        <p:nvSpPr>
          <p:cNvPr id="10" name="Content Placeholder 3">
            <a:extLst>
              <a:ext uri="{FF2B5EF4-FFF2-40B4-BE49-F238E27FC236}">
                <a16:creationId xmlns:a16="http://schemas.microsoft.com/office/drawing/2014/main" id="{37B21083-94BE-7340-C6BB-4EE07E04CF3E}"/>
              </a:ext>
            </a:extLst>
          </p:cNvPr>
          <p:cNvSpPr txBox="1">
            <a:spLocks noGrp="1"/>
          </p:cNvSpPr>
          <p:nvPr>
            <p:ph idx="13"/>
          </p:nvPr>
        </p:nvSpPr>
        <p:spPr>
          <a:xfrm>
            <a:off x="7813040" y="6132509"/>
            <a:ext cx="3787792" cy="350845"/>
          </a:xfrm>
        </p:spPr>
        <p:txBody>
          <a:bodyPr>
            <a:normAutofit/>
          </a:bodyPr>
          <a:lstStyle/>
          <a:p>
            <a:pPr marL="0" indent="0" algn="r">
              <a:buNone/>
            </a:pPr>
            <a:r>
              <a:rPr lang="en-US" sz="1200" noProof="0" dirty="0">
                <a:solidFill>
                  <a:schemeClr val="tx2"/>
                </a:solidFill>
                <a:effectLst/>
              </a:rPr>
              <a:t>Source: </a:t>
            </a:r>
            <a:r>
              <a:rPr lang="en-US" sz="1200" noProof="0" dirty="0">
                <a:hlinkClick r:id="rId3"/>
              </a:rPr>
              <a:t>Dennis et al. 2017 </a:t>
            </a:r>
            <a:r>
              <a:rPr lang="en-US" sz="1200" i="1" noProof="0" dirty="0">
                <a:hlinkClick r:id="rId3"/>
              </a:rPr>
              <a:t>Environ. Health </a:t>
            </a:r>
            <a:r>
              <a:rPr lang="en-US" sz="1200" i="1" noProof="0" dirty="0" err="1">
                <a:hlinkClick r:id="rId3"/>
              </a:rPr>
              <a:t>Perspect</a:t>
            </a:r>
            <a:r>
              <a:rPr lang="en-US" sz="1200" i="1" noProof="0" dirty="0">
                <a:hlinkClick r:id="rId3"/>
              </a:rPr>
              <a:t>.</a:t>
            </a:r>
            <a:endParaRPr lang="en-US" sz="1200" i="1" noProof="0" dirty="0"/>
          </a:p>
        </p:txBody>
      </p:sp>
      <p:sp>
        <p:nvSpPr>
          <p:cNvPr id="4" name="Slide Number Placeholder 4">
            <a:extLst>
              <a:ext uri="{FF2B5EF4-FFF2-40B4-BE49-F238E27FC236}">
                <a16:creationId xmlns:a16="http://schemas.microsoft.com/office/drawing/2014/main" id="{69FF9105-DAE2-49BD-A74B-EC7A5AE4C17F}"/>
              </a:ext>
            </a:extLst>
          </p:cNvPr>
          <p:cNvSpPr>
            <a:spLocks noGrp="1"/>
          </p:cNvSpPr>
          <p:nvPr>
            <p:ph type="sldNum" sz="quarter" idx="12"/>
          </p:nvPr>
        </p:nvSpPr>
        <p:spPr/>
        <p:txBody>
          <a:bodyPr/>
          <a:lstStyle/>
          <a:p>
            <a:fld id="{8DA2C6BB-42E6-DF45-96A9-E839D1C5474D}" type="slidenum">
              <a:rPr lang="en-US" smtClean="0"/>
              <a:pPr/>
              <a:t>12</a:t>
            </a:fld>
            <a:endParaRPr lang="en-US" dirty="0"/>
          </a:p>
        </p:txBody>
      </p:sp>
    </p:spTree>
    <p:extLst>
      <p:ext uri="{BB962C8B-B14F-4D97-AF65-F5344CB8AC3E}">
        <p14:creationId xmlns:p14="http://schemas.microsoft.com/office/powerpoint/2010/main" val="142920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02D1-FA86-4C88-A4DF-969CC0FA393D}"/>
              </a:ext>
            </a:extLst>
          </p:cNvPr>
          <p:cNvSpPr>
            <a:spLocks noGrp="1"/>
          </p:cNvSpPr>
          <p:nvPr>
            <p:ph type="title"/>
          </p:nvPr>
        </p:nvSpPr>
        <p:spPr/>
        <p:txBody>
          <a:bodyPr/>
          <a:lstStyle/>
          <a:p>
            <a:r>
              <a:rPr lang="en-US" noProof="0" dirty="0"/>
              <a:t>Exposome																   </a:t>
            </a:r>
            <a:r>
              <a:rPr lang="en-US" sz="2000" noProof="0" dirty="0"/>
              <a:t>(1 of 2)</a:t>
            </a:r>
            <a:endParaRPr lang="en-US" noProof="0" dirty="0"/>
          </a:p>
        </p:txBody>
      </p:sp>
      <p:pic>
        <p:nvPicPr>
          <p:cNvPr id="13" name="Main graphic 2" descr="Circle graphic depicting internal and external exposomes.">
            <a:extLst>
              <a:ext uri="{FF2B5EF4-FFF2-40B4-BE49-F238E27FC236}">
                <a16:creationId xmlns:a16="http://schemas.microsoft.com/office/drawing/2014/main" id="{2ADA5BB4-64E4-FD2B-803A-3841085DC31A}"/>
              </a:ext>
            </a:extLst>
          </p:cNvPr>
          <p:cNvPicPr>
            <a:picLocks noGrp="1" noChangeAspect="1"/>
          </p:cNvPicPr>
          <p:nvPr>
            <p:ph sz="quarter" idx="18"/>
          </p:nvPr>
        </p:nvPicPr>
        <p:blipFill rotWithShape="1">
          <a:blip r:embed="rId3"/>
          <a:srcRect l="13670" t="8995" b="8530"/>
          <a:stretch/>
        </p:blipFill>
        <p:spPr>
          <a:xfrm>
            <a:off x="268781" y="1016386"/>
            <a:ext cx="5370928" cy="5404104"/>
          </a:xfrm>
          <a:prstGeom prst="rect">
            <a:avLst/>
          </a:prstGeom>
          <a:ln>
            <a:noFill/>
          </a:ln>
        </p:spPr>
      </p:pic>
      <p:sp>
        <p:nvSpPr>
          <p:cNvPr id="10" name="Content Placeholder 3">
            <a:extLst>
              <a:ext uri="{FF2B5EF4-FFF2-40B4-BE49-F238E27FC236}">
                <a16:creationId xmlns:a16="http://schemas.microsoft.com/office/drawing/2014/main" id="{75772209-B79C-8617-5B42-131263B02D55}"/>
              </a:ext>
            </a:extLst>
          </p:cNvPr>
          <p:cNvSpPr>
            <a:spLocks noGrp="1"/>
          </p:cNvSpPr>
          <p:nvPr>
            <p:ph sz="quarter" idx="16"/>
          </p:nvPr>
        </p:nvSpPr>
        <p:spPr>
          <a:xfrm>
            <a:off x="4074160" y="5824128"/>
            <a:ext cx="1442720" cy="587885"/>
          </a:xfrm>
        </p:spPr>
        <p:txBody>
          <a:bodyPr/>
          <a:lstStyle/>
          <a:p>
            <a:r>
              <a:rPr lang="en-US" sz="1200" noProof="0" dirty="0">
                <a:solidFill>
                  <a:schemeClr val="tx2"/>
                </a:solidFill>
                <a:effectLst/>
              </a:rPr>
              <a:t>Source:</a:t>
            </a:r>
          </a:p>
          <a:p>
            <a:pPr>
              <a:spcBef>
                <a:spcPts val="0"/>
              </a:spcBef>
            </a:pPr>
            <a:r>
              <a:rPr lang="en-US" sz="1200" noProof="0" dirty="0">
                <a:hlinkClick r:id="rId4"/>
              </a:rPr>
              <a:t>Zhang et al. 2021 </a:t>
            </a:r>
            <a:r>
              <a:rPr lang="en-US" sz="1200" i="1" noProof="0" dirty="0">
                <a:hlinkClick r:id="rId4"/>
              </a:rPr>
              <a:t>Environ. Sci. Technol</a:t>
            </a:r>
            <a:endParaRPr lang="en-US" sz="1200" noProof="0" dirty="0"/>
          </a:p>
        </p:txBody>
      </p:sp>
      <p:sp>
        <p:nvSpPr>
          <p:cNvPr id="3" name="Content Placeholder 4">
            <a:extLst>
              <a:ext uri="{FF2B5EF4-FFF2-40B4-BE49-F238E27FC236}">
                <a16:creationId xmlns:a16="http://schemas.microsoft.com/office/drawing/2014/main" id="{83DB7DB7-D66B-4CC7-822A-9856A6A6C8A4}"/>
              </a:ext>
            </a:extLst>
          </p:cNvPr>
          <p:cNvSpPr>
            <a:spLocks noGrp="1"/>
          </p:cNvSpPr>
          <p:nvPr>
            <p:ph idx="1"/>
          </p:nvPr>
        </p:nvSpPr>
        <p:spPr>
          <a:xfrm>
            <a:off x="6226626" y="1270190"/>
            <a:ext cx="5711108" cy="4536019"/>
          </a:xfrm>
        </p:spPr>
        <p:txBody>
          <a:bodyPr>
            <a:normAutofit fontScale="92500"/>
          </a:bodyPr>
          <a:lstStyle/>
          <a:p>
            <a:pPr marL="0" indent="0">
              <a:buNone/>
            </a:pPr>
            <a:r>
              <a:rPr lang="en-US" sz="3900" b="1" noProof="0" dirty="0">
                <a:solidFill>
                  <a:schemeClr val="accent2"/>
                </a:solidFill>
              </a:rPr>
              <a:t>The Exposome</a:t>
            </a:r>
          </a:p>
          <a:p>
            <a:r>
              <a:rPr lang="en-US" noProof="0" dirty="0"/>
              <a:t>Is the </a:t>
            </a:r>
            <a:r>
              <a:rPr lang="en-US" b="1" noProof="0" dirty="0"/>
              <a:t>totality of exposures </a:t>
            </a:r>
            <a:r>
              <a:rPr lang="en-US" noProof="0" dirty="0"/>
              <a:t>throughout the lifespan (from conception to death) –Wild 2005</a:t>
            </a:r>
          </a:p>
          <a:p>
            <a:r>
              <a:rPr lang="en-US" noProof="0" dirty="0"/>
              <a:t>Includes the cumulative measure of exposures to both chemical and non-chemical agents such as diet, stress, and </a:t>
            </a:r>
            <a:r>
              <a:rPr lang="en-US" noProof="0" dirty="0" err="1"/>
              <a:t>sociobehavioral</a:t>
            </a:r>
            <a:r>
              <a:rPr lang="en-US" noProof="0" dirty="0"/>
              <a:t> factors</a:t>
            </a:r>
          </a:p>
        </p:txBody>
      </p:sp>
      <p:sp>
        <p:nvSpPr>
          <p:cNvPr id="4" name="Slide Number Placeholder 5">
            <a:extLst>
              <a:ext uri="{FF2B5EF4-FFF2-40B4-BE49-F238E27FC236}">
                <a16:creationId xmlns:a16="http://schemas.microsoft.com/office/drawing/2014/main" id="{689D71D0-5C46-48FC-9F77-5BE4143A2874}"/>
              </a:ext>
            </a:extLst>
          </p:cNvPr>
          <p:cNvSpPr>
            <a:spLocks noGrp="1"/>
          </p:cNvSpPr>
          <p:nvPr>
            <p:ph type="sldNum" sz="quarter" idx="12"/>
          </p:nvPr>
        </p:nvSpPr>
        <p:spPr/>
        <p:txBody>
          <a:bodyPr/>
          <a:lstStyle/>
          <a:p>
            <a:fld id="{8DA2C6BB-42E6-DF45-96A9-E839D1C5474D}" type="slidenum">
              <a:rPr lang="en-US" smtClean="0"/>
              <a:pPr/>
              <a:t>13</a:t>
            </a:fld>
            <a:endParaRPr lang="en-US" dirty="0"/>
          </a:p>
        </p:txBody>
      </p:sp>
    </p:spTree>
    <p:extLst>
      <p:ext uri="{BB962C8B-B14F-4D97-AF65-F5344CB8AC3E}">
        <p14:creationId xmlns:p14="http://schemas.microsoft.com/office/powerpoint/2010/main" val="327333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02D1-FA86-4C88-A4DF-969CC0FA393D}"/>
              </a:ext>
            </a:extLst>
          </p:cNvPr>
          <p:cNvSpPr>
            <a:spLocks noGrp="1"/>
          </p:cNvSpPr>
          <p:nvPr>
            <p:ph type="title"/>
          </p:nvPr>
        </p:nvSpPr>
        <p:spPr/>
        <p:txBody>
          <a:bodyPr/>
          <a:lstStyle/>
          <a:p>
            <a:r>
              <a:rPr lang="en-US" noProof="0" dirty="0"/>
              <a:t>Exposome																   </a:t>
            </a:r>
            <a:r>
              <a:rPr lang="en-US" sz="2000" noProof="0" dirty="0"/>
              <a:t>(2 of 2)</a:t>
            </a:r>
            <a:endParaRPr lang="en-US" noProof="0" dirty="0"/>
          </a:p>
        </p:txBody>
      </p:sp>
      <p:sp>
        <p:nvSpPr>
          <p:cNvPr id="3" name="Content Placeholder 2">
            <a:extLst>
              <a:ext uri="{FF2B5EF4-FFF2-40B4-BE49-F238E27FC236}">
                <a16:creationId xmlns:a16="http://schemas.microsoft.com/office/drawing/2014/main" id="{83DB7DB7-D66B-4CC7-822A-9856A6A6C8A4}"/>
              </a:ext>
            </a:extLst>
          </p:cNvPr>
          <p:cNvSpPr>
            <a:spLocks noGrp="1"/>
          </p:cNvSpPr>
          <p:nvPr>
            <p:ph idx="1"/>
          </p:nvPr>
        </p:nvSpPr>
        <p:spPr>
          <a:xfrm>
            <a:off x="609599" y="1552732"/>
            <a:ext cx="11437259" cy="4525963"/>
          </a:xfrm>
        </p:spPr>
        <p:txBody>
          <a:bodyPr>
            <a:normAutofit fontScale="92500" lnSpcReduction="20000"/>
          </a:bodyPr>
          <a:lstStyle/>
          <a:p>
            <a:r>
              <a:rPr lang="en-US" noProof="0" dirty="0"/>
              <a:t>Measurement includes </a:t>
            </a:r>
            <a:br>
              <a:rPr lang="en-US" noProof="0" dirty="0"/>
            </a:br>
            <a:r>
              <a:rPr lang="en-US" noProof="0" dirty="0"/>
              <a:t>quantitative and repeated </a:t>
            </a:r>
            <a:br>
              <a:rPr lang="en-US" noProof="0" dirty="0"/>
            </a:br>
            <a:r>
              <a:rPr lang="en-US" noProof="0" dirty="0"/>
              <a:t>metrics of exposures</a:t>
            </a:r>
          </a:p>
          <a:p>
            <a:pPr marL="0" indent="0">
              <a:buNone/>
            </a:pPr>
            <a:endParaRPr lang="en-US" sz="3500" noProof="0" dirty="0"/>
          </a:p>
          <a:p>
            <a:r>
              <a:rPr lang="en-US" noProof="0" dirty="0" err="1">
                <a:solidFill>
                  <a:schemeClr val="accent2"/>
                </a:solidFill>
              </a:rPr>
              <a:t>Exposomic</a:t>
            </a:r>
            <a:r>
              <a:rPr lang="en-US" noProof="0" dirty="0">
                <a:solidFill>
                  <a:schemeClr val="accent2"/>
                </a:solidFill>
              </a:rPr>
              <a:t> approaches aim </a:t>
            </a:r>
            <a:br>
              <a:rPr lang="en-US" noProof="0" dirty="0">
                <a:solidFill>
                  <a:schemeClr val="accent2"/>
                </a:solidFill>
              </a:rPr>
            </a:br>
            <a:r>
              <a:rPr lang="en-US" noProof="0" dirty="0">
                <a:solidFill>
                  <a:schemeClr val="accent2"/>
                </a:solidFill>
              </a:rPr>
              <a:t>to capture all exposures </a:t>
            </a:r>
            <a:br>
              <a:rPr lang="en-US" noProof="0" dirty="0">
                <a:solidFill>
                  <a:schemeClr val="accent2"/>
                </a:solidFill>
              </a:rPr>
            </a:br>
            <a:r>
              <a:rPr lang="en-US" noProof="0" dirty="0">
                <a:solidFill>
                  <a:schemeClr val="accent2"/>
                </a:solidFill>
              </a:rPr>
              <a:t>that potentially affect </a:t>
            </a:r>
            <a:br>
              <a:rPr lang="en-US" noProof="0" dirty="0">
                <a:solidFill>
                  <a:schemeClr val="accent2"/>
                </a:solidFill>
              </a:rPr>
            </a:br>
            <a:r>
              <a:rPr lang="en-US" noProof="0" dirty="0">
                <a:solidFill>
                  <a:schemeClr val="accent2"/>
                </a:solidFill>
              </a:rPr>
              <a:t>health and disease</a:t>
            </a:r>
          </a:p>
          <a:p>
            <a:pPr marL="0" indent="0">
              <a:buNone/>
            </a:pPr>
            <a:endParaRPr lang="en-US" noProof="0" dirty="0">
              <a:solidFill>
                <a:schemeClr val="accent2"/>
              </a:solidFill>
            </a:endParaRPr>
          </a:p>
          <a:p>
            <a:r>
              <a:rPr lang="en-US" sz="3200" noProof="0" dirty="0"/>
              <a:t>This includes </a:t>
            </a:r>
            <a:r>
              <a:rPr lang="en-US" sz="3200" b="1" noProof="0" dirty="0"/>
              <a:t>untargeted discovery </a:t>
            </a:r>
            <a:r>
              <a:rPr lang="en-US" sz="3200" noProof="0" dirty="0"/>
              <a:t>of unknown </a:t>
            </a:r>
            <a:br>
              <a:rPr lang="en-US" sz="3200" noProof="0" dirty="0"/>
            </a:br>
            <a:r>
              <a:rPr lang="en-US" sz="3200" noProof="0" dirty="0"/>
              <a:t>chemicals of biological importance</a:t>
            </a:r>
          </a:p>
        </p:txBody>
      </p:sp>
      <p:pic>
        <p:nvPicPr>
          <p:cNvPr id="10" name="Content Placeholder 3" descr="Flowchart depicting steps to measure and analyze exposures.">
            <a:extLst>
              <a:ext uri="{FF2B5EF4-FFF2-40B4-BE49-F238E27FC236}">
                <a16:creationId xmlns:a16="http://schemas.microsoft.com/office/drawing/2014/main" id="{0B14D913-89EC-F03E-2F81-36E4A765311D}"/>
              </a:ext>
            </a:extLst>
          </p:cNvPr>
          <p:cNvPicPr>
            <a:picLocks noGrp="1" noChangeAspect="1"/>
          </p:cNvPicPr>
          <p:nvPr>
            <p:ph idx="13"/>
          </p:nvPr>
        </p:nvPicPr>
        <p:blipFill rotWithShape="1">
          <a:blip r:embed="rId3"/>
          <a:srcRect l="1302" t="3993" r="3798" b="1746"/>
          <a:stretch/>
        </p:blipFill>
        <p:spPr>
          <a:xfrm>
            <a:off x="5644848" y="1238946"/>
            <a:ext cx="6301612" cy="3712464"/>
          </a:xfrm>
          <a:prstGeom prst="rect">
            <a:avLst/>
          </a:prstGeom>
          <a:ln>
            <a:noFill/>
          </a:ln>
          <a:effectLst>
            <a:outerShdw blurRad="292100" dist="139700" dir="2700000" algn="tl" rotWithShape="0">
              <a:srgbClr val="333333">
                <a:alpha val="65000"/>
              </a:srgbClr>
            </a:outerShdw>
          </a:effectLst>
        </p:spPr>
      </p:pic>
      <p:sp>
        <p:nvSpPr>
          <p:cNvPr id="9" name="Content Placeholder 4">
            <a:extLst>
              <a:ext uri="{FF2B5EF4-FFF2-40B4-BE49-F238E27FC236}">
                <a16:creationId xmlns:a16="http://schemas.microsoft.com/office/drawing/2014/main" id="{D82B987F-E28A-3F82-130A-52406C1598F7}"/>
              </a:ext>
            </a:extLst>
          </p:cNvPr>
          <p:cNvSpPr>
            <a:spLocks noGrp="1"/>
          </p:cNvSpPr>
          <p:nvPr>
            <p:ph idx="14"/>
          </p:nvPr>
        </p:nvSpPr>
        <p:spPr>
          <a:xfrm>
            <a:off x="9034781" y="5007322"/>
            <a:ext cx="2906962" cy="275772"/>
          </a:xfrm>
        </p:spPr>
        <p:txBody>
          <a:bodyPr rIns="0">
            <a:normAutofit/>
          </a:bodyPr>
          <a:lstStyle/>
          <a:p>
            <a:pPr marL="0" indent="0" algn="r">
              <a:buNone/>
            </a:pPr>
            <a:r>
              <a:rPr lang="en-US" sz="1200" noProof="0" dirty="0">
                <a:solidFill>
                  <a:schemeClr val="tx2">
                    <a:lumMod val="75000"/>
                  </a:schemeClr>
                </a:solidFill>
                <a:effectLst/>
              </a:rPr>
              <a:t>Source: </a:t>
            </a:r>
            <a:r>
              <a:rPr lang="en-US" sz="1200" noProof="0" dirty="0" err="1">
                <a:hlinkClick r:id="rId4"/>
              </a:rPr>
              <a:t>Petrick</a:t>
            </a:r>
            <a:r>
              <a:rPr lang="en-US" sz="1200" noProof="0" dirty="0">
                <a:hlinkClick r:id="rId4"/>
              </a:rPr>
              <a:t> and Shomron 2022 </a:t>
            </a:r>
            <a:r>
              <a:rPr lang="en-US" sz="1200" i="1" noProof="0" dirty="0">
                <a:hlinkClick r:id="rId4"/>
              </a:rPr>
              <a:t>Cell Rep</a:t>
            </a:r>
            <a:endParaRPr lang="en-US" sz="1200" noProof="0" dirty="0"/>
          </a:p>
        </p:txBody>
      </p:sp>
      <p:sp>
        <p:nvSpPr>
          <p:cNvPr id="4" name="Slide Number Placeholder 5">
            <a:extLst>
              <a:ext uri="{FF2B5EF4-FFF2-40B4-BE49-F238E27FC236}">
                <a16:creationId xmlns:a16="http://schemas.microsoft.com/office/drawing/2014/main" id="{689D71D0-5C46-48FC-9F77-5BE4143A2874}"/>
              </a:ext>
            </a:extLst>
          </p:cNvPr>
          <p:cNvSpPr>
            <a:spLocks noGrp="1"/>
          </p:cNvSpPr>
          <p:nvPr>
            <p:ph type="sldNum" sz="quarter" idx="12"/>
          </p:nvPr>
        </p:nvSpPr>
        <p:spPr/>
        <p:txBody>
          <a:bodyPr/>
          <a:lstStyle/>
          <a:p>
            <a:fld id="{8DA2C6BB-42E6-DF45-96A9-E839D1C5474D}" type="slidenum">
              <a:rPr lang="en-US" smtClean="0"/>
              <a:pPr/>
              <a:t>14</a:t>
            </a:fld>
            <a:endParaRPr lang="en-US" dirty="0"/>
          </a:p>
        </p:txBody>
      </p:sp>
    </p:spTree>
    <p:extLst>
      <p:ext uri="{BB962C8B-B14F-4D97-AF65-F5344CB8AC3E}">
        <p14:creationId xmlns:p14="http://schemas.microsoft.com/office/powerpoint/2010/main" val="1228760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02D1-FA86-4C88-A4DF-969CC0FA393D}"/>
              </a:ext>
            </a:extLst>
          </p:cNvPr>
          <p:cNvSpPr>
            <a:spLocks noGrp="1"/>
          </p:cNvSpPr>
          <p:nvPr>
            <p:ph type="title"/>
          </p:nvPr>
        </p:nvSpPr>
        <p:spPr/>
        <p:txBody>
          <a:bodyPr>
            <a:normAutofit fontScale="90000"/>
          </a:bodyPr>
          <a:lstStyle/>
          <a:p>
            <a:r>
              <a:rPr lang="en-US" spc="-100" noProof="0" dirty="0"/>
              <a:t>Role of Environmental Exposures on Human Health</a:t>
            </a:r>
            <a:r>
              <a:rPr lang="en-US" noProof="0" dirty="0"/>
              <a:t> </a:t>
            </a:r>
            <a:r>
              <a:rPr lang="en-US" sz="2200" noProof="0" dirty="0"/>
              <a:t>(1 of 3)</a:t>
            </a:r>
            <a:endParaRPr lang="en-US" noProof="0" dirty="0"/>
          </a:p>
        </p:txBody>
      </p:sp>
      <p:sp>
        <p:nvSpPr>
          <p:cNvPr id="3" name="Content Placeholder 2">
            <a:extLst>
              <a:ext uri="{FF2B5EF4-FFF2-40B4-BE49-F238E27FC236}">
                <a16:creationId xmlns:a16="http://schemas.microsoft.com/office/drawing/2014/main" id="{83DB7DB7-D66B-4CC7-822A-9856A6A6C8A4}"/>
              </a:ext>
            </a:extLst>
          </p:cNvPr>
          <p:cNvSpPr>
            <a:spLocks noGrp="1"/>
          </p:cNvSpPr>
          <p:nvPr>
            <p:ph idx="1"/>
          </p:nvPr>
        </p:nvSpPr>
        <p:spPr>
          <a:xfrm>
            <a:off x="609600" y="1235076"/>
            <a:ext cx="6699836" cy="4525963"/>
          </a:xfrm>
        </p:spPr>
        <p:txBody>
          <a:bodyPr>
            <a:normAutofit/>
          </a:bodyPr>
          <a:lstStyle/>
          <a:p>
            <a:r>
              <a:rPr lang="en-US" noProof="0" dirty="0" err="1"/>
              <a:t>HHEAR</a:t>
            </a:r>
            <a:r>
              <a:rPr lang="en-US" noProof="0" dirty="0"/>
              <a:t> measures human environmental exposures</a:t>
            </a:r>
          </a:p>
          <a:p>
            <a:pPr lvl="1"/>
            <a:r>
              <a:rPr lang="en-US" noProof="0" dirty="0"/>
              <a:t>Chemical, physical, and biological stressors</a:t>
            </a:r>
          </a:p>
          <a:p>
            <a:pPr lvl="1"/>
            <a:r>
              <a:rPr lang="en-US" noProof="0" dirty="0"/>
              <a:t>Lifestyle (i.e., nutrition, smoking)</a:t>
            </a:r>
          </a:p>
          <a:p>
            <a:r>
              <a:rPr lang="en-US" noProof="0" dirty="0"/>
              <a:t>Measure biomarkers and environmental samples for </a:t>
            </a:r>
            <a:r>
              <a:rPr lang="en-US" noProof="0" dirty="0">
                <a:solidFill>
                  <a:schemeClr val="accent2"/>
                </a:solidFill>
              </a:rPr>
              <a:t>targeted</a:t>
            </a:r>
            <a:r>
              <a:rPr lang="en-US" noProof="0" dirty="0"/>
              <a:t> and </a:t>
            </a:r>
            <a:r>
              <a:rPr lang="en-US" noProof="0" dirty="0">
                <a:solidFill>
                  <a:schemeClr val="accent2"/>
                </a:solidFill>
              </a:rPr>
              <a:t>untargeted</a:t>
            </a:r>
            <a:r>
              <a:rPr lang="en-US" noProof="0" dirty="0"/>
              <a:t> analyses</a:t>
            </a:r>
          </a:p>
          <a:p>
            <a:endParaRPr lang="en-US" noProof="0" dirty="0"/>
          </a:p>
        </p:txBody>
      </p:sp>
      <p:pic>
        <p:nvPicPr>
          <p:cNvPr id="9" name="Content Placeholder 3" descr="Icon of a house with a yard in a circle with a person icon stretching beside it with healthy lifestyle icons.">
            <a:extLst>
              <a:ext uri="{FF2B5EF4-FFF2-40B4-BE49-F238E27FC236}">
                <a16:creationId xmlns:a16="http://schemas.microsoft.com/office/drawing/2014/main" id="{123EA853-CF9D-0161-1D0E-CB7CBCE1957C}"/>
              </a:ext>
            </a:extLst>
          </p:cNvPr>
          <p:cNvPicPr>
            <a:picLocks noGrp="1" noChangeAspect="1"/>
          </p:cNvPicPr>
          <p:nvPr>
            <p:ph idx="13"/>
          </p:nvPr>
        </p:nvPicPr>
        <p:blipFill>
          <a:blip r:embed="rId3"/>
          <a:stretch>
            <a:fillRect/>
          </a:stretch>
        </p:blipFill>
        <p:spPr>
          <a:xfrm>
            <a:off x="7315655" y="1039399"/>
            <a:ext cx="4260850" cy="2319843"/>
          </a:xfrm>
          <a:prstGeom prst="rect">
            <a:avLst/>
          </a:prstGeom>
        </p:spPr>
      </p:pic>
      <p:pic>
        <p:nvPicPr>
          <p:cNvPr id="10" name="Content Placeholder 4" descr="Icon depicting the life cycle from baby to elderly with an icon of a city in a circle beside it.">
            <a:extLst>
              <a:ext uri="{FF2B5EF4-FFF2-40B4-BE49-F238E27FC236}">
                <a16:creationId xmlns:a16="http://schemas.microsoft.com/office/drawing/2014/main" id="{D0F5B96A-1052-A412-555C-407DBCC7D0F8}"/>
              </a:ext>
            </a:extLst>
          </p:cNvPr>
          <p:cNvPicPr>
            <a:picLocks noGrp="1" noChangeAspect="1"/>
          </p:cNvPicPr>
          <p:nvPr>
            <p:ph idx="14"/>
          </p:nvPr>
        </p:nvPicPr>
        <p:blipFill>
          <a:blip r:embed="rId4"/>
          <a:stretch>
            <a:fillRect/>
          </a:stretch>
        </p:blipFill>
        <p:spPr>
          <a:xfrm>
            <a:off x="7346507" y="3489868"/>
            <a:ext cx="4256311" cy="2560638"/>
          </a:xfrm>
          <a:prstGeom prst="rect">
            <a:avLst/>
          </a:prstGeom>
        </p:spPr>
      </p:pic>
      <p:sp>
        <p:nvSpPr>
          <p:cNvPr id="4" name="Slide Number Placeholder 5">
            <a:extLst>
              <a:ext uri="{FF2B5EF4-FFF2-40B4-BE49-F238E27FC236}">
                <a16:creationId xmlns:a16="http://schemas.microsoft.com/office/drawing/2014/main" id="{689D71D0-5C46-48FC-9F77-5BE4143A2874}"/>
              </a:ext>
            </a:extLst>
          </p:cNvPr>
          <p:cNvSpPr>
            <a:spLocks noGrp="1"/>
          </p:cNvSpPr>
          <p:nvPr>
            <p:ph type="sldNum" sz="quarter" idx="12"/>
          </p:nvPr>
        </p:nvSpPr>
        <p:spPr/>
        <p:txBody>
          <a:bodyPr/>
          <a:lstStyle/>
          <a:p>
            <a:fld id="{8DA2C6BB-42E6-DF45-96A9-E839D1C5474D}" type="slidenum">
              <a:rPr lang="en-US" smtClean="0"/>
              <a:pPr/>
              <a:t>15</a:t>
            </a:fld>
            <a:endParaRPr lang="en-US" dirty="0"/>
          </a:p>
        </p:txBody>
      </p:sp>
    </p:spTree>
    <p:extLst>
      <p:ext uri="{BB962C8B-B14F-4D97-AF65-F5344CB8AC3E}">
        <p14:creationId xmlns:p14="http://schemas.microsoft.com/office/powerpoint/2010/main" val="353381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02D1-FA86-4C88-A4DF-969CC0FA393D}"/>
              </a:ext>
            </a:extLst>
          </p:cNvPr>
          <p:cNvSpPr>
            <a:spLocks noGrp="1"/>
          </p:cNvSpPr>
          <p:nvPr>
            <p:ph type="title"/>
          </p:nvPr>
        </p:nvSpPr>
        <p:spPr/>
        <p:txBody>
          <a:bodyPr>
            <a:normAutofit fontScale="90000"/>
          </a:bodyPr>
          <a:lstStyle/>
          <a:p>
            <a:r>
              <a:rPr lang="en-US" spc="-100" noProof="0" dirty="0"/>
              <a:t>Role of Environmental Exposures on Human Health</a:t>
            </a:r>
            <a:r>
              <a:rPr lang="en-US" noProof="0" dirty="0"/>
              <a:t> </a:t>
            </a:r>
            <a:r>
              <a:rPr lang="en-US" sz="2200" noProof="0" dirty="0"/>
              <a:t>(2 of 3)</a:t>
            </a:r>
            <a:endParaRPr lang="en-US" b="1" noProof="0" dirty="0"/>
          </a:p>
        </p:txBody>
      </p:sp>
      <p:sp>
        <p:nvSpPr>
          <p:cNvPr id="3" name="Content Placeholder 2">
            <a:extLst>
              <a:ext uri="{FF2B5EF4-FFF2-40B4-BE49-F238E27FC236}">
                <a16:creationId xmlns:a16="http://schemas.microsoft.com/office/drawing/2014/main" id="{83DB7DB7-D66B-4CC7-822A-9856A6A6C8A4}"/>
              </a:ext>
            </a:extLst>
          </p:cNvPr>
          <p:cNvSpPr>
            <a:spLocks noGrp="1"/>
          </p:cNvSpPr>
          <p:nvPr>
            <p:ph idx="1"/>
          </p:nvPr>
        </p:nvSpPr>
        <p:spPr>
          <a:xfrm>
            <a:off x="609600" y="1235077"/>
            <a:ext cx="11103429" cy="1319437"/>
          </a:xfrm>
        </p:spPr>
        <p:txBody>
          <a:bodyPr/>
          <a:lstStyle/>
          <a:p>
            <a:r>
              <a:rPr lang="en-US" noProof="0" dirty="0"/>
              <a:t>Examples of what sample matrices can measure environmental exposures</a:t>
            </a:r>
          </a:p>
          <a:p>
            <a:endParaRPr lang="en-US" noProof="0" dirty="0"/>
          </a:p>
        </p:txBody>
      </p:sp>
      <p:pic>
        <p:nvPicPr>
          <p:cNvPr id="7" name="Content Placeholder 3" descr="Two-by-five smart art basic block list:&#10;• Urine&#10;• Serum&#10;• Plasma&#10;• Whole blood&#10;• Cord blood&#10;• Breast milk&#10;• Hair&#10;• Dried blood spots&#10;• Saliva&#10;• Teeth">
            <a:extLst>
              <a:ext uri="{FF2B5EF4-FFF2-40B4-BE49-F238E27FC236}">
                <a16:creationId xmlns:a16="http://schemas.microsoft.com/office/drawing/2014/main" id="{B7ACF508-D27B-4B3B-897B-58858FED0289}"/>
              </a:ext>
            </a:extLst>
          </p:cNvPr>
          <p:cNvPicPr>
            <a:picLocks noGrp="1" noChangeAspect="1"/>
          </p:cNvPicPr>
          <p:nvPr>
            <p:ph idx="13"/>
          </p:nvPr>
        </p:nvPicPr>
        <p:blipFill>
          <a:blip r:embed="rId3"/>
          <a:stretch>
            <a:fillRect/>
          </a:stretch>
        </p:blipFill>
        <p:spPr>
          <a:xfrm>
            <a:off x="490401" y="2365692"/>
            <a:ext cx="11378177" cy="3794760"/>
          </a:xfrm>
          <a:prstGeom prst="rect">
            <a:avLst/>
          </a:prstGeom>
        </p:spPr>
      </p:pic>
      <p:sp>
        <p:nvSpPr>
          <p:cNvPr id="4" name="Slide Number Placeholder 4">
            <a:extLst>
              <a:ext uri="{FF2B5EF4-FFF2-40B4-BE49-F238E27FC236}">
                <a16:creationId xmlns:a16="http://schemas.microsoft.com/office/drawing/2014/main" id="{689D71D0-5C46-48FC-9F77-5BE4143A2874}"/>
              </a:ext>
            </a:extLst>
          </p:cNvPr>
          <p:cNvSpPr>
            <a:spLocks noGrp="1"/>
          </p:cNvSpPr>
          <p:nvPr>
            <p:ph type="sldNum" sz="quarter" idx="12"/>
          </p:nvPr>
        </p:nvSpPr>
        <p:spPr/>
        <p:txBody>
          <a:bodyPr/>
          <a:lstStyle/>
          <a:p>
            <a:fld id="{8DA2C6BB-42E6-DF45-96A9-E839D1C5474D}" type="slidenum">
              <a:rPr lang="en-US" smtClean="0"/>
              <a:pPr/>
              <a:t>16</a:t>
            </a:fld>
            <a:endParaRPr lang="en-US" dirty="0"/>
          </a:p>
        </p:txBody>
      </p:sp>
    </p:spTree>
    <p:extLst>
      <p:ext uri="{BB962C8B-B14F-4D97-AF65-F5344CB8AC3E}">
        <p14:creationId xmlns:p14="http://schemas.microsoft.com/office/powerpoint/2010/main" val="3831065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ADAF99A8-1EED-E83E-2725-F0725373CAF7}"/>
              </a:ext>
            </a:extLst>
          </p:cNvPr>
          <p:cNvSpPr>
            <a:spLocks noGrp="1"/>
          </p:cNvSpPr>
          <p:nvPr>
            <p:ph type="title"/>
          </p:nvPr>
        </p:nvSpPr>
        <p:spPr>
          <a:xfrm>
            <a:off x="609600" y="0"/>
            <a:ext cx="10972800" cy="890588"/>
          </a:xfrm>
        </p:spPr>
        <p:txBody>
          <a:bodyPr>
            <a:normAutofit fontScale="90000"/>
          </a:bodyPr>
          <a:lstStyle/>
          <a:p>
            <a:r>
              <a:rPr lang="en-US" spc="-100" noProof="0" dirty="0"/>
              <a:t>Role of Environmental Exposures on Human Health</a:t>
            </a:r>
            <a:r>
              <a:rPr lang="en-US" noProof="0" dirty="0"/>
              <a:t> </a:t>
            </a:r>
            <a:r>
              <a:rPr lang="en-US" sz="2200" noProof="0" dirty="0"/>
              <a:t>(3 of 3)</a:t>
            </a:r>
            <a:endParaRPr lang="en-US" noProof="0" dirty="0"/>
          </a:p>
        </p:txBody>
      </p:sp>
      <p:sp>
        <p:nvSpPr>
          <p:cNvPr id="19" name="Content Placeholder 2">
            <a:extLst>
              <a:ext uri="{FF2B5EF4-FFF2-40B4-BE49-F238E27FC236}">
                <a16:creationId xmlns:a16="http://schemas.microsoft.com/office/drawing/2014/main" id="{D1A165DE-F726-E663-9B7C-FBB3F79C5C05}"/>
              </a:ext>
            </a:extLst>
          </p:cNvPr>
          <p:cNvSpPr>
            <a:spLocks noGrp="1"/>
          </p:cNvSpPr>
          <p:nvPr>
            <p:ph sz="quarter" idx="18"/>
          </p:nvPr>
        </p:nvSpPr>
        <p:spPr>
          <a:xfrm>
            <a:off x="609600" y="1235526"/>
            <a:ext cx="10972800" cy="1123950"/>
          </a:xfrm>
        </p:spPr>
        <p:txBody>
          <a:bodyPr/>
          <a:lstStyle/>
          <a:p>
            <a:r>
              <a:rPr lang="en-US" noProof="0" dirty="0" err="1">
                <a:solidFill>
                  <a:schemeClr val="tx1"/>
                </a:solidFill>
              </a:rPr>
              <a:t>HHEAR</a:t>
            </a:r>
            <a:r>
              <a:rPr lang="en-US" noProof="0" dirty="0">
                <a:solidFill>
                  <a:schemeClr val="tx1"/>
                </a:solidFill>
              </a:rPr>
              <a:t> also accepts environmental samples for applications (e.g. water, air, dust, soil, food, silicone wristbands)</a:t>
            </a:r>
            <a:endParaRPr lang="en-US" noProof="0" dirty="0"/>
          </a:p>
        </p:txBody>
      </p:sp>
      <p:pic>
        <p:nvPicPr>
          <p:cNvPr id="26" name="Picture 3" descr="Person dipping hands in a lake.">
            <a:extLst>
              <a:ext uri="{FF2B5EF4-FFF2-40B4-BE49-F238E27FC236}">
                <a16:creationId xmlns:a16="http://schemas.microsoft.com/office/drawing/2014/main" id="{FDE1869A-738B-B3EB-3473-D8BB5109198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8227" y="3397221"/>
            <a:ext cx="3048000" cy="2038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4" descr="House dust bunnies. ">
            <a:extLst>
              <a:ext uri="{FF2B5EF4-FFF2-40B4-BE49-F238E27FC236}">
                <a16:creationId xmlns:a16="http://schemas.microsoft.com/office/drawing/2014/main" id="{A1D1A7E2-FE3C-8AC1-BC39-0E02AFA9A232}"/>
              </a:ext>
            </a:extLst>
          </p:cNvPr>
          <p:cNvPicPr>
            <a:picLocks noGrp="1" noChangeAspect="1" noChangeArrowheads="1"/>
          </p:cNvPicPr>
          <p:nvPr>
            <p:ph idx="13"/>
          </p:nvPr>
        </p:nvPicPr>
        <p:blipFill rotWithShape="1">
          <a:blip r:embed="rId4">
            <a:extLst>
              <a:ext uri="{28A0092B-C50C-407E-A947-70E740481C1C}">
                <a14:useLocalDpi xmlns:a14="http://schemas.microsoft.com/office/drawing/2010/main" val="0"/>
              </a:ext>
            </a:extLst>
          </a:blip>
          <a:srcRect l="8644" t="12514" r="9322" b="18081"/>
          <a:stretch/>
        </p:blipFill>
        <p:spPr bwMode="auto">
          <a:xfrm>
            <a:off x="4943473" y="3251310"/>
            <a:ext cx="2305053" cy="18510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 name="Picture 5" descr="Solid silicone wristbands.">
            <a:extLst>
              <a:ext uri="{FF2B5EF4-FFF2-40B4-BE49-F238E27FC236}">
                <a16:creationId xmlns:a16="http://schemas.microsoft.com/office/drawing/2014/main" id="{ECBB1F48-F50F-3BA0-4048-EE978D9F879B}"/>
              </a:ext>
            </a:extLst>
          </p:cNvPr>
          <p:cNvPicPr>
            <a:picLocks noGrp="1" noChangeAspect="1" noChangeArrowheads="1"/>
          </p:cNvPicPr>
          <p:nvPr>
            <p:ph idx="4294967295"/>
          </p:nvPr>
        </p:nvPicPr>
        <p:blipFill rotWithShape="1">
          <a:blip r:embed="rId5">
            <a:extLst>
              <a:ext uri="{28A0092B-C50C-407E-A947-70E740481C1C}">
                <a14:useLocalDpi xmlns:a14="http://schemas.microsoft.com/office/drawing/2010/main" val="0"/>
              </a:ext>
            </a:extLst>
          </a:blip>
          <a:srcRect l="3981" t="35185" r="10001" b="32592"/>
          <a:stretch/>
        </p:blipFill>
        <p:spPr bwMode="auto">
          <a:xfrm rot="481288">
            <a:off x="7973601" y="3658846"/>
            <a:ext cx="2782690" cy="104241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6">
            <a:extLst>
              <a:ext uri="{FF2B5EF4-FFF2-40B4-BE49-F238E27FC236}">
                <a16:creationId xmlns:a16="http://schemas.microsoft.com/office/drawing/2014/main" id="{825E0D2C-73FF-4638-B091-2E0B7FF33417}"/>
              </a:ext>
            </a:extLst>
          </p:cNvPr>
          <p:cNvSpPr>
            <a:spLocks noGrp="1"/>
          </p:cNvSpPr>
          <p:nvPr>
            <p:ph type="sldNum" sz="quarter" idx="12"/>
          </p:nvPr>
        </p:nvSpPr>
        <p:spPr/>
        <p:txBody>
          <a:bodyPr/>
          <a:lstStyle/>
          <a:p>
            <a:fld id="{8DA2C6BB-42E6-DF45-96A9-E839D1C5474D}" type="slidenum">
              <a:rPr lang="en-US" smtClean="0"/>
              <a:pPr/>
              <a:t>17</a:t>
            </a:fld>
            <a:endParaRPr lang="en-US" dirty="0"/>
          </a:p>
        </p:txBody>
      </p:sp>
    </p:spTree>
    <p:extLst>
      <p:ext uri="{BB962C8B-B14F-4D97-AF65-F5344CB8AC3E}">
        <p14:creationId xmlns:p14="http://schemas.microsoft.com/office/powerpoint/2010/main" val="347328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9424-EA1B-414F-BE97-806449EBEAD4}"/>
              </a:ext>
            </a:extLst>
          </p:cNvPr>
          <p:cNvSpPr>
            <a:spLocks noGrp="1"/>
          </p:cNvSpPr>
          <p:nvPr>
            <p:ph type="title"/>
          </p:nvPr>
        </p:nvSpPr>
        <p:spPr/>
        <p:txBody>
          <a:bodyPr/>
          <a:lstStyle/>
          <a:p>
            <a:r>
              <a:rPr lang="en-US" noProof="0" dirty="0"/>
              <a:t>Assessing biological specimens                        </a:t>
            </a:r>
            <a:r>
              <a:rPr lang="en-US" sz="2000" noProof="0" dirty="0"/>
              <a:t>(1 of 2)</a:t>
            </a:r>
            <a:endParaRPr lang="en-US" noProof="0" dirty="0"/>
          </a:p>
        </p:txBody>
      </p:sp>
      <p:sp>
        <p:nvSpPr>
          <p:cNvPr id="23" name="Content Placeholder 2">
            <a:extLst>
              <a:ext uri="{FF2B5EF4-FFF2-40B4-BE49-F238E27FC236}">
                <a16:creationId xmlns:a16="http://schemas.microsoft.com/office/drawing/2014/main" id="{FB6EEBA1-72CB-35CA-D178-70869EAC8F36}"/>
              </a:ext>
            </a:extLst>
          </p:cNvPr>
          <p:cNvSpPr>
            <a:spLocks noGrp="1"/>
          </p:cNvSpPr>
          <p:nvPr>
            <p:ph sz="quarter" idx="18"/>
          </p:nvPr>
        </p:nvSpPr>
        <p:spPr>
          <a:xfrm>
            <a:off x="609600" y="1291771"/>
            <a:ext cx="7779657" cy="3535136"/>
          </a:xfrm>
        </p:spPr>
        <p:txBody>
          <a:bodyPr/>
          <a:lstStyle/>
          <a:p>
            <a:pPr>
              <a:lnSpc>
                <a:spcPct val="90000"/>
              </a:lnSpc>
            </a:pPr>
            <a:r>
              <a:rPr lang="en-US" noProof="0" dirty="0"/>
              <a:t>Types of samples available</a:t>
            </a:r>
          </a:p>
          <a:p>
            <a:pPr lvl="1">
              <a:lnSpc>
                <a:spcPct val="90000"/>
              </a:lnSpc>
            </a:pPr>
            <a:r>
              <a:rPr lang="en-US" noProof="0" dirty="0"/>
              <a:t>Remaining amount</a:t>
            </a:r>
          </a:p>
          <a:p>
            <a:pPr lvl="1">
              <a:lnSpc>
                <a:spcPct val="90000"/>
              </a:lnSpc>
            </a:pPr>
            <a:r>
              <a:rPr lang="en-US" noProof="0" dirty="0"/>
              <a:t>Collection methods </a:t>
            </a:r>
          </a:p>
          <a:p>
            <a:pPr lvl="1">
              <a:lnSpc>
                <a:spcPct val="90000"/>
              </a:lnSpc>
            </a:pPr>
            <a:r>
              <a:rPr lang="en-US" noProof="0" dirty="0"/>
              <a:t>Storage conditions</a:t>
            </a:r>
          </a:p>
          <a:p>
            <a:pPr marL="457200" lvl="1" indent="0">
              <a:lnSpc>
                <a:spcPct val="90000"/>
              </a:lnSpc>
              <a:buNone/>
            </a:pPr>
            <a:endParaRPr lang="en-US" noProof="0" dirty="0"/>
          </a:p>
          <a:p>
            <a:pPr>
              <a:lnSpc>
                <a:spcPct val="90000"/>
              </a:lnSpc>
            </a:pPr>
            <a:r>
              <a:rPr lang="en-US" noProof="0" dirty="0"/>
              <a:t>Consider the time(s) of sample collection</a:t>
            </a:r>
          </a:p>
          <a:p>
            <a:pPr lvl="1">
              <a:lnSpc>
                <a:spcPct val="90000"/>
              </a:lnSpc>
            </a:pPr>
            <a:r>
              <a:rPr lang="en-US" noProof="0" dirty="0"/>
              <a:t>At what time point(s) did you collect samples? </a:t>
            </a:r>
          </a:p>
        </p:txBody>
      </p:sp>
      <p:pic>
        <p:nvPicPr>
          <p:cNvPr id="28" name="Content Placeholder 3" descr="Photograph of empty vacutainer tubes.">
            <a:extLst>
              <a:ext uri="{FF2B5EF4-FFF2-40B4-BE49-F238E27FC236}">
                <a16:creationId xmlns:a16="http://schemas.microsoft.com/office/drawing/2014/main" id="{8019ED67-06A2-C9FF-2E31-B7C5A99B64BC}"/>
              </a:ext>
            </a:extLst>
          </p:cNvPr>
          <p:cNvPicPr>
            <a:picLocks noGrp="1" noChangeAspect="1"/>
          </p:cNvPicPr>
          <p:nvPr>
            <p:ph idx="1"/>
          </p:nvPr>
        </p:nvPicPr>
        <p:blipFill>
          <a:blip r:embed="rId3"/>
          <a:stretch>
            <a:fillRect/>
          </a:stretch>
        </p:blipFill>
        <p:spPr>
          <a:xfrm>
            <a:off x="7246600" y="1079500"/>
            <a:ext cx="3621763" cy="2413000"/>
          </a:xfrm>
          <a:prstGeom prst="rect">
            <a:avLst/>
          </a:prstGeom>
          <a:ln>
            <a:noFill/>
          </a:ln>
          <a:effectLst>
            <a:softEdge rad="112500"/>
          </a:effectLst>
        </p:spPr>
      </p:pic>
      <p:pic>
        <p:nvPicPr>
          <p:cNvPr id="6" name="Content Placeholder 4" descr="An arrow with bullet points along it depicting the timeline:&#10;• Baseline&#10;• Follow-up #1&#10;• Follow-up #2&#10;• Follow-up #3&#10;• Follow-up #4">
            <a:extLst>
              <a:ext uri="{FF2B5EF4-FFF2-40B4-BE49-F238E27FC236}">
                <a16:creationId xmlns:a16="http://schemas.microsoft.com/office/drawing/2014/main" id="{84B0CA8B-0369-587F-1F17-DAD31D66BC51}"/>
              </a:ext>
            </a:extLst>
          </p:cNvPr>
          <p:cNvPicPr>
            <a:picLocks noGrp="1" noChangeAspect="1"/>
          </p:cNvPicPr>
          <p:nvPr>
            <p:ph idx="13"/>
          </p:nvPr>
        </p:nvPicPr>
        <p:blipFill>
          <a:blip r:embed="rId4"/>
          <a:stretch>
            <a:fillRect/>
          </a:stretch>
        </p:blipFill>
        <p:spPr>
          <a:xfrm>
            <a:off x="841375" y="5132977"/>
            <a:ext cx="10488613" cy="1164047"/>
          </a:xfrm>
          <a:prstGeom prst="rect">
            <a:avLst/>
          </a:prstGeom>
        </p:spPr>
      </p:pic>
      <p:sp>
        <p:nvSpPr>
          <p:cNvPr id="4" name="Slide Number Placeholder 5">
            <a:extLst>
              <a:ext uri="{FF2B5EF4-FFF2-40B4-BE49-F238E27FC236}">
                <a16:creationId xmlns:a16="http://schemas.microsoft.com/office/drawing/2014/main" id="{FF8E09E6-7E35-44CC-B5CD-C925EF0F70E0}"/>
              </a:ext>
            </a:extLst>
          </p:cNvPr>
          <p:cNvSpPr>
            <a:spLocks noGrp="1"/>
          </p:cNvSpPr>
          <p:nvPr>
            <p:ph type="sldNum" sz="quarter" idx="12"/>
          </p:nvPr>
        </p:nvSpPr>
        <p:spPr/>
        <p:txBody>
          <a:bodyPr/>
          <a:lstStyle/>
          <a:p>
            <a:fld id="{8DA2C6BB-42E6-DF45-96A9-E839D1C5474D}" type="slidenum">
              <a:rPr lang="en-US" smtClean="0"/>
              <a:pPr/>
              <a:t>18</a:t>
            </a:fld>
            <a:endParaRPr lang="en-US" dirty="0"/>
          </a:p>
        </p:txBody>
      </p:sp>
    </p:spTree>
    <p:extLst>
      <p:ext uri="{BB962C8B-B14F-4D97-AF65-F5344CB8AC3E}">
        <p14:creationId xmlns:p14="http://schemas.microsoft.com/office/powerpoint/2010/main" val="193558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9424-EA1B-414F-BE97-806449EBEAD4}"/>
              </a:ext>
            </a:extLst>
          </p:cNvPr>
          <p:cNvSpPr>
            <a:spLocks noGrp="1"/>
          </p:cNvSpPr>
          <p:nvPr>
            <p:ph type="title"/>
          </p:nvPr>
        </p:nvSpPr>
        <p:spPr/>
        <p:txBody>
          <a:bodyPr>
            <a:normAutofit/>
          </a:bodyPr>
          <a:lstStyle/>
          <a:p>
            <a:r>
              <a:rPr lang="en-US" noProof="0" dirty="0"/>
              <a:t>Example Matrix of </a:t>
            </a:r>
            <a:r>
              <a:rPr lang="en-US" noProof="0" dirty="0" err="1"/>
              <a:t>HHEAR</a:t>
            </a:r>
            <a:r>
              <a:rPr lang="en-US" noProof="0" dirty="0"/>
              <a:t> Laboratory Services</a:t>
            </a:r>
          </a:p>
        </p:txBody>
      </p:sp>
      <p:pic>
        <p:nvPicPr>
          <p:cNvPr id="20" name="Content Placeholder 19" descr="Screenshot of an example matrix of HHEAR laboratory services showing a subset of available services.">
            <a:extLst>
              <a:ext uri="{FF2B5EF4-FFF2-40B4-BE49-F238E27FC236}">
                <a16:creationId xmlns:a16="http://schemas.microsoft.com/office/drawing/2014/main" id="{507EA0A1-3806-9A8F-755C-42C4F79C0263}"/>
              </a:ext>
            </a:extLst>
          </p:cNvPr>
          <p:cNvPicPr>
            <a:picLocks noGrp="1" noChangeAspect="1"/>
          </p:cNvPicPr>
          <p:nvPr>
            <p:ph idx="1"/>
          </p:nvPr>
        </p:nvPicPr>
        <p:blipFill rotWithShape="1">
          <a:blip r:embed="rId3"/>
          <a:stretch/>
        </p:blipFill>
        <p:spPr>
          <a:xfrm>
            <a:off x="374840" y="982676"/>
            <a:ext cx="11374931" cy="4960923"/>
          </a:xfrm>
          <a:prstGeom prst="rect">
            <a:avLst/>
          </a:prstGeom>
        </p:spPr>
      </p:pic>
      <p:sp>
        <p:nvSpPr>
          <p:cNvPr id="13" name="Content Placeholder 12">
            <a:extLst>
              <a:ext uri="{FF2B5EF4-FFF2-40B4-BE49-F238E27FC236}">
                <a16:creationId xmlns:a16="http://schemas.microsoft.com/office/drawing/2014/main" id="{62A83664-AE36-277E-0702-19747AE0F061}"/>
              </a:ext>
            </a:extLst>
          </p:cNvPr>
          <p:cNvSpPr>
            <a:spLocks noGrp="1"/>
          </p:cNvSpPr>
          <p:nvPr>
            <p:ph idx="14"/>
          </p:nvPr>
        </p:nvSpPr>
        <p:spPr>
          <a:xfrm>
            <a:off x="3333680" y="6027009"/>
            <a:ext cx="5505520" cy="369332"/>
          </a:xfrm>
          <a:prstGeom prst="rect">
            <a:avLst/>
          </a:prstGeom>
          <a:solidFill>
            <a:srgbClr val="D4E6FE"/>
          </a:solidFill>
        </p:spPr>
        <p:txBody>
          <a:bodyPr wrap="square" lIns="91440" tIns="45720" rIns="91440" bIns="45720">
            <a:spAutoFit/>
          </a:bodyPr>
          <a:lstStyle/>
          <a:p>
            <a:pPr marL="0" lvl="0" indent="0" algn="ctr" defTabSz="914400">
              <a:buNone/>
              <a:defRPr/>
            </a:pPr>
            <a:r>
              <a:rPr lang="en-US" sz="1800" noProof="0" dirty="0">
                <a:solidFill>
                  <a:schemeClr val="tx2">
                    <a:lumMod val="75000"/>
                  </a:schemeClr>
                </a:solidFill>
                <a:effectLst/>
              </a:rPr>
              <a:t>Source: </a:t>
            </a:r>
            <a:r>
              <a:rPr lang="en-US" sz="1800" u="sng" noProof="0" dirty="0">
                <a:hlinkClick r:id="rId4" tooltip="Sample Matrices Table on HHEAR website."/>
              </a:rPr>
              <a:t>https://hhearprogram.org/sample-matrix-table</a:t>
            </a:r>
            <a:r>
              <a:rPr lang="en-US" sz="1800" noProof="0" dirty="0"/>
              <a:t> </a:t>
            </a:r>
          </a:p>
        </p:txBody>
      </p:sp>
      <p:sp>
        <p:nvSpPr>
          <p:cNvPr id="4" name="Slide Number Placeholder 3">
            <a:extLst>
              <a:ext uri="{FF2B5EF4-FFF2-40B4-BE49-F238E27FC236}">
                <a16:creationId xmlns:a16="http://schemas.microsoft.com/office/drawing/2014/main" id="{FF8E09E6-7E35-44CC-B5CD-C925EF0F70E0}"/>
              </a:ext>
            </a:extLst>
          </p:cNvPr>
          <p:cNvSpPr>
            <a:spLocks noGrp="1"/>
          </p:cNvSpPr>
          <p:nvPr>
            <p:ph type="sldNum" sz="quarter" idx="12"/>
          </p:nvPr>
        </p:nvSpPr>
        <p:spPr/>
        <p:txBody>
          <a:bodyPr/>
          <a:lstStyle/>
          <a:p>
            <a:fld id="{8DA2C6BB-42E6-DF45-96A9-E839D1C5474D}" type="slidenum">
              <a:rPr lang="en-US" smtClean="0"/>
              <a:pPr/>
              <a:t>19</a:t>
            </a:fld>
            <a:endParaRPr lang="en-US" dirty="0"/>
          </a:p>
        </p:txBody>
      </p:sp>
    </p:spTree>
    <p:extLst>
      <p:ext uri="{BB962C8B-B14F-4D97-AF65-F5344CB8AC3E}">
        <p14:creationId xmlns:p14="http://schemas.microsoft.com/office/powerpoint/2010/main" val="132575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D6773C5-3014-4B4F-A032-0BF7D7941F6D}"/>
              </a:ext>
            </a:extLst>
          </p:cNvPr>
          <p:cNvSpPr>
            <a:spLocks noGrp="1"/>
          </p:cNvSpPr>
          <p:nvPr>
            <p:ph type="title"/>
          </p:nvPr>
        </p:nvSpPr>
        <p:spPr/>
        <p:txBody>
          <a:bodyPr/>
          <a:lstStyle/>
          <a:p>
            <a:r>
              <a:rPr lang="en-US" noProof="0" dirty="0"/>
              <a:t>Objectives</a:t>
            </a:r>
          </a:p>
        </p:txBody>
      </p:sp>
      <p:sp>
        <p:nvSpPr>
          <p:cNvPr id="15" name="Content Placeholder 2">
            <a:extLst>
              <a:ext uri="{FF2B5EF4-FFF2-40B4-BE49-F238E27FC236}">
                <a16:creationId xmlns:a16="http://schemas.microsoft.com/office/drawing/2014/main" id="{619BDA88-A8E2-45F9-A2D4-F65ABF27873D}"/>
              </a:ext>
            </a:extLst>
          </p:cNvPr>
          <p:cNvSpPr>
            <a:spLocks noGrp="1"/>
          </p:cNvSpPr>
          <p:nvPr>
            <p:ph idx="1"/>
          </p:nvPr>
        </p:nvSpPr>
        <p:spPr/>
        <p:txBody>
          <a:bodyPr/>
          <a:lstStyle/>
          <a:p>
            <a:r>
              <a:rPr lang="en-US" noProof="0" dirty="0"/>
              <a:t>Introduce environmental exposures </a:t>
            </a:r>
          </a:p>
          <a:p>
            <a:r>
              <a:rPr lang="en-US" noProof="0" dirty="0">
                <a:solidFill>
                  <a:schemeClr val="accent2"/>
                </a:solidFill>
              </a:rPr>
              <a:t>Describe how biological specimens could be used to assess environmental exposures</a:t>
            </a:r>
          </a:p>
          <a:p>
            <a:r>
              <a:rPr lang="en-US" noProof="0" dirty="0"/>
              <a:t>Highlight examples of which environmental samples are used for environmental exposure analysis</a:t>
            </a:r>
          </a:p>
          <a:p>
            <a:r>
              <a:rPr lang="en-US" noProof="0" dirty="0">
                <a:solidFill>
                  <a:schemeClr val="accent2"/>
                </a:solidFill>
              </a:rPr>
              <a:t>Describe why including environmental exposure data will enhance a study</a:t>
            </a:r>
          </a:p>
          <a:p>
            <a:endParaRPr lang="en-US" noProof="0" dirty="0"/>
          </a:p>
        </p:txBody>
      </p:sp>
      <p:sp>
        <p:nvSpPr>
          <p:cNvPr id="13" name="Slide Number Placeholder 3">
            <a:extLst>
              <a:ext uri="{FF2B5EF4-FFF2-40B4-BE49-F238E27FC236}">
                <a16:creationId xmlns:a16="http://schemas.microsoft.com/office/drawing/2014/main" id="{AA0A4B76-5924-44DF-8C87-6AF4E5AA6267}"/>
              </a:ext>
            </a:extLst>
          </p:cNvPr>
          <p:cNvSpPr>
            <a:spLocks noGrp="1"/>
          </p:cNvSpPr>
          <p:nvPr>
            <p:ph type="sldNum" sz="quarter" idx="12"/>
          </p:nvPr>
        </p:nvSpPr>
        <p:spPr/>
        <p:txBody>
          <a:bodyPr/>
          <a:lstStyle/>
          <a:p>
            <a:fld id="{8DA2C6BB-42E6-DF45-96A9-E839D1C5474D}" type="slidenum">
              <a:rPr lang="en-US" smtClean="0"/>
              <a:pPr/>
              <a:t>2</a:t>
            </a:fld>
            <a:endParaRPr lang="en-US" dirty="0"/>
          </a:p>
        </p:txBody>
      </p:sp>
    </p:spTree>
    <p:extLst>
      <p:ext uri="{BB962C8B-B14F-4D97-AF65-F5344CB8AC3E}">
        <p14:creationId xmlns:p14="http://schemas.microsoft.com/office/powerpoint/2010/main" val="201234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9424-EA1B-414F-BE97-806449EBEAD4}"/>
              </a:ext>
            </a:extLst>
          </p:cNvPr>
          <p:cNvSpPr>
            <a:spLocks noGrp="1"/>
          </p:cNvSpPr>
          <p:nvPr>
            <p:ph type="title"/>
          </p:nvPr>
        </p:nvSpPr>
        <p:spPr/>
        <p:txBody>
          <a:bodyPr/>
          <a:lstStyle/>
          <a:p>
            <a:r>
              <a:rPr lang="en-US" noProof="0" dirty="0"/>
              <a:t>Assessing biological specimens                        </a:t>
            </a:r>
            <a:r>
              <a:rPr lang="en-US" sz="2000" noProof="0" dirty="0"/>
              <a:t>(2 of 2)</a:t>
            </a:r>
            <a:endParaRPr lang="en-US" noProof="0" dirty="0"/>
          </a:p>
        </p:txBody>
      </p:sp>
      <p:sp>
        <p:nvSpPr>
          <p:cNvPr id="11" name="Content Placeholder 2">
            <a:extLst>
              <a:ext uri="{FF2B5EF4-FFF2-40B4-BE49-F238E27FC236}">
                <a16:creationId xmlns:a16="http://schemas.microsoft.com/office/drawing/2014/main" id="{8EE09CF7-ECAA-B934-CB1C-55BAB36019A7}"/>
              </a:ext>
            </a:extLst>
          </p:cNvPr>
          <p:cNvSpPr>
            <a:spLocks noGrp="1"/>
          </p:cNvSpPr>
          <p:nvPr>
            <p:ph idx="1"/>
          </p:nvPr>
        </p:nvSpPr>
        <p:spPr>
          <a:xfrm>
            <a:off x="609600" y="1235076"/>
            <a:ext cx="10972801" cy="3191781"/>
          </a:xfrm>
        </p:spPr>
        <p:txBody>
          <a:bodyPr/>
          <a:lstStyle/>
          <a:p>
            <a:r>
              <a:rPr lang="en-US" noProof="0" dirty="0"/>
              <a:t>Additional considerations: </a:t>
            </a:r>
          </a:p>
          <a:p>
            <a:pPr lvl="1"/>
            <a:r>
              <a:rPr lang="en-US" noProof="0" dirty="0"/>
              <a:t>Half-life of compound in media</a:t>
            </a:r>
          </a:p>
          <a:p>
            <a:pPr lvl="1"/>
            <a:r>
              <a:rPr lang="en-US" noProof="0" dirty="0"/>
              <a:t># of freeze-thaw cycles</a:t>
            </a:r>
          </a:p>
          <a:p>
            <a:pPr lvl="1"/>
            <a:r>
              <a:rPr lang="en-US" noProof="0" dirty="0"/>
              <a:t>Number of specimen collections </a:t>
            </a:r>
          </a:p>
          <a:p>
            <a:pPr lvl="1"/>
            <a:endParaRPr lang="en-US" noProof="0" dirty="0"/>
          </a:p>
          <a:p>
            <a:pPr marL="0" indent="0">
              <a:buNone/>
            </a:pPr>
            <a:r>
              <a:rPr lang="en-US" noProof="0" dirty="0"/>
              <a:t>Have Questions?</a:t>
            </a:r>
          </a:p>
        </p:txBody>
      </p:sp>
      <p:pic>
        <p:nvPicPr>
          <p:cNvPr id="14" name="Picture 3" descr="Email icon.">
            <a:extLst>
              <a:ext uri="{FF2B5EF4-FFF2-40B4-BE49-F238E27FC236}">
                <a16:creationId xmlns:a16="http://schemas.microsoft.com/office/drawing/2014/main" id="{85E1D298-E35B-87B3-8F8E-61ED5EA32C43}"/>
              </a:ext>
            </a:extLst>
          </p:cNvPr>
          <p:cNvPicPr>
            <a:picLocks noGrp="1" noChangeAspect="1" noChangeArrowheads="1"/>
          </p:cNvPicPr>
          <p:nvPr>
            <p:ph idx="13"/>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12248" r="13131"/>
          <a:stretch/>
        </p:blipFill>
        <p:spPr bwMode="auto">
          <a:xfrm>
            <a:off x="1469887" y="4625067"/>
            <a:ext cx="1347799" cy="13898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4">
            <a:extLst>
              <a:ext uri="{FF2B5EF4-FFF2-40B4-BE49-F238E27FC236}">
                <a16:creationId xmlns:a16="http://schemas.microsoft.com/office/drawing/2014/main" id="{CA4E13E9-1888-2954-5508-2282039D74FB}"/>
              </a:ext>
            </a:extLst>
          </p:cNvPr>
          <p:cNvSpPr>
            <a:spLocks noGrp="1"/>
          </p:cNvSpPr>
          <p:nvPr>
            <p:ph idx="14"/>
          </p:nvPr>
        </p:nvSpPr>
        <p:spPr>
          <a:xfrm>
            <a:off x="2817686" y="4631416"/>
            <a:ext cx="8068028" cy="1389888"/>
          </a:xfrm>
          <a:solidFill>
            <a:srgbClr val="FFF5DF"/>
          </a:solidFill>
          <a:ln>
            <a:solidFill>
              <a:srgbClr val="FFF5DF"/>
            </a:solidFill>
          </a:ln>
        </p:spPr>
        <p:txBody>
          <a:bodyPr>
            <a:noAutofit/>
          </a:bodyPr>
          <a:lstStyle/>
          <a:p>
            <a:pPr marL="0" indent="0">
              <a:buNone/>
            </a:pPr>
            <a:r>
              <a:rPr lang="en-US" sz="2800" noProof="0" dirty="0"/>
              <a:t>Contact the </a:t>
            </a:r>
            <a:r>
              <a:rPr lang="en-US" sz="2800" noProof="0" dirty="0" err="1"/>
              <a:t>HHEAR</a:t>
            </a:r>
            <a:r>
              <a:rPr lang="en-US" sz="2800" noProof="0" dirty="0"/>
              <a:t> Coordinating Center at </a:t>
            </a:r>
            <a:r>
              <a:rPr lang="en-US" sz="2800" noProof="0" dirty="0">
                <a:solidFill>
                  <a:schemeClr val="accent2"/>
                </a:solidFill>
                <a:hlinkClick r:id="rId5">
                  <a:extLst>
                    <a:ext uri="{A12FA001-AC4F-418D-AE19-62706E023703}">
                      <ahyp:hlinkClr xmlns:ahyp="http://schemas.microsoft.com/office/drawing/2018/hyperlinkcolor" val="tx"/>
                    </a:ext>
                  </a:extLst>
                </a:hlinkClick>
              </a:rPr>
              <a:t>HHEARHelp@westat.com</a:t>
            </a:r>
            <a:r>
              <a:rPr lang="en-US" sz="2800" noProof="0" dirty="0">
                <a:solidFill>
                  <a:schemeClr val="accent2"/>
                </a:solidFill>
              </a:rPr>
              <a:t> </a:t>
            </a:r>
            <a:r>
              <a:rPr lang="en-US" sz="2800" noProof="0" dirty="0"/>
              <a:t>to request a pre-submission consultation</a:t>
            </a:r>
          </a:p>
        </p:txBody>
      </p:sp>
      <p:sp>
        <p:nvSpPr>
          <p:cNvPr id="4" name="Slide Number Placeholder 5">
            <a:extLst>
              <a:ext uri="{FF2B5EF4-FFF2-40B4-BE49-F238E27FC236}">
                <a16:creationId xmlns:a16="http://schemas.microsoft.com/office/drawing/2014/main" id="{FF8E09E6-7E35-44CC-B5CD-C925EF0F70E0}"/>
              </a:ext>
            </a:extLst>
          </p:cNvPr>
          <p:cNvSpPr>
            <a:spLocks noGrp="1"/>
          </p:cNvSpPr>
          <p:nvPr>
            <p:ph type="sldNum" sz="quarter" idx="12"/>
          </p:nvPr>
        </p:nvSpPr>
        <p:spPr/>
        <p:txBody>
          <a:bodyPr/>
          <a:lstStyle/>
          <a:p>
            <a:fld id="{8DA2C6BB-42E6-DF45-96A9-E839D1C5474D}" type="slidenum">
              <a:rPr lang="en-US" smtClean="0"/>
              <a:pPr/>
              <a:t>20</a:t>
            </a:fld>
            <a:endParaRPr lang="en-US" dirty="0"/>
          </a:p>
        </p:txBody>
      </p:sp>
    </p:spTree>
    <p:extLst>
      <p:ext uri="{BB962C8B-B14F-4D97-AF65-F5344CB8AC3E}">
        <p14:creationId xmlns:p14="http://schemas.microsoft.com/office/powerpoint/2010/main" val="290671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DA94-EDF0-4197-B593-46AA71094E61}"/>
              </a:ext>
            </a:extLst>
          </p:cNvPr>
          <p:cNvSpPr>
            <a:spLocks noGrp="1"/>
          </p:cNvSpPr>
          <p:nvPr>
            <p:ph type="title"/>
          </p:nvPr>
        </p:nvSpPr>
        <p:spPr/>
        <p:txBody>
          <a:bodyPr>
            <a:normAutofit/>
          </a:bodyPr>
          <a:lstStyle/>
          <a:p>
            <a:r>
              <a:rPr lang="en-US" noProof="0" dirty="0"/>
              <a:t>Phthalate exposure</a:t>
            </a:r>
          </a:p>
        </p:txBody>
      </p:sp>
      <p:sp>
        <p:nvSpPr>
          <p:cNvPr id="13" name="Content Placeholder 2">
            <a:extLst>
              <a:ext uri="{FF2B5EF4-FFF2-40B4-BE49-F238E27FC236}">
                <a16:creationId xmlns:a16="http://schemas.microsoft.com/office/drawing/2014/main" id="{06016139-1814-9718-FF34-16CB18890C31}"/>
              </a:ext>
            </a:extLst>
          </p:cNvPr>
          <p:cNvSpPr>
            <a:spLocks noGrp="1"/>
          </p:cNvSpPr>
          <p:nvPr>
            <p:ph sz="quarter" idx="18"/>
          </p:nvPr>
        </p:nvSpPr>
        <p:spPr>
          <a:xfrm>
            <a:off x="609600" y="1242060"/>
            <a:ext cx="10972800" cy="2801956"/>
          </a:xfrm>
        </p:spPr>
        <p:txBody>
          <a:bodyPr/>
          <a:lstStyle/>
          <a:p>
            <a:pPr marL="0" indent="0">
              <a:buNone/>
            </a:pPr>
            <a:r>
              <a:rPr lang="en-US" noProof="0" dirty="0"/>
              <a:t>Adding environmental data further informs what we understand from clinical data</a:t>
            </a:r>
          </a:p>
          <a:p>
            <a:pPr marL="0" indent="0">
              <a:buNone/>
            </a:pPr>
            <a:r>
              <a:rPr lang="en-US" b="1" i="1" noProof="0" dirty="0">
                <a:solidFill>
                  <a:schemeClr val="accent2"/>
                </a:solidFill>
              </a:rPr>
              <a:t>Example</a:t>
            </a:r>
          </a:p>
          <a:p>
            <a:pPr lvl="1"/>
            <a:r>
              <a:rPr lang="en-US" noProof="0" dirty="0">
                <a:solidFill>
                  <a:schemeClr val="accent2"/>
                </a:solidFill>
              </a:rPr>
              <a:t>Outcome: </a:t>
            </a:r>
            <a:r>
              <a:rPr lang="en-US" b="1" noProof="0" dirty="0">
                <a:solidFill>
                  <a:schemeClr val="accent2"/>
                </a:solidFill>
              </a:rPr>
              <a:t>Childhood behavior</a:t>
            </a:r>
          </a:p>
          <a:p>
            <a:pPr lvl="1"/>
            <a:r>
              <a:rPr lang="en-US" noProof="0" dirty="0">
                <a:solidFill>
                  <a:schemeClr val="accent2"/>
                </a:solidFill>
              </a:rPr>
              <a:t>Exposure: </a:t>
            </a:r>
            <a:r>
              <a:rPr lang="en-US" b="1" noProof="0" dirty="0">
                <a:solidFill>
                  <a:schemeClr val="accent2"/>
                </a:solidFill>
              </a:rPr>
              <a:t>Phthalates</a:t>
            </a:r>
            <a:r>
              <a:rPr lang="en-US" noProof="0" dirty="0">
                <a:solidFill>
                  <a:schemeClr val="accent2"/>
                </a:solidFill>
              </a:rPr>
              <a:t>; multiple compounds</a:t>
            </a:r>
            <a:endParaRPr lang="en-US" noProof="0" dirty="0"/>
          </a:p>
          <a:p>
            <a:endParaRPr lang="en-US" noProof="0" dirty="0"/>
          </a:p>
        </p:txBody>
      </p:sp>
      <p:sp>
        <p:nvSpPr>
          <p:cNvPr id="16" name="Content Placeholder 3">
            <a:extLst>
              <a:ext uri="{FF2B5EF4-FFF2-40B4-BE49-F238E27FC236}">
                <a16:creationId xmlns:a16="http://schemas.microsoft.com/office/drawing/2014/main" id="{81FCE4C8-14A6-BF62-797A-916C59046500}"/>
              </a:ext>
            </a:extLst>
          </p:cNvPr>
          <p:cNvSpPr txBox="1">
            <a:spLocks noGrp="1"/>
          </p:cNvSpPr>
          <p:nvPr>
            <p:ph idx="1"/>
          </p:nvPr>
        </p:nvSpPr>
        <p:spPr>
          <a:xfrm>
            <a:off x="1197352" y="4308322"/>
            <a:ext cx="5641848" cy="1627632"/>
          </a:xfrm>
          <a:prstGeom prst="rect">
            <a:avLst/>
          </a:prstGeom>
          <a:solidFill>
            <a:srgbClr val="FFF5DF"/>
          </a:solidFill>
        </p:spPr>
        <p:txBody>
          <a:bodyPr wrap="square" rtlCol="0">
            <a:spAutoFit/>
          </a:bodyPr>
          <a:lstStyle/>
          <a:p>
            <a:pPr marL="0" indent="0">
              <a:spcBef>
                <a:spcPts val="0"/>
              </a:spcBef>
              <a:buNone/>
            </a:pPr>
            <a:r>
              <a:rPr lang="en-US" sz="2600" b="1" noProof="0" dirty="0">
                <a:solidFill>
                  <a:srgbClr val="0576AF"/>
                </a:solidFill>
              </a:rPr>
              <a:t>What sample quality and quantity are necessary to measure phthalates?</a:t>
            </a:r>
          </a:p>
          <a:p>
            <a:pPr marL="347472" indent="-228600">
              <a:spcBef>
                <a:spcPts val="0"/>
              </a:spcBef>
              <a:buClr>
                <a:srgbClr val="0074A2"/>
              </a:buClr>
              <a:buFont typeface="Arial" panose="020B0604020202020204" pitchFamily="34" charset="0"/>
              <a:buChar char="•"/>
            </a:pPr>
            <a:r>
              <a:rPr lang="en-US" sz="2400" noProof="0" dirty="0">
                <a:solidFill>
                  <a:srgbClr val="0576AF"/>
                </a:solidFill>
              </a:rPr>
              <a:t>0.1 – 1.0 mL of urine or 1 gram of dust</a:t>
            </a:r>
          </a:p>
          <a:p>
            <a:pPr marL="347472" indent="-228600">
              <a:spcBef>
                <a:spcPts val="0"/>
              </a:spcBef>
              <a:buClr>
                <a:srgbClr val="0074A2"/>
              </a:buClr>
              <a:buFont typeface="Arial" panose="020B0604020202020204" pitchFamily="34" charset="0"/>
              <a:buChar char="•"/>
            </a:pPr>
            <a:r>
              <a:rPr lang="en-US" sz="2400" noProof="0" dirty="0">
                <a:solidFill>
                  <a:srgbClr val="0576AF"/>
                </a:solidFill>
              </a:rPr>
              <a:t>No repeated freeze-thaw cycles</a:t>
            </a:r>
          </a:p>
        </p:txBody>
      </p:sp>
      <p:pic>
        <p:nvPicPr>
          <p:cNvPr id="17" name="Picture 4" descr="Vinyl plank flooring.">
            <a:extLst>
              <a:ext uri="{FF2B5EF4-FFF2-40B4-BE49-F238E27FC236}">
                <a16:creationId xmlns:a16="http://schemas.microsoft.com/office/drawing/2014/main" id="{23E2251F-B157-C6F7-E409-7169910B5044}"/>
              </a:ext>
            </a:extLst>
          </p:cNvPr>
          <p:cNvPicPr>
            <a:picLocks noGrp="1" noChangeAspect="1" noChangeArrowheads="1"/>
          </p:cNvPicPr>
          <p:nvPr>
            <p:ph idx="13"/>
          </p:nvPr>
        </p:nvPicPr>
        <p:blipFill rotWithShape="1">
          <a:blip r:embed="rId3">
            <a:extLst>
              <a:ext uri="{28A0092B-C50C-407E-A947-70E740481C1C}">
                <a14:useLocalDpi xmlns:a14="http://schemas.microsoft.com/office/drawing/2010/main" val="0"/>
              </a:ext>
            </a:extLst>
          </a:blip>
          <a:srcRect b="10724"/>
          <a:stretch/>
        </p:blipFill>
        <p:spPr bwMode="auto">
          <a:xfrm>
            <a:off x="9579293" y="1875610"/>
            <a:ext cx="2085975" cy="15243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5" descr="Personal care products.">
            <a:extLst>
              <a:ext uri="{FF2B5EF4-FFF2-40B4-BE49-F238E27FC236}">
                <a16:creationId xmlns:a16="http://schemas.microsoft.com/office/drawing/2014/main" id="{938A108E-AF94-3CE2-244D-03C4BB25177B}"/>
              </a:ext>
            </a:extLst>
          </p:cNvPr>
          <p:cNvPicPr>
            <a:picLocks noGrp="1" noChangeAspect="1" noChangeArrowheads="1"/>
          </p:cNvPicPr>
          <p:nvPr>
            <p:ph idx="4294967295"/>
          </p:nvPr>
        </p:nvPicPr>
        <p:blipFill rotWithShape="1">
          <a:blip r:embed="rId4">
            <a:extLst>
              <a:ext uri="{28A0092B-C50C-407E-A947-70E740481C1C}">
                <a14:useLocalDpi xmlns:a14="http://schemas.microsoft.com/office/drawing/2010/main" val="0"/>
              </a:ext>
            </a:extLst>
          </a:blip>
          <a:srcRect l="10802" t="4381" r="7609" b="9265"/>
          <a:stretch/>
        </p:blipFill>
        <p:spPr bwMode="auto">
          <a:xfrm>
            <a:off x="7902957" y="2685766"/>
            <a:ext cx="2807208" cy="20963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olorful plastic toys.">
            <a:extLst>
              <a:ext uri="{FF2B5EF4-FFF2-40B4-BE49-F238E27FC236}">
                <a16:creationId xmlns:a16="http://schemas.microsoft.com/office/drawing/2014/main" id="{6057C62F-68CC-B70C-9468-03424BB86E8B}"/>
              </a:ext>
            </a:extLst>
          </p:cNvPr>
          <p:cNvPicPr>
            <a:picLocks noGrp="1" noChangeAspect="1" noChangeArrowheads="1"/>
          </p:cNvPicPr>
          <p:nvPr>
            <p:ph sz="quarter" idx="15"/>
          </p:nvPr>
        </p:nvPicPr>
        <p:blipFill>
          <a:blip r:embed="rId5">
            <a:extLst>
              <a:ext uri="{28A0092B-C50C-407E-A947-70E740481C1C}">
                <a14:useLocalDpi xmlns:a14="http://schemas.microsoft.com/office/drawing/2010/main" val="0"/>
              </a:ext>
            </a:extLst>
          </a:blip>
          <a:srcRect/>
          <a:stretch>
            <a:fillRect/>
          </a:stretch>
        </p:blipFill>
        <p:spPr bwMode="auto">
          <a:xfrm>
            <a:off x="9446260" y="4312568"/>
            <a:ext cx="2578100" cy="1412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Content Placeholder 7">
            <a:extLst>
              <a:ext uri="{FF2B5EF4-FFF2-40B4-BE49-F238E27FC236}">
                <a16:creationId xmlns:a16="http://schemas.microsoft.com/office/drawing/2014/main" id="{20644797-DE2F-BA93-AAC0-F45F57209846}"/>
              </a:ext>
            </a:extLst>
          </p:cNvPr>
          <p:cNvSpPr>
            <a:spLocks noGrp="1"/>
          </p:cNvSpPr>
          <p:nvPr>
            <p:ph sz="quarter" idx="16"/>
          </p:nvPr>
        </p:nvSpPr>
        <p:spPr>
          <a:xfrm>
            <a:off x="8453118" y="5902092"/>
            <a:ext cx="3454401" cy="488003"/>
          </a:xfrm>
        </p:spPr>
        <p:txBody>
          <a:bodyPr/>
          <a:lstStyle/>
          <a:p>
            <a:pPr algn="r">
              <a:spcBef>
                <a:spcPts val="0"/>
              </a:spcBef>
            </a:pPr>
            <a:r>
              <a:rPr lang="en-US" sz="1200" noProof="0" dirty="0">
                <a:solidFill>
                  <a:schemeClr val="tx2"/>
                </a:solidFill>
                <a:effectLst/>
              </a:rPr>
              <a:t>Source: </a:t>
            </a:r>
            <a:r>
              <a:rPr lang="en-US" sz="1200" noProof="0" dirty="0" err="1"/>
              <a:t>Colicino</a:t>
            </a:r>
            <a:r>
              <a:rPr lang="en-US" sz="1200" noProof="0" dirty="0"/>
              <a:t> et al. 2021 </a:t>
            </a:r>
            <a:r>
              <a:rPr lang="en-US" sz="1200" i="1" noProof="0" dirty="0"/>
              <a:t>Environ Res</a:t>
            </a:r>
          </a:p>
          <a:p>
            <a:pPr algn="r">
              <a:spcBef>
                <a:spcPts val="0"/>
              </a:spcBef>
            </a:pPr>
            <a:r>
              <a:rPr lang="en-US" sz="1200" noProof="0" dirty="0">
                <a:hlinkClick r:id="rId6" tooltip="Exposure to Phthalates on HHEAR website."/>
              </a:rPr>
              <a:t>https://hhearprogram.org/exposure-phthalates</a:t>
            </a:r>
            <a:r>
              <a:rPr lang="en-US" sz="1200" noProof="0" dirty="0"/>
              <a:t> </a:t>
            </a:r>
            <a:endParaRPr lang="en-US" sz="1200" i="1" noProof="0" dirty="0"/>
          </a:p>
          <a:p>
            <a:pPr algn="r">
              <a:spcBef>
                <a:spcPts val="0"/>
              </a:spcBef>
            </a:pPr>
            <a:endParaRPr lang="en-US" noProof="0" dirty="0"/>
          </a:p>
        </p:txBody>
      </p:sp>
      <p:sp>
        <p:nvSpPr>
          <p:cNvPr id="4" name="Slide Number Placeholder 8">
            <a:extLst>
              <a:ext uri="{FF2B5EF4-FFF2-40B4-BE49-F238E27FC236}">
                <a16:creationId xmlns:a16="http://schemas.microsoft.com/office/drawing/2014/main" id="{FDA04E51-3E0C-4892-B5BE-4B87BD71BC4A}"/>
              </a:ext>
            </a:extLst>
          </p:cNvPr>
          <p:cNvSpPr>
            <a:spLocks noGrp="1"/>
          </p:cNvSpPr>
          <p:nvPr>
            <p:ph type="sldNum" sz="quarter" idx="12"/>
          </p:nvPr>
        </p:nvSpPr>
        <p:spPr/>
        <p:txBody>
          <a:bodyPr/>
          <a:lstStyle/>
          <a:p>
            <a:fld id="{8DA2C6BB-42E6-DF45-96A9-E839D1C5474D}" type="slidenum">
              <a:rPr lang="en-US" smtClean="0"/>
              <a:pPr/>
              <a:t>21</a:t>
            </a:fld>
            <a:endParaRPr lang="en-US" dirty="0"/>
          </a:p>
        </p:txBody>
      </p:sp>
    </p:spTree>
    <p:extLst>
      <p:ext uri="{BB962C8B-B14F-4D97-AF65-F5344CB8AC3E}">
        <p14:creationId xmlns:p14="http://schemas.microsoft.com/office/powerpoint/2010/main" val="1858935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DA94-EDF0-4197-B593-46AA71094E61}"/>
              </a:ext>
            </a:extLst>
          </p:cNvPr>
          <p:cNvSpPr>
            <a:spLocks noGrp="1"/>
          </p:cNvSpPr>
          <p:nvPr>
            <p:ph type="title"/>
          </p:nvPr>
        </p:nvSpPr>
        <p:spPr/>
        <p:txBody>
          <a:bodyPr/>
          <a:lstStyle/>
          <a:p>
            <a:r>
              <a:rPr lang="en-US" noProof="0" dirty="0"/>
              <a:t>DDT exposure</a:t>
            </a:r>
          </a:p>
        </p:txBody>
      </p:sp>
      <p:sp>
        <p:nvSpPr>
          <p:cNvPr id="104" name="Content Placeholder 2">
            <a:extLst>
              <a:ext uri="{FF2B5EF4-FFF2-40B4-BE49-F238E27FC236}">
                <a16:creationId xmlns:a16="http://schemas.microsoft.com/office/drawing/2014/main" id="{19AF6AED-8ABC-1342-8FBF-523D917389CD}"/>
              </a:ext>
            </a:extLst>
          </p:cNvPr>
          <p:cNvSpPr>
            <a:spLocks noGrp="1"/>
          </p:cNvSpPr>
          <p:nvPr>
            <p:ph sz="quarter" idx="18"/>
          </p:nvPr>
        </p:nvSpPr>
        <p:spPr>
          <a:xfrm>
            <a:off x="609600" y="1235075"/>
            <a:ext cx="7753350" cy="4278313"/>
          </a:xfrm>
        </p:spPr>
        <p:txBody>
          <a:bodyPr/>
          <a:lstStyle/>
          <a:p>
            <a:pPr marL="0" indent="0">
              <a:buNone/>
            </a:pPr>
            <a:r>
              <a:rPr lang="en-US" noProof="0" dirty="0">
                <a:solidFill>
                  <a:schemeClr val="accent2"/>
                </a:solidFill>
              </a:rPr>
              <a:t>Outcome: </a:t>
            </a:r>
            <a:r>
              <a:rPr lang="en-US" b="1" noProof="0" dirty="0">
                <a:solidFill>
                  <a:schemeClr val="accent2"/>
                </a:solidFill>
              </a:rPr>
              <a:t>Alzheimer’s disease</a:t>
            </a:r>
          </a:p>
          <a:p>
            <a:pPr marL="0" indent="0">
              <a:buNone/>
            </a:pPr>
            <a:r>
              <a:rPr lang="en-US" noProof="0" dirty="0">
                <a:solidFill>
                  <a:schemeClr val="accent2"/>
                </a:solidFill>
              </a:rPr>
              <a:t>Exposure: </a:t>
            </a:r>
            <a:r>
              <a:rPr lang="en-US" b="1" noProof="0" dirty="0">
                <a:solidFill>
                  <a:schemeClr val="accent2"/>
                </a:solidFill>
              </a:rPr>
              <a:t>DDT </a:t>
            </a:r>
            <a:r>
              <a:rPr lang="en-US" noProof="0" dirty="0">
                <a:solidFill>
                  <a:schemeClr val="accent2"/>
                </a:solidFill>
              </a:rPr>
              <a:t>(legacy pesticide 	dichlorodiphenyltrichloroethane)</a:t>
            </a:r>
          </a:p>
          <a:p>
            <a:endParaRPr lang="en-US" noProof="0" dirty="0"/>
          </a:p>
          <a:p>
            <a:pPr>
              <a:buFont typeface="Arial" panose="020B0604020202020204" pitchFamily="34" charset="0"/>
              <a:buChar char="•"/>
            </a:pPr>
            <a:r>
              <a:rPr lang="en-US" sz="2800" noProof="0" dirty="0"/>
              <a:t>The United States banned the use of DDT in 1972</a:t>
            </a:r>
          </a:p>
          <a:p>
            <a:pPr>
              <a:buFont typeface="Arial" panose="020B0604020202020204" pitchFamily="34" charset="0"/>
              <a:buChar char="•"/>
            </a:pPr>
            <a:r>
              <a:rPr lang="en-US" sz="2800" noProof="0" dirty="0"/>
              <a:t>DDT and its metabolite DDE is measured in serum</a:t>
            </a:r>
          </a:p>
          <a:p>
            <a:pPr>
              <a:buFont typeface="Arial" panose="020B0604020202020204" pitchFamily="34" charset="0"/>
              <a:buChar char="•"/>
            </a:pPr>
            <a:r>
              <a:rPr lang="en-US" sz="2800" noProof="0" dirty="0"/>
              <a:t>Persists for a long time in the environment and in animal tissues</a:t>
            </a:r>
          </a:p>
        </p:txBody>
      </p:sp>
      <p:pic>
        <p:nvPicPr>
          <p:cNvPr id="105" name="Picture 3" descr="A speeding crop-dusting plane throws out a trail of insect-killing dust on a broccoli seed bed as well as on top of the small leaves.">
            <a:extLst>
              <a:ext uri="{FF2B5EF4-FFF2-40B4-BE49-F238E27FC236}">
                <a16:creationId xmlns:a16="http://schemas.microsoft.com/office/drawing/2014/main" id="{7830FE27-A6A1-7BBF-AD17-DA67F77577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39535" y="1252538"/>
            <a:ext cx="3593305" cy="2395537"/>
          </a:xfrm>
          <a:prstGeom prst="rect">
            <a:avLst/>
          </a:prstGeom>
          <a:noFill/>
          <a:extLst>
            <a:ext uri="{909E8E84-426E-40DD-AFC4-6F175D3DCCD1}">
              <a14:hiddenFill xmlns:a14="http://schemas.microsoft.com/office/drawing/2010/main">
                <a:solidFill>
                  <a:srgbClr val="FFFFFF"/>
                </a:solidFill>
              </a14:hiddenFill>
            </a:ext>
          </a:extLst>
        </p:spPr>
      </p:pic>
      <p:sp>
        <p:nvSpPr>
          <p:cNvPr id="101" name="Content Placeholder 4">
            <a:extLst>
              <a:ext uri="{FF2B5EF4-FFF2-40B4-BE49-F238E27FC236}">
                <a16:creationId xmlns:a16="http://schemas.microsoft.com/office/drawing/2014/main" id="{A60A1EF3-7CE6-341A-BCAB-7D27504093C0}"/>
              </a:ext>
            </a:extLst>
          </p:cNvPr>
          <p:cNvSpPr>
            <a:spLocks noGrp="1"/>
          </p:cNvSpPr>
          <p:nvPr>
            <p:ph sz="quarter" idx="15"/>
          </p:nvPr>
        </p:nvSpPr>
        <p:spPr/>
        <p:txBody>
          <a:bodyPr/>
          <a:lstStyle/>
          <a:p>
            <a:r>
              <a:rPr lang="en-US" sz="1200" noProof="0" dirty="0" err="1"/>
              <a:t>Bettmann</a:t>
            </a:r>
            <a:r>
              <a:rPr lang="en-US" sz="1200" noProof="0" dirty="0"/>
              <a:t>/Getty Images</a:t>
            </a:r>
          </a:p>
        </p:txBody>
      </p:sp>
      <p:pic>
        <p:nvPicPr>
          <p:cNvPr id="106" name="Picture 5" descr="Photograph of several products that contain DDT.">
            <a:extLst>
              <a:ext uri="{FF2B5EF4-FFF2-40B4-BE49-F238E27FC236}">
                <a16:creationId xmlns:a16="http://schemas.microsoft.com/office/drawing/2014/main" id="{365B163B-93A1-36D6-E27C-B5D4E5AB4ABC}"/>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9317038" y="4017442"/>
            <a:ext cx="2606675" cy="1750467"/>
          </a:xfrm>
          <a:prstGeom prst="rect">
            <a:avLst/>
          </a:prstGeom>
          <a:noFill/>
          <a:extLst>
            <a:ext uri="{909E8E84-426E-40DD-AFC4-6F175D3DCCD1}">
              <a14:hiddenFill xmlns:a14="http://schemas.microsoft.com/office/drawing/2010/main">
                <a:solidFill>
                  <a:srgbClr val="FFFFFF"/>
                </a:solidFill>
              </a14:hiddenFill>
            </a:ext>
          </a:extLst>
        </p:spPr>
      </p:pic>
      <p:sp>
        <p:nvSpPr>
          <p:cNvPr id="102" name="Content Placeholder 6">
            <a:extLst>
              <a:ext uri="{FF2B5EF4-FFF2-40B4-BE49-F238E27FC236}">
                <a16:creationId xmlns:a16="http://schemas.microsoft.com/office/drawing/2014/main" id="{0F7B87D1-7E3B-3F11-8804-E0AE8DB14AEB}"/>
              </a:ext>
            </a:extLst>
          </p:cNvPr>
          <p:cNvSpPr>
            <a:spLocks noGrp="1"/>
          </p:cNvSpPr>
          <p:nvPr>
            <p:ph sz="quarter" idx="16"/>
          </p:nvPr>
        </p:nvSpPr>
        <p:spPr/>
        <p:txBody>
          <a:bodyPr/>
          <a:lstStyle/>
          <a:p>
            <a:r>
              <a:rPr lang="en-US" sz="1200" noProof="0" dirty="0"/>
              <a:t>Getty Images</a:t>
            </a:r>
          </a:p>
        </p:txBody>
      </p:sp>
      <p:sp>
        <p:nvSpPr>
          <p:cNvPr id="100" name="Content Placeholder 7">
            <a:extLst>
              <a:ext uri="{FF2B5EF4-FFF2-40B4-BE49-F238E27FC236}">
                <a16:creationId xmlns:a16="http://schemas.microsoft.com/office/drawing/2014/main" id="{B56EE95D-BAB9-CAAB-3F01-ED6A687EB1D2}"/>
              </a:ext>
            </a:extLst>
          </p:cNvPr>
          <p:cNvSpPr>
            <a:spLocks noGrp="1"/>
          </p:cNvSpPr>
          <p:nvPr>
            <p:ph idx="14"/>
          </p:nvPr>
        </p:nvSpPr>
        <p:spPr/>
        <p:txBody>
          <a:bodyPr/>
          <a:lstStyle/>
          <a:p>
            <a:pPr marL="0" indent="0">
              <a:buNone/>
            </a:pPr>
            <a:r>
              <a:rPr lang="en-US" sz="1200" noProof="0" dirty="0">
                <a:solidFill>
                  <a:schemeClr val="tx2"/>
                </a:solidFill>
                <a:effectLst/>
              </a:rPr>
              <a:t>Source: </a:t>
            </a:r>
            <a:r>
              <a:rPr lang="en-US" sz="1200" noProof="0" dirty="0"/>
              <a:t>Kalia et al. 2022 </a:t>
            </a:r>
            <a:r>
              <a:rPr lang="en-US" sz="1200" i="1" noProof="0" dirty="0"/>
              <a:t>PNAS Nexus </a:t>
            </a:r>
          </a:p>
          <a:p>
            <a:pPr marL="0" indent="0">
              <a:buNone/>
            </a:pPr>
            <a:r>
              <a:rPr lang="en-US" sz="1200" noProof="0" dirty="0">
                <a:hlinkClick r:id="rId5" tooltip="Dichlorodiphenyltrichloroethane (DDT) Factsheet."/>
              </a:rPr>
              <a:t>https://www.cdc.gov/biomonitoring/DDT_FactSheet.html#:~:text=The%20United%20States%20banned%20the,environment%20and%20in%20animal%20tissues</a:t>
            </a:r>
            <a:r>
              <a:rPr lang="en-US" sz="1200" noProof="0" dirty="0"/>
              <a:t>.</a:t>
            </a:r>
            <a:endParaRPr lang="en-US" noProof="0" dirty="0"/>
          </a:p>
        </p:txBody>
      </p:sp>
      <p:sp>
        <p:nvSpPr>
          <p:cNvPr id="4" name="Slide Number Placeholder 8">
            <a:extLst>
              <a:ext uri="{FF2B5EF4-FFF2-40B4-BE49-F238E27FC236}">
                <a16:creationId xmlns:a16="http://schemas.microsoft.com/office/drawing/2014/main" id="{FDA04E51-3E0C-4892-B5BE-4B87BD71BC4A}"/>
              </a:ext>
            </a:extLst>
          </p:cNvPr>
          <p:cNvSpPr>
            <a:spLocks noGrp="1"/>
          </p:cNvSpPr>
          <p:nvPr>
            <p:ph type="sldNum" sz="quarter" idx="12"/>
          </p:nvPr>
        </p:nvSpPr>
        <p:spPr/>
        <p:txBody>
          <a:bodyPr/>
          <a:lstStyle/>
          <a:p>
            <a:fld id="{8DA2C6BB-42E6-DF45-96A9-E839D1C5474D}" type="slidenum">
              <a:rPr lang="en-US" smtClean="0"/>
              <a:pPr/>
              <a:t>22</a:t>
            </a:fld>
            <a:endParaRPr lang="en-US" dirty="0"/>
          </a:p>
        </p:txBody>
      </p:sp>
    </p:spTree>
    <p:extLst>
      <p:ext uri="{BB962C8B-B14F-4D97-AF65-F5344CB8AC3E}">
        <p14:creationId xmlns:p14="http://schemas.microsoft.com/office/powerpoint/2010/main" val="3530221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18FC-7988-B4B3-239A-39583AA02465}"/>
              </a:ext>
            </a:extLst>
          </p:cNvPr>
          <p:cNvSpPr>
            <a:spLocks noGrp="1"/>
          </p:cNvSpPr>
          <p:nvPr>
            <p:ph type="title"/>
          </p:nvPr>
        </p:nvSpPr>
        <p:spPr/>
        <p:txBody>
          <a:bodyPr/>
          <a:lstStyle/>
          <a:p>
            <a:r>
              <a:rPr lang="en-US" noProof="0" dirty="0"/>
              <a:t>Enhancing Studies                                              </a:t>
            </a:r>
            <a:r>
              <a:rPr lang="en-US" sz="2000" noProof="0" dirty="0"/>
              <a:t>(1 of 3)</a:t>
            </a:r>
            <a:endParaRPr lang="en-US" noProof="0" dirty="0"/>
          </a:p>
        </p:txBody>
      </p:sp>
      <p:sp>
        <p:nvSpPr>
          <p:cNvPr id="3" name="Content Placeholder 2">
            <a:extLst>
              <a:ext uri="{FF2B5EF4-FFF2-40B4-BE49-F238E27FC236}">
                <a16:creationId xmlns:a16="http://schemas.microsoft.com/office/drawing/2014/main" id="{32D06CA4-F70F-F25D-5365-88AF8E9A6BA9}"/>
              </a:ext>
            </a:extLst>
          </p:cNvPr>
          <p:cNvSpPr>
            <a:spLocks noGrp="1"/>
          </p:cNvSpPr>
          <p:nvPr>
            <p:ph idx="1"/>
          </p:nvPr>
        </p:nvSpPr>
        <p:spPr/>
        <p:txBody>
          <a:bodyPr/>
          <a:lstStyle/>
          <a:p>
            <a:r>
              <a:rPr lang="en-US" noProof="0" dirty="0"/>
              <a:t>Individuals are continuously exposed to chemicals, microbes and pollutants from the environment. These exposures have the potential to exacerbate disease, interact with our genes to promote disease, or alter metabolic processes. Including environmental exposure analysis when studying dynamic human health outcomes serves to create a more robust study result.</a:t>
            </a:r>
          </a:p>
        </p:txBody>
      </p:sp>
      <p:sp>
        <p:nvSpPr>
          <p:cNvPr id="4" name="Slide Number Placeholder 3">
            <a:extLst>
              <a:ext uri="{FF2B5EF4-FFF2-40B4-BE49-F238E27FC236}">
                <a16:creationId xmlns:a16="http://schemas.microsoft.com/office/drawing/2014/main" id="{663E8DEE-A9AA-2C0E-6F9F-772B0B241EBE}"/>
              </a:ext>
            </a:extLst>
          </p:cNvPr>
          <p:cNvSpPr>
            <a:spLocks noGrp="1"/>
          </p:cNvSpPr>
          <p:nvPr>
            <p:ph type="sldNum" sz="quarter" idx="12"/>
          </p:nvPr>
        </p:nvSpPr>
        <p:spPr/>
        <p:txBody>
          <a:bodyPr/>
          <a:lstStyle/>
          <a:p>
            <a:fld id="{8DA2C6BB-42E6-DF45-96A9-E839D1C5474D}" type="slidenum">
              <a:rPr lang="en-US" smtClean="0"/>
              <a:pPr/>
              <a:t>23</a:t>
            </a:fld>
            <a:endParaRPr lang="en-US" dirty="0"/>
          </a:p>
        </p:txBody>
      </p:sp>
    </p:spTree>
    <p:extLst>
      <p:ext uri="{BB962C8B-B14F-4D97-AF65-F5344CB8AC3E}">
        <p14:creationId xmlns:p14="http://schemas.microsoft.com/office/powerpoint/2010/main" val="3604774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DA94-EDF0-4197-B593-46AA71094E61}"/>
              </a:ext>
            </a:extLst>
          </p:cNvPr>
          <p:cNvSpPr>
            <a:spLocks noGrp="1"/>
          </p:cNvSpPr>
          <p:nvPr>
            <p:ph type="title"/>
          </p:nvPr>
        </p:nvSpPr>
        <p:spPr/>
        <p:txBody>
          <a:bodyPr>
            <a:normAutofit/>
          </a:bodyPr>
          <a:lstStyle/>
          <a:p>
            <a:r>
              <a:rPr lang="en-US" noProof="0" dirty="0"/>
              <a:t>Enhancing Studies                                              </a:t>
            </a:r>
            <a:r>
              <a:rPr lang="en-US" sz="2000" noProof="0" dirty="0"/>
              <a:t>(2 of 3)</a:t>
            </a:r>
            <a:endParaRPr lang="en-US" noProof="0" dirty="0"/>
          </a:p>
        </p:txBody>
      </p:sp>
      <p:sp>
        <p:nvSpPr>
          <p:cNvPr id="3" name="Content Placeholder 2">
            <a:extLst>
              <a:ext uri="{FF2B5EF4-FFF2-40B4-BE49-F238E27FC236}">
                <a16:creationId xmlns:a16="http://schemas.microsoft.com/office/drawing/2014/main" id="{50F962B0-0A36-43A9-86DF-D005670F838D}"/>
              </a:ext>
            </a:extLst>
          </p:cNvPr>
          <p:cNvSpPr>
            <a:spLocks noGrp="1"/>
          </p:cNvSpPr>
          <p:nvPr>
            <p:ph idx="1"/>
          </p:nvPr>
        </p:nvSpPr>
        <p:spPr>
          <a:xfrm>
            <a:off x="609601" y="1235076"/>
            <a:ext cx="5226776" cy="4525963"/>
          </a:xfrm>
        </p:spPr>
        <p:txBody>
          <a:bodyPr>
            <a:normAutofit/>
          </a:bodyPr>
          <a:lstStyle/>
          <a:p>
            <a:pPr marL="0" indent="0">
              <a:buNone/>
            </a:pPr>
            <a:r>
              <a:rPr lang="en-US" sz="3600" b="1" noProof="0" dirty="0"/>
              <a:t>Beyond one study:</a:t>
            </a:r>
          </a:p>
          <a:p>
            <a:pPr marL="400050" lvl="1" indent="0">
              <a:buNone/>
            </a:pPr>
            <a:r>
              <a:rPr lang="en-US" sz="3200" i="1" noProof="0" dirty="0"/>
              <a:t>Merging data </a:t>
            </a:r>
            <a:r>
              <a:rPr lang="en-US" sz="3200" noProof="0" dirty="0"/>
              <a:t>across different cohorts that have focused on shorter windows/specific life stages is an approach to </a:t>
            </a:r>
            <a:r>
              <a:rPr lang="en-US" sz="3200" i="1" noProof="0" dirty="0"/>
              <a:t>simulate the life-course</a:t>
            </a:r>
            <a:r>
              <a:rPr lang="en-US" sz="3200" noProof="0" dirty="0"/>
              <a:t> and explore changes in the exposome over time</a:t>
            </a:r>
          </a:p>
        </p:txBody>
      </p:sp>
      <p:pic>
        <p:nvPicPr>
          <p:cNvPr id="9" name="Content Placeholder 3" descr="Screenshot of 4 different data groups (Adults, Young adults, Children, and Young children) with an arrow that read, &quot;Age integration.&quot;">
            <a:extLst>
              <a:ext uri="{FF2B5EF4-FFF2-40B4-BE49-F238E27FC236}">
                <a16:creationId xmlns:a16="http://schemas.microsoft.com/office/drawing/2014/main" id="{6B5E810C-8475-923A-03D5-2CE9BFCFA7AB}"/>
              </a:ext>
              <a:ext uri="{C183D7F6-B498-43B3-948B-1728B52AA6E4}">
                <adec:decorative xmlns:adec="http://schemas.microsoft.com/office/drawing/2017/decorative" val="1"/>
              </a:ext>
            </a:extLst>
          </p:cNvPr>
          <p:cNvPicPr>
            <a:picLocks noGrp="1" noChangeAspect="1"/>
          </p:cNvPicPr>
          <p:nvPr>
            <p:ph idx="13"/>
          </p:nvPr>
        </p:nvPicPr>
        <p:blipFill>
          <a:blip r:embed="rId3"/>
          <a:stretch>
            <a:fillRect/>
          </a:stretch>
        </p:blipFill>
        <p:spPr>
          <a:xfrm>
            <a:off x="6096000" y="1045959"/>
            <a:ext cx="5748387" cy="4983480"/>
          </a:xfrm>
          <a:prstGeom prst="rect">
            <a:avLst/>
          </a:prstGeom>
        </p:spPr>
      </p:pic>
      <p:sp>
        <p:nvSpPr>
          <p:cNvPr id="10" name="Content Placeholder 4">
            <a:extLst>
              <a:ext uri="{FF2B5EF4-FFF2-40B4-BE49-F238E27FC236}">
                <a16:creationId xmlns:a16="http://schemas.microsoft.com/office/drawing/2014/main" id="{C22ADCF3-66EB-890D-DF2D-797067F9C38D}"/>
              </a:ext>
            </a:extLst>
          </p:cNvPr>
          <p:cNvSpPr txBox="1">
            <a:spLocks noGrp="1"/>
          </p:cNvSpPr>
          <p:nvPr>
            <p:ph idx="14"/>
          </p:nvPr>
        </p:nvSpPr>
        <p:spPr>
          <a:xfrm>
            <a:off x="6473370" y="6031430"/>
            <a:ext cx="3432630" cy="276999"/>
          </a:xfrm>
          <a:prstGeom prst="rect">
            <a:avLst/>
          </a:prstGeom>
          <a:noFill/>
        </p:spPr>
        <p:txBody>
          <a:bodyPr wrap="square" rtlCol="0">
            <a:spAutoFit/>
          </a:bodyPr>
          <a:lstStyle/>
          <a:p>
            <a:pPr marL="0" indent="0">
              <a:buNone/>
            </a:pPr>
            <a:r>
              <a:rPr lang="en-US" sz="1200" noProof="0" dirty="0">
                <a:solidFill>
                  <a:schemeClr val="tx2"/>
                </a:solidFill>
                <a:effectLst/>
              </a:rPr>
              <a:t>Source: </a:t>
            </a:r>
            <a:r>
              <a:rPr lang="en-US" sz="1200" noProof="0" dirty="0" err="1">
                <a:hlinkClick r:id="rId4" tooltip="Toward Greater Implementation of the Exposome Research Paradigm within Environmental Epidemiology."/>
              </a:rPr>
              <a:t>Stingone</a:t>
            </a:r>
            <a:r>
              <a:rPr lang="en-US" sz="1200" noProof="0" dirty="0">
                <a:hlinkClick r:id="rId4" tooltip="Toward Greater Implementation of the Exposome Research Paradigm within Environmental Epidemiology."/>
              </a:rPr>
              <a:t> et al. 2017 </a:t>
            </a:r>
            <a:r>
              <a:rPr lang="en-US" sz="1200" i="1" noProof="0" dirty="0">
                <a:hlinkClick r:id="rId4" tooltip="Toward Greater Implementation of the Exposome Research Paradigm within Environmental Epidemiology."/>
              </a:rPr>
              <a:t>Annu Rev Public Health</a:t>
            </a:r>
            <a:endParaRPr lang="en-US" sz="1200" noProof="0" dirty="0"/>
          </a:p>
        </p:txBody>
      </p:sp>
      <p:sp>
        <p:nvSpPr>
          <p:cNvPr id="4" name="Slide Number Placeholder 5">
            <a:extLst>
              <a:ext uri="{FF2B5EF4-FFF2-40B4-BE49-F238E27FC236}">
                <a16:creationId xmlns:a16="http://schemas.microsoft.com/office/drawing/2014/main" id="{FDA04E51-3E0C-4892-B5BE-4B87BD71BC4A}"/>
              </a:ext>
            </a:extLst>
          </p:cNvPr>
          <p:cNvSpPr>
            <a:spLocks noGrp="1"/>
          </p:cNvSpPr>
          <p:nvPr>
            <p:ph type="sldNum" sz="quarter" idx="12"/>
          </p:nvPr>
        </p:nvSpPr>
        <p:spPr/>
        <p:txBody>
          <a:bodyPr/>
          <a:lstStyle/>
          <a:p>
            <a:fld id="{8DA2C6BB-42E6-DF45-96A9-E839D1C5474D}" type="slidenum">
              <a:rPr lang="en-US" smtClean="0"/>
              <a:pPr/>
              <a:t>24</a:t>
            </a:fld>
            <a:endParaRPr lang="en-US" dirty="0"/>
          </a:p>
        </p:txBody>
      </p:sp>
    </p:spTree>
    <p:extLst>
      <p:ext uri="{BB962C8B-B14F-4D97-AF65-F5344CB8AC3E}">
        <p14:creationId xmlns:p14="http://schemas.microsoft.com/office/powerpoint/2010/main" val="2993626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E2EB-3C1B-4377-89B9-6B9FD07C29AD}"/>
              </a:ext>
            </a:extLst>
          </p:cNvPr>
          <p:cNvSpPr>
            <a:spLocks noGrp="1"/>
          </p:cNvSpPr>
          <p:nvPr>
            <p:ph type="title"/>
          </p:nvPr>
        </p:nvSpPr>
        <p:spPr/>
        <p:txBody>
          <a:bodyPr/>
          <a:lstStyle/>
          <a:p>
            <a:r>
              <a:rPr lang="en-US" noProof="0" dirty="0"/>
              <a:t>Enhancing Studies                                              </a:t>
            </a:r>
            <a:r>
              <a:rPr lang="en-US" sz="2000" noProof="0" dirty="0"/>
              <a:t>(3 of 3)</a:t>
            </a:r>
            <a:endParaRPr lang="en-US" noProof="0" dirty="0"/>
          </a:p>
        </p:txBody>
      </p:sp>
      <p:sp>
        <p:nvSpPr>
          <p:cNvPr id="19" name="Content Placeholder 2">
            <a:extLst>
              <a:ext uri="{FF2B5EF4-FFF2-40B4-BE49-F238E27FC236}">
                <a16:creationId xmlns:a16="http://schemas.microsoft.com/office/drawing/2014/main" id="{99BC04E3-FECF-C212-7252-C3B9DEFB5B90}"/>
              </a:ext>
            </a:extLst>
          </p:cNvPr>
          <p:cNvSpPr>
            <a:spLocks noGrp="1"/>
          </p:cNvSpPr>
          <p:nvPr>
            <p:ph sz="quarter" idx="18"/>
          </p:nvPr>
        </p:nvSpPr>
        <p:spPr>
          <a:xfrm>
            <a:off x="609600" y="1222467"/>
            <a:ext cx="7213599" cy="1578290"/>
          </a:xfrm>
        </p:spPr>
        <p:txBody>
          <a:bodyPr/>
          <a:lstStyle/>
          <a:p>
            <a:pPr lvl="0"/>
            <a:r>
              <a:rPr lang="en-US" noProof="0" dirty="0"/>
              <a:t>Opportunity in </a:t>
            </a:r>
            <a:r>
              <a:rPr lang="en-US" noProof="0" dirty="0" err="1"/>
              <a:t>HHEAR</a:t>
            </a:r>
            <a:r>
              <a:rPr lang="en-US" noProof="0" dirty="0"/>
              <a:t> to add to the </a:t>
            </a:r>
            <a:r>
              <a:rPr lang="en-US" noProof="0" dirty="0" err="1"/>
              <a:t>HHEAR</a:t>
            </a:r>
            <a:r>
              <a:rPr lang="en-US" noProof="0" dirty="0"/>
              <a:t> data repository</a:t>
            </a:r>
          </a:p>
          <a:p>
            <a:pPr lvl="1"/>
            <a:r>
              <a:rPr lang="en-US" u="sng" noProof="0" dirty="0">
                <a:solidFill>
                  <a:schemeClr val="accent6"/>
                </a:solidFill>
                <a:hlinkClick r:id="rId3" tooltip="HHEAR Data Center at the Icahn School of Medicine at Mount Sinai.">
                  <a:extLst>
                    <a:ext uri="{A12FA001-AC4F-418D-AE19-62706E023703}">
                      <ahyp:hlinkClr xmlns:ahyp="http://schemas.microsoft.com/office/drawing/2018/hyperlinkcolor" val="tx"/>
                    </a:ext>
                  </a:extLst>
                </a:hlinkClick>
              </a:rPr>
              <a:t>https://hheardatacenter.mssm.edu/</a:t>
            </a:r>
            <a:r>
              <a:rPr lang="en-US" noProof="0" dirty="0">
                <a:solidFill>
                  <a:schemeClr val="accent6"/>
                </a:solidFill>
              </a:rPr>
              <a:t> </a:t>
            </a:r>
          </a:p>
        </p:txBody>
      </p:sp>
      <p:pic>
        <p:nvPicPr>
          <p:cNvPr id="21" name="Content Placeholder 3" descr="A horizontal bar graph depicting HHEAR studies by health outcomes.">
            <a:extLst>
              <a:ext uri="{FF2B5EF4-FFF2-40B4-BE49-F238E27FC236}">
                <a16:creationId xmlns:a16="http://schemas.microsoft.com/office/drawing/2014/main" id="{5F5EC70C-C6C3-6A17-A9F5-55FC226E0C55}"/>
              </a:ext>
            </a:extLst>
          </p:cNvPr>
          <p:cNvPicPr>
            <a:picLocks noGrp="1" noChangeAspect="1"/>
          </p:cNvPicPr>
          <p:nvPr>
            <p:ph idx="1"/>
          </p:nvPr>
        </p:nvPicPr>
        <p:blipFill>
          <a:blip r:embed="rId4"/>
          <a:stretch>
            <a:fillRect/>
          </a:stretch>
        </p:blipFill>
        <p:spPr>
          <a:xfrm>
            <a:off x="609600" y="2897027"/>
            <a:ext cx="4406416" cy="3520440"/>
          </a:xfrm>
        </p:spPr>
      </p:pic>
      <p:pic>
        <p:nvPicPr>
          <p:cNvPr id="23" name="Content Placeholder 4" descr="Two by two block list: Number of Studies 49; Number of Specimens Analyzed 78,816; Number of Subjects 40,978; Number of Chemicals Targeted 139.">
            <a:extLst>
              <a:ext uri="{FF2B5EF4-FFF2-40B4-BE49-F238E27FC236}">
                <a16:creationId xmlns:a16="http://schemas.microsoft.com/office/drawing/2014/main" id="{FFE401C3-247E-509D-2326-AB97256B0478}"/>
              </a:ext>
            </a:extLst>
          </p:cNvPr>
          <p:cNvPicPr>
            <a:picLocks noGrp="1" noChangeAspect="1"/>
          </p:cNvPicPr>
          <p:nvPr>
            <p:ph idx="13"/>
          </p:nvPr>
        </p:nvPicPr>
        <p:blipFill>
          <a:blip r:embed="rId5"/>
          <a:stretch>
            <a:fillRect/>
          </a:stretch>
        </p:blipFill>
        <p:spPr>
          <a:xfrm>
            <a:off x="5405402" y="3357313"/>
            <a:ext cx="3182299" cy="2039112"/>
          </a:xfrm>
        </p:spPr>
      </p:pic>
      <p:sp>
        <p:nvSpPr>
          <p:cNvPr id="16" name="Content Placeholder 5">
            <a:extLst>
              <a:ext uri="{FF2B5EF4-FFF2-40B4-BE49-F238E27FC236}">
                <a16:creationId xmlns:a16="http://schemas.microsoft.com/office/drawing/2014/main" id="{E96AACE8-4A8D-53B4-8968-223A091E6014}"/>
              </a:ext>
            </a:extLst>
          </p:cNvPr>
          <p:cNvSpPr>
            <a:spLocks noGrp="1"/>
          </p:cNvSpPr>
          <p:nvPr>
            <p:ph sz="quarter" idx="16"/>
          </p:nvPr>
        </p:nvSpPr>
        <p:spPr>
          <a:xfrm>
            <a:off x="5650520" y="5384243"/>
            <a:ext cx="2693634" cy="274019"/>
          </a:xfrm>
        </p:spPr>
        <p:txBody>
          <a:bodyPr/>
          <a:lstStyle/>
          <a:p>
            <a:pPr algn="ctr"/>
            <a:r>
              <a:rPr lang="en-US" noProof="0" dirty="0" err="1"/>
              <a:t>HHEAR</a:t>
            </a:r>
            <a:r>
              <a:rPr lang="en-US" noProof="0" dirty="0"/>
              <a:t> data statistics as of January 2023</a:t>
            </a:r>
          </a:p>
        </p:txBody>
      </p:sp>
      <p:pic>
        <p:nvPicPr>
          <p:cNvPr id="5" name="Content Placeholder 6" descr="A vertical bar graph depicting HHEAR studies by chemical group.">
            <a:extLst>
              <a:ext uri="{FF2B5EF4-FFF2-40B4-BE49-F238E27FC236}">
                <a16:creationId xmlns:a16="http://schemas.microsoft.com/office/drawing/2014/main" id="{416DC048-E884-B836-6C08-48ACF5235E03}"/>
              </a:ext>
            </a:extLst>
          </p:cNvPr>
          <p:cNvPicPr>
            <a:picLocks noGrp="1" noChangeAspect="1"/>
          </p:cNvPicPr>
          <p:nvPr>
            <p:ph idx="14"/>
          </p:nvPr>
        </p:nvPicPr>
        <p:blipFill>
          <a:blip r:embed="rId6"/>
          <a:stretch>
            <a:fillRect/>
          </a:stretch>
        </p:blipFill>
        <p:spPr>
          <a:xfrm>
            <a:off x="8744404" y="979622"/>
            <a:ext cx="3110555" cy="5166360"/>
          </a:xfrm>
        </p:spPr>
      </p:pic>
      <p:sp>
        <p:nvSpPr>
          <p:cNvPr id="4" name="Slide Number Placeholder 7">
            <a:extLst>
              <a:ext uri="{FF2B5EF4-FFF2-40B4-BE49-F238E27FC236}">
                <a16:creationId xmlns:a16="http://schemas.microsoft.com/office/drawing/2014/main" id="{5FD28C6E-1FFA-4207-AE0C-F8541B805D8E}"/>
              </a:ext>
            </a:extLst>
          </p:cNvPr>
          <p:cNvSpPr>
            <a:spLocks noGrp="1"/>
          </p:cNvSpPr>
          <p:nvPr>
            <p:ph type="sldNum" sz="quarter" idx="12"/>
          </p:nvPr>
        </p:nvSpPr>
        <p:spPr/>
        <p:txBody>
          <a:bodyPr/>
          <a:lstStyle/>
          <a:p>
            <a:fld id="{8DA2C6BB-42E6-DF45-96A9-E839D1C5474D}" type="slidenum">
              <a:rPr lang="en-US" smtClean="0"/>
              <a:pPr/>
              <a:t>25</a:t>
            </a:fld>
            <a:endParaRPr lang="en-US" dirty="0"/>
          </a:p>
        </p:txBody>
      </p:sp>
    </p:spTree>
    <p:extLst>
      <p:ext uri="{BB962C8B-B14F-4D97-AF65-F5344CB8AC3E}">
        <p14:creationId xmlns:p14="http://schemas.microsoft.com/office/powerpoint/2010/main" val="495083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9424-EA1B-414F-BE97-806449EBEAD4}"/>
              </a:ext>
            </a:extLst>
          </p:cNvPr>
          <p:cNvSpPr>
            <a:spLocks noGrp="1"/>
          </p:cNvSpPr>
          <p:nvPr>
            <p:ph type="title"/>
          </p:nvPr>
        </p:nvSpPr>
        <p:spPr/>
        <p:txBody>
          <a:bodyPr/>
          <a:lstStyle/>
          <a:p>
            <a:r>
              <a:rPr lang="en-US" noProof="0" dirty="0" err="1"/>
              <a:t>HHEAR</a:t>
            </a:r>
            <a:r>
              <a:rPr lang="en-US" noProof="0" dirty="0"/>
              <a:t> Services</a:t>
            </a:r>
          </a:p>
        </p:txBody>
      </p:sp>
      <p:sp>
        <p:nvSpPr>
          <p:cNvPr id="11" name="Content Placeholder 2">
            <a:extLst>
              <a:ext uri="{FF2B5EF4-FFF2-40B4-BE49-F238E27FC236}">
                <a16:creationId xmlns:a16="http://schemas.microsoft.com/office/drawing/2014/main" id="{8EE09CF7-ECAA-B934-CB1C-55BAB36019A7}"/>
              </a:ext>
            </a:extLst>
          </p:cNvPr>
          <p:cNvSpPr>
            <a:spLocks noGrp="1"/>
          </p:cNvSpPr>
          <p:nvPr>
            <p:ph idx="1"/>
          </p:nvPr>
        </p:nvSpPr>
        <p:spPr>
          <a:xfrm>
            <a:off x="609600" y="1235076"/>
            <a:ext cx="11321143" cy="3191781"/>
          </a:xfrm>
        </p:spPr>
        <p:txBody>
          <a:bodyPr/>
          <a:lstStyle/>
          <a:p>
            <a:r>
              <a:rPr lang="en-US" sz="2600" noProof="0" dirty="0" err="1"/>
              <a:t>HHEAR</a:t>
            </a:r>
            <a:r>
              <a:rPr lang="en-US" sz="2600" noProof="0" dirty="0"/>
              <a:t> provides services for analysis of </a:t>
            </a:r>
            <a:r>
              <a:rPr lang="en-US" sz="2600" noProof="0" dirty="0">
                <a:solidFill>
                  <a:schemeClr val="bg2">
                    <a:lumMod val="25000"/>
                  </a:schemeClr>
                </a:solidFill>
              </a:rPr>
              <a:t>human and environmental samples </a:t>
            </a:r>
            <a:r>
              <a:rPr lang="en-US" sz="2600" noProof="0" dirty="0"/>
              <a:t>from human health studies to measure environmental exposures.</a:t>
            </a:r>
          </a:p>
          <a:p>
            <a:r>
              <a:rPr lang="en-US" sz="2600" noProof="0" dirty="0"/>
              <a:t>These include </a:t>
            </a:r>
          </a:p>
          <a:p>
            <a:pPr lvl="1"/>
            <a:r>
              <a:rPr lang="en-US" sz="2600" b="1" noProof="0" dirty="0">
                <a:solidFill>
                  <a:srgbClr val="0070C0"/>
                </a:solidFill>
              </a:rPr>
              <a:t>Expert consultations</a:t>
            </a:r>
          </a:p>
          <a:p>
            <a:pPr lvl="1"/>
            <a:r>
              <a:rPr lang="en-US" sz="2600" b="1" noProof="0" dirty="0">
                <a:solidFill>
                  <a:srgbClr val="0070C0"/>
                </a:solidFill>
              </a:rPr>
              <a:t>State-of-the-art laboratory analysis</a:t>
            </a:r>
          </a:p>
          <a:p>
            <a:pPr lvl="1"/>
            <a:r>
              <a:rPr lang="en-US" sz="2600" b="1" noProof="0" dirty="0">
                <a:solidFill>
                  <a:srgbClr val="0070C0"/>
                </a:solidFill>
              </a:rPr>
              <a:t>Statistical analysis, data integration, and interpretation</a:t>
            </a:r>
          </a:p>
          <a:p>
            <a:pPr lvl="1"/>
            <a:r>
              <a:rPr lang="en-US" sz="2600" b="1" noProof="0" dirty="0">
                <a:solidFill>
                  <a:srgbClr val="0070C0"/>
                </a:solidFill>
              </a:rPr>
              <a:t>A repository of de-identified epidemiologic and biomarker data</a:t>
            </a:r>
          </a:p>
        </p:txBody>
      </p:sp>
      <p:pic>
        <p:nvPicPr>
          <p:cNvPr id="14" name="Picture 3" descr="Email icon.">
            <a:extLst>
              <a:ext uri="{FF2B5EF4-FFF2-40B4-BE49-F238E27FC236}">
                <a16:creationId xmlns:a16="http://schemas.microsoft.com/office/drawing/2014/main" id="{85E1D298-E35B-87B3-8F8E-61ED5EA32C43}"/>
              </a:ext>
            </a:extLst>
          </p:cNvPr>
          <p:cNvPicPr>
            <a:picLocks noGrp="1" noChangeAspect="1" noChangeArrowheads="1"/>
          </p:cNvPicPr>
          <p:nvPr>
            <p:ph idx="13"/>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12248" r="13131"/>
          <a:stretch/>
        </p:blipFill>
        <p:spPr bwMode="auto">
          <a:xfrm>
            <a:off x="1469887" y="4900833"/>
            <a:ext cx="1347799" cy="13898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4">
            <a:extLst>
              <a:ext uri="{FF2B5EF4-FFF2-40B4-BE49-F238E27FC236}">
                <a16:creationId xmlns:a16="http://schemas.microsoft.com/office/drawing/2014/main" id="{CA4E13E9-1888-2954-5508-2282039D74FB}"/>
              </a:ext>
            </a:extLst>
          </p:cNvPr>
          <p:cNvSpPr>
            <a:spLocks noGrp="1"/>
          </p:cNvSpPr>
          <p:nvPr>
            <p:ph idx="14"/>
          </p:nvPr>
        </p:nvSpPr>
        <p:spPr>
          <a:xfrm>
            <a:off x="2817686" y="4907182"/>
            <a:ext cx="8068028" cy="1389888"/>
          </a:xfrm>
          <a:solidFill>
            <a:srgbClr val="FFF5DF"/>
          </a:solidFill>
          <a:ln>
            <a:solidFill>
              <a:srgbClr val="FFF5DF"/>
            </a:solidFill>
          </a:ln>
        </p:spPr>
        <p:txBody>
          <a:bodyPr>
            <a:noAutofit/>
          </a:bodyPr>
          <a:lstStyle/>
          <a:p>
            <a:pPr marL="0" indent="0">
              <a:buNone/>
            </a:pPr>
            <a:r>
              <a:rPr lang="en-US" sz="2800" noProof="0" dirty="0"/>
              <a:t>Contact the </a:t>
            </a:r>
            <a:r>
              <a:rPr lang="en-US" sz="2800" noProof="0" dirty="0" err="1"/>
              <a:t>HHEAR</a:t>
            </a:r>
            <a:r>
              <a:rPr lang="en-US" sz="2800" noProof="0" dirty="0"/>
              <a:t> Coordinating Center at </a:t>
            </a:r>
            <a:r>
              <a:rPr lang="en-US" sz="2800" noProof="0" dirty="0">
                <a:solidFill>
                  <a:schemeClr val="accent2"/>
                </a:solidFill>
                <a:hlinkClick r:id="rId5" tooltip="HHEAR Help Desk email address.">
                  <a:extLst>
                    <a:ext uri="{A12FA001-AC4F-418D-AE19-62706E023703}">
                      <ahyp:hlinkClr xmlns:ahyp="http://schemas.microsoft.com/office/drawing/2018/hyperlinkcolor" val="tx"/>
                    </a:ext>
                  </a:extLst>
                </a:hlinkClick>
              </a:rPr>
              <a:t>HHEARHelp@westat.com</a:t>
            </a:r>
            <a:r>
              <a:rPr lang="en-US" sz="2800" noProof="0" dirty="0">
                <a:solidFill>
                  <a:schemeClr val="accent2"/>
                </a:solidFill>
              </a:rPr>
              <a:t> </a:t>
            </a:r>
            <a:r>
              <a:rPr lang="en-US" sz="2800" noProof="0" dirty="0"/>
              <a:t>to request a pre-submission consultation</a:t>
            </a:r>
          </a:p>
        </p:txBody>
      </p:sp>
      <p:sp>
        <p:nvSpPr>
          <p:cNvPr id="4" name="Slide Number Placeholder 5">
            <a:extLst>
              <a:ext uri="{FF2B5EF4-FFF2-40B4-BE49-F238E27FC236}">
                <a16:creationId xmlns:a16="http://schemas.microsoft.com/office/drawing/2014/main" id="{FF8E09E6-7E35-44CC-B5CD-C925EF0F70E0}"/>
              </a:ext>
            </a:extLst>
          </p:cNvPr>
          <p:cNvSpPr>
            <a:spLocks noGrp="1"/>
          </p:cNvSpPr>
          <p:nvPr>
            <p:ph type="sldNum" sz="quarter" idx="12"/>
          </p:nvPr>
        </p:nvSpPr>
        <p:spPr/>
        <p:txBody>
          <a:bodyPr/>
          <a:lstStyle/>
          <a:p>
            <a:fld id="{8DA2C6BB-42E6-DF45-96A9-E839D1C5474D}" type="slidenum">
              <a:rPr lang="en-US" smtClean="0"/>
              <a:pPr/>
              <a:t>26</a:t>
            </a:fld>
            <a:endParaRPr lang="en-US" dirty="0"/>
          </a:p>
        </p:txBody>
      </p:sp>
    </p:spTree>
    <p:extLst>
      <p:ext uri="{BB962C8B-B14F-4D97-AF65-F5344CB8AC3E}">
        <p14:creationId xmlns:p14="http://schemas.microsoft.com/office/powerpoint/2010/main" val="2324323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AAAF-978D-4AF6-A649-40C70CF811A4}"/>
              </a:ext>
            </a:extLst>
          </p:cNvPr>
          <p:cNvSpPr>
            <a:spLocks noGrp="1"/>
          </p:cNvSpPr>
          <p:nvPr>
            <p:ph type="title"/>
          </p:nvPr>
        </p:nvSpPr>
        <p:spPr/>
        <p:txBody>
          <a:bodyPr/>
          <a:lstStyle/>
          <a:p>
            <a:r>
              <a:rPr lang="en-US" noProof="0" dirty="0"/>
              <a:t>Additional Resources</a:t>
            </a:r>
          </a:p>
        </p:txBody>
      </p:sp>
      <p:sp>
        <p:nvSpPr>
          <p:cNvPr id="3" name="Content Placeholder 2">
            <a:extLst>
              <a:ext uri="{FF2B5EF4-FFF2-40B4-BE49-F238E27FC236}">
                <a16:creationId xmlns:a16="http://schemas.microsoft.com/office/drawing/2014/main" id="{F0AE9CC3-A030-47F4-AE28-8BA1B40F52E0}"/>
              </a:ext>
            </a:extLst>
          </p:cNvPr>
          <p:cNvSpPr>
            <a:spLocks noGrp="1"/>
          </p:cNvSpPr>
          <p:nvPr>
            <p:ph idx="1"/>
          </p:nvPr>
        </p:nvSpPr>
        <p:spPr>
          <a:xfrm>
            <a:off x="609600" y="1002055"/>
            <a:ext cx="10972800" cy="5474262"/>
          </a:xfrm>
        </p:spPr>
        <p:txBody>
          <a:bodyPr>
            <a:normAutofit fontScale="62500" lnSpcReduction="20000"/>
          </a:bodyPr>
          <a:lstStyle/>
          <a:p>
            <a:r>
              <a:rPr lang="en-US" noProof="0" dirty="0"/>
              <a:t>See how to apply, eligibility, and additional information:</a:t>
            </a:r>
          </a:p>
          <a:p>
            <a:pPr lvl="1"/>
            <a:r>
              <a:rPr lang="en-US" sz="2900" noProof="0" dirty="0">
                <a:solidFill>
                  <a:schemeClr val="accent2"/>
                </a:solidFill>
                <a:hlinkClick r:id="rId3" tooltip="Human Health Exposure Analysis Resource (HHEAR) homepage.">
                  <a:extLst>
                    <a:ext uri="{A12FA001-AC4F-418D-AE19-62706E023703}">
                      <ahyp:hlinkClr xmlns:ahyp="http://schemas.microsoft.com/office/drawing/2018/hyperlinkcolor" val="tx"/>
                    </a:ext>
                  </a:extLst>
                </a:hlinkClick>
              </a:rPr>
              <a:t>hhearprogram.org</a:t>
            </a:r>
            <a:endParaRPr lang="en-US" sz="2900" noProof="0" dirty="0">
              <a:solidFill>
                <a:schemeClr val="accent2"/>
              </a:solidFill>
            </a:endParaRPr>
          </a:p>
          <a:p>
            <a:pPr lvl="0"/>
            <a:r>
              <a:rPr lang="en-US" noProof="0" dirty="0" err="1"/>
              <a:t>HHEAR</a:t>
            </a:r>
            <a:r>
              <a:rPr lang="en-US" noProof="0" dirty="0"/>
              <a:t> YouTube channel (Education Modules &amp; Investigator Presentations): </a:t>
            </a:r>
          </a:p>
          <a:p>
            <a:pPr lvl="1"/>
            <a:r>
              <a:rPr lang="en-US" noProof="0" dirty="0">
                <a:solidFill>
                  <a:schemeClr val="accent2"/>
                </a:solidFill>
                <a:hlinkClick r:id="rId4" tooltip="Human Health Exposure Analysis Resource (HHEAR) YouTube channel.">
                  <a:extLst>
                    <a:ext uri="{A12FA001-AC4F-418D-AE19-62706E023703}">
                      <ahyp:hlinkClr xmlns:ahyp="http://schemas.microsoft.com/office/drawing/2018/hyperlinkcolor" val="tx"/>
                    </a:ext>
                  </a:extLst>
                </a:hlinkClick>
              </a:rPr>
              <a:t>https://www.youtube.com/@humanhealthexposureanalysi9353/featured</a:t>
            </a:r>
            <a:endParaRPr lang="en-US" noProof="0" dirty="0">
              <a:solidFill>
                <a:schemeClr val="accent2"/>
              </a:solidFill>
            </a:endParaRPr>
          </a:p>
          <a:p>
            <a:r>
              <a:rPr lang="en-US" noProof="0" dirty="0" err="1"/>
              <a:t>NIEHS</a:t>
            </a:r>
            <a:r>
              <a:rPr lang="en-US" noProof="0" dirty="0"/>
              <a:t> YouTube channel:</a:t>
            </a:r>
          </a:p>
          <a:p>
            <a:pPr lvl="1"/>
            <a:r>
              <a:rPr lang="en-US" noProof="0" dirty="0"/>
              <a:t>Featuring the exposome: </a:t>
            </a:r>
            <a:r>
              <a:rPr lang="en-US" noProof="0" dirty="0">
                <a:solidFill>
                  <a:schemeClr val="accent2"/>
                </a:solidFill>
                <a:hlinkClick r:id="rId5" tooltip="A Bird's Eye Overview of the Exposome and the HHEAR Program: A 5W1H of the exposome.">
                  <a:extLst>
                    <a:ext uri="{A12FA001-AC4F-418D-AE19-62706E023703}">
                      <ahyp:hlinkClr xmlns:ahyp="http://schemas.microsoft.com/office/drawing/2018/hyperlinkcolor" val="tx"/>
                    </a:ext>
                  </a:extLst>
                </a:hlinkClick>
              </a:rPr>
              <a:t>https://www.youtube.com/watch?v=dVPDpFaHyGc</a:t>
            </a:r>
            <a:r>
              <a:rPr lang="en-US" noProof="0" dirty="0">
                <a:solidFill>
                  <a:schemeClr val="accent2"/>
                </a:solidFill>
              </a:rPr>
              <a:t> </a:t>
            </a:r>
          </a:p>
          <a:p>
            <a:pPr lvl="0"/>
            <a:r>
              <a:rPr lang="en-US" noProof="0" dirty="0"/>
              <a:t>What is the exposome and </a:t>
            </a:r>
            <a:r>
              <a:rPr lang="en-US" noProof="0" dirty="0" err="1"/>
              <a:t>exposomics</a:t>
            </a:r>
            <a:r>
              <a:rPr lang="en-US" noProof="0" dirty="0"/>
              <a:t>?</a:t>
            </a:r>
          </a:p>
          <a:p>
            <a:pPr lvl="1"/>
            <a:r>
              <a:rPr lang="en-US" u="sng" noProof="0" dirty="0">
                <a:solidFill>
                  <a:schemeClr val="accent2"/>
                </a:solidFill>
                <a:hlinkClick r:id="rId6" tooltip="What is the exposome and exposomics?">
                  <a:extLst>
                    <a:ext uri="{A12FA001-AC4F-418D-AE19-62706E023703}">
                      <ahyp:hlinkClr xmlns:ahyp="http://schemas.microsoft.com/office/drawing/2018/hyperlinkcolor" val="tx"/>
                    </a:ext>
                  </a:extLst>
                </a:hlinkClick>
              </a:rPr>
              <a:t>https://hhearprogram.org/what-exposome-and-exposomics</a:t>
            </a:r>
            <a:r>
              <a:rPr lang="en-US" noProof="0" dirty="0">
                <a:solidFill>
                  <a:schemeClr val="accent2"/>
                </a:solidFill>
              </a:rPr>
              <a:t> </a:t>
            </a:r>
          </a:p>
          <a:p>
            <a:pPr lvl="0"/>
            <a:r>
              <a:rPr lang="en-US" noProof="0" dirty="0"/>
              <a:t>Untargeted Analysis of Biospecimens</a:t>
            </a:r>
          </a:p>
          <a:p>
            <a:pPr lvl="1"/>
            <a:r>
              <a:rPr lang="en-US" u="sng" noProof="0" dirty="0">
                <a:solidFill>
                  <a:schemeClr val="accent2"/>
                </a:solidFill>
                <a:hlinkClick r:id="rId7" tooltip="Untargeted Analysis of Biospecimens.">
                  <a:extLst>
                    <a:ext uri="{A12FA001-AC4F-418D-AE19-62706E023703}">
                      <ahyp:hlinkClr xmlns:ahyp="http://schemas.microsoft.com/office/drawing/2018/hyperlinkcolor" val="tx"/>
                    </a:ext>
                  </a:extLst>
                </a:hlinkClick>
              </a:rPr>
              <a:t>https://hhearprogram.org/untargeted-analysis-biospecimens</a:t>
            </a:r>
            <a:endParaRPr lang="en-US" noProof="0" dirty="0">
              <a:solidFill>
                <a:schemeClr val="accent2"/>
              </a:solidFill>
            </a:endParaRPr>
          </a:p>
          <a:p>
            <a:pPr lvl="0"/>
            <a:r>
              <a:rPr lang="en-US" noProof="0" dirty="0" err="1"/>
              <a:t>CERCH</a:t>
            </a:r>
            <a:r>
              <a:rPr lang="en-US" noProof="0" dirty="0"/>
              <a:t> UC Berkeley</a:t>
            </a:r>
          </a:p>
          <a:p>
            <a:pPr lvl="1"/>
            <a:r>
              <a:rPr lang="en-US" u="sng" noProof="0" dirty="0">
                <a:solidFill>
                  <a:schemeClr val="accent2"/>
                </a:solidFill>
                <a:hlinkClick r:id="rId8" tooltip="Environmental Exposures on UC Berkeley School of Public Health website.">
                  <a:extLst>
                    <a:ext uri="{A12FA001-AC4F-418D-AE19-62706E023703}">
                      <ahyp:hlinkClr xmlns:ahyp="http://schemas.microsoft.com/office/drawing/2018/hyperlinkcolor" val="tx"/>
                    </a:ext>
                  </a:extLst>
                </a:hlinkClick>
              </a:rPr>
              <a:t>https://cerch.berkeley.edu/resources/environmental-exposures</a:t>
            </a:r>
            <a:r>
              <a:rPr lang="en-US" noProof="0" dirty="0">
                <a:solidFill>
                  <a:schemeClr val="accent2"/>
                </a:solidFill>
              </a:rPr>
              <a:t> </a:t>
            </a:r>
          </a:p>
          <a:p>
            <a:pPr lvl="0"/>
            <a:r>
              <a:rPr lang="en-US" noProof="0" dirty="0"/>
              <a:t>EPA Exposure Assessment Tools by Routes</a:t>
            </a:r>
          </a:p>
          <a:p>
            <a:pPr lvl="1"/>
            <a:r>
              <a:rPr lang="en-US" u="sng" noProof="0" dirty="0">
                <a:solidFill>
                  <a:schemeClr val="accent2"/>
                </a:solidFill>
                <a:hlinkClick r:id="rId9" tooltip="Exposure Assessment Tools by Routes on the EPA website.">
                  <a:extLst>
                    <a:ext uri="{A12FA001-AC4F-418D-AE19-62706E023703}">
                      <ahyp:hlinkClr xmlns:ahyp="http://schemas.microsoft.com/office/drawing/2018/hyperlinkcolor" val="tx"/>
                    </a:ext>
                  </a:extLst>
                </a:hlinkClick>
              </a:rPr>
              <a:t>https://www.epa.gov/expobox/exposure-assessment-tools-routes</a:t>
            </a:r>
            <a:r>
              <a:rPr lang="en-US" noProof="0" dirty="0"/>
              <a:t>  </a:t>
            </a:r>
          </a:p>
          <a:p>
            <a:pPr lvl="0"/>
            <a:r>
              <a:rPr lang="en-US" noProof="0" dirty="0" err="1"/>
              <a:t>HHEAR</a:t>
            </a:r>
            <a:r>
              <a:rPr lang="en-US" noProof="0" dirty="0"/>
              <a:t> Data Repository</a:t>
            </a:r>
          </a:p>
          <a:p>
            <a:pPr lvl="1"/>
            <a:r>
              <a:rPr lang="en-US" u="sng" noProof="0" dirty="0">
                <a:solidFill>
                  <a:schemeClr val="accent2"/>
                </a:solidFill>
                <a:hlinkClick r:id="rId10" tooltip="HHEAR Data Center at the Icahn School of Medicine at Mount Sinai.">
                  <a:extLst>
                    <a:ext uri="{A12FA001-AC4F-418D-AE19-62706E023703}">
                      <ahyp:hlinkClr xmlns:ahyp="http://schemas.microsoft.com/office/drawing/2018/hyperlinkcolor" val="tx"/>
                    </a:ext>
                  </a:extLst>
                </a:hlinkClick>
              </a:rPr>
              <a:t>https://hheardatacenter.mssm.edu/</a:t>
            </a:r>
            <a:r>
              <a:rPr lang="en-US" noProof="0" dirty="0">
                <a:solidFill>
                  <a:schemeClr val="accent2"/>
                </a:solidFill>
              </a:rPr>
              <a:t> </a:t>
            </a:r>
          </a:p>
          <a:p>
            <a:r>
              <a:rPr lang="en-US" noProof="0" dirty="0">
                <a:solidFill>
                  <a:schemeClr val="accent6">
                    <a:lumMod val="50000"/>
                  </a:schemeClr>
                </a:solidFill>
              </a:rPr>
              <a:t>Factors affecting susceptibility</a:t>
            </a:r>
          </a:p>
          <a:p>
            <a:pPr lvl="1"/>
            <a:r>
              <a:rPr lang="en-US" noProof="0" dirty="0">
                <a:solidFill>
                  <a:schemeClr val="accent2"/>
                </a:solidFill>
                <a:hlinkClick r:id="rId11" tooltip="Exposure Assessment Tools by Lifestages and Populations - Highly Exposed or Other Susceptible Population Groups on the EPA website.">
                  <a:extLst>
                    <a:ext uri="{A12FA001-AC4F-418D-AE19-62706E023703}">
                      <ahyp:hlinkClr xmlns:ahyp="http://schemas.microsoft.com/office/drawing/2018/hyperlinkcolor" val="tx"/>
                    </a:ext>
                  </a:extLst>
                </a:hlinkClick>
              </a:rPr>
              <a:t>https://www.epa.gov/expobox/exposure-assessment-tools-lifestages-and-populations-highly-exposed-or-other-susceptible</a:t>
            </a:r>
            <a:r>
              <a:rPr lang="en-US" noProof="0" dirty="0">
                <a:solidFill>
                  <a:schemeClr val="accent2"/>
                </a:solidFill>
              </a:rPr>
              <a:t> </a:t>
            </a:r>
          </a:p>
        </p:txBody>
      </p:sp>
      <p:sp>
        <p:nvSpPr>
          <p:cNvPr id="4" name="Slide Number Placeholder 3">
            <a:extLst>
              <a:ext uri="{FF2B5EF4-FFF2-40B4-BE49-F238E27FC236}">
                <a16:creationId xmlns:a16="http://schemas.microsoft.com/office/drawing/2014/main" id="{932B0237-D9FB-4F80-B777-E0C13EADA7F2}"/>
              </a:ext>
            </a:extLst>
          </p:cNvPr>
          <p:cNvSpPr>
            <a:spLocks noGrp="1"/>
          </p:cNvSpPr>
          <p:nvPr>
            <p:ph type="sldNum" sz="quarter" idx="12"/>
          </p:nvPr>
        </p:nvSpPr>
        <p:spPr/>
        <p:txBody>
          <a:bodyPr/>
          <a:lstStyle/>
          <a:p>
            <a:fld id="{8DA2C6BB-42E6-DF45-96A9-E839D1C5474D}" type="slidenum">
              <a:rPr lang="en-US" smtClean="0"/>
              <a:pPr/>
              <a:t>27</a:t>
            </a:fld>
            <a:endParaRPr lang="en-US" dirty="0"/>
          </a:p>
        </p:txBody>
      </p:sp>
    </p:spTree>
    <p:extLst>
      <p:ext uri="{BB962C8B-B14F-4D97-AF65-F5344CB8AC3E}">
        <p14:creationId xmlns:p14="http://schemas.microsoft.com/office/powerpoint/2010/main" val="248516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33659A3-6179-A82E-DEAC-C2F358EAC561}"/>
              </a:ext>
            </a:extLst>
          </p:cNvPr>
          <p:cNvSpPr>
            <a:spLocks noGrp="1"/>
          </p:cNvSpPr>
          <p:nvPr>
            <p:ph type="title"/>
          </p:nvPr>
        </p:nvSpPr>
        <p:spPr/>
        <p:txBody>
          <a:bodyPr/>
          <a:lstStyle/>
          <a:p>
            <a:r>
              <a:rPr lang="en-US" noProof="0" dirty="0"/>
              <a:t>Introduction to Environmental Exposures     </a:t>
            </a:r>
            <a:r>
              <a:rPr lang="en-US" sz="2000" noProof="0" dirty="0"/>
              <a:t>(1 of 4)</a:t>
            </a:r>
            <a:endParaRPr lang="en-US" noProof="0" dirty="0"/>
          </a:p>
        </p:txBody>
      </p:sp>
      <p:sp>
        <p:nvSpPr>
          <p:cNvPr id="24" name="Content Placeholder 2">
            <a:extLst>
              <a:ext uri="{FF2B5EF4-FFF2-40B4-BE49-F238E27FC236}">
                <a16:creationId xmlns:a16="http://schemas.microsoft.com/office/drawing/2014/main" id="{A7BF4334-0A81-C821-094F-8D34275A0919}"/>
              </a:ext>
            </a:extLst>
          </p:cNvPr>
          <p:cNvSpPr>
            <a:spLocks noGrp="1"/>
          </p:cNvSpPr>
          <p:nvPr>
            <p:ph idx="4294967295"/>
          </p:nvPr>
        </p:nvSpPr>
        <p:spPr>
          <a:xfrm>
            <a:off x="609600" y="1235075"/>
            <a:ext cx="10972800" cy="1481328"/>
          </a:xfrm>
        </p:spPr>
        <p:txBody>
          <a:bodyPr/>
          <a:lstStyle/>
          <a:p>
            <a:r>
              <a:rPr lang="en-US" noProof="0" dirty="0"/>
              <a:t>What are environmental exposures?</a:t>
            </a:r>
          </a:p>
          <a:p>
            <a:pPr lvl="1"/>
            <a:r>
              <a:rPr lang="en-US" noProof="0" dirty="0"/>
              <a:t>The chemicals and compounds we come in contact within our environment</a:t>
            </a:r>
          </a:p>
        </p:txBody>
      </p:sp>
      <p:pic>
        <p:nvPicPr>
          <p:cNvPr id="22" name="Content Placeholder 3" descr="Two-by-two basic block list:&#10;• Air&#10;• Soil/Dust&#10;• Water&#10;• Food">
            <a:extLst>
              <a:ext uri="{FF2B5EF4-FFF2-40B4-BE49-F238E27FC236}">
                <a16:creationId xmlns:a16="http://schemas.microsoft.com/office/drawing/2014/main" id="{066F26F2-F57E-59BC-BCE1-88CF331DD589}"/>
              </a:ext>
            </a:extLst>
          </p:cNvPr>
          <p:cNvPicPr>
            <a:picLocks noGrp="1" noChangeAspect="1"/>
          </p:cNvPicPr>
          <p:nvPr>
            <p:ph sz="quarter" idx="13"/>
          </p:nvPr>
        </p:nvPicPr>
        <p:blipFill rotWithShape="1">
          <a:blip r:embed="rId3"/>
          <a:srcRect l="11768" r="11803"/>
          <a:stretch/>
        </p:blipFill>
        <p:spPr>
          <a:xfrm>
            <a:off x="1291590" y="3306358"/>
            <a:ext cx="3406140" cy="2036240"/>
          </a:xfrm>
          <a:prstGeom prst="rect">
            <a:avLst/>
          </a:prstGeom>
        </p:spPr>
      </p:pic>
      <p:pic>
        <p:nvPicPr>
          <p:cNvPr id="30" name="Picture 4" descr="Screenshot of people of various age/quality of life and several icons with arrows pointing at them depicting environmental exposure that could affect them. ">
            <a:extLst>
              <a:ext uri="{FF2B5EF4-FFF2-40B4-BE49-F238E27FC236}">
                <a16:creationId xmlns:a16="http://schemas.microsoft.com/office/drawing/2014/main" id="{8BA33716-4C8F-D811-BDED-B86D83598653}"/>
              </a:ext>
            </a:extLst>
          </p:cNvPr>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5659438" y="2717745"/>
            <a:ext cx="5505450" cy="3041761"/>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5">
            <a:extLst>
              <a:ext uri="{FF2B5EF4-FFF2-40B4-BE49-F238E27FC236}">
                <a16:creationId xmlns:a16="http://schemas.microsoft.com/office/drawing/2014/main" id="{965F18C8-D9A6-61A2-9E12-DB30D68874FB}"/>
              </a:ext>
            </a:extLst>
          </p:cNvPr>
          <p:cNvSpPr>
            <a:spLocks noGrp="1"/>
          </p:cNvSpPr>
          <p:nvPr>
            <p:ph sz="quarter" idx="15"/>
          </p:nvPr>
        </p:nvSpPr>
        <p:spPr>
          <a:xfrm>
            <a:off x="10232570" y="5770965"/>
            <a:ext cx="783771" cy="349250"/>
          </a:xfrm>
        </p:spPr>
        <p:txBody>
          <a:bodyPr/>
          <a:lstStyle/>
          <a:p>
            <a:pPr marL="0" indent="0" algn="r">
              <a:buNone/>
            </a:pPr>
            <a:r>
              <a:rPr lang="en-US" sz="1200" noProof="0" dirty="0"/>
              <a:t>NCI 2023</a:t>
            </a:r>
          </a:p>
        </p:txBody>
      </p:sp>
      <p:sp>
        <p:nvSpPr>
          <p:cNvPr id="28" name="Content Placeholder 6">
            <a:extLst>
              <a:ext uri="{FF2B5EF4-FFF2-40B4-BE49-F238E27FC236}">
                <a16:creationId xmlns:a16="http://schemas.microsoft.com/office/drawing/2014/main" id="{EB31461F-FEAD-E478-251F-26559A9D375C}"/>
              </a:ext>
            </a:extLst>
          </p:cNvPr>
          <p:cNvSpPr>
            <a:spLocks noGrp="1"/>
          </p:cNvSpPr>
          <p:nvPr>
            <p:ph sz="quarter" idx="4294967295"/>
          </p:nvPr>
        </p:nvSpPr>
        <p:spPr>
          <a:xfrm>
            <a:off x="7881482" y="6034381"/>
            <a:ext cx="4339544" cy="228197"/>
          </a:xfrm>
        </p:spPr>
        <p:txBody>
          <a:bodyPr/>
          <a:lstStyle/>
          <a:p>
            <a:pPr marL="0" indent="0">
              <a:buNone/>
            </a:pPr>
            <a:r>
              <a:rPr lang="en-US" sz="1200" noProof="0" dirty="0">
                <a:solidFill>
                  <a:schemeClr val="tx2"/>
                </a:solidFill>
                <a:effectLst/>
              </a:rPr>
              <a:t>Source: </a:t>
            </a:r>
            <a:r>
              <a:rPr lang="en-US" sz="1200" noProof="0" dirty="0">
                <a:solidFill>
                  <a:schemeClr val="tx2"/>
                </a:solidFill>
                <a:effectLst/>
                <a:hlinkClick r:id="rId5" tooltip="Chemical and Physical Exposures."/>
              </a:rPr>
              <a:t>https://epi.grants.cancer.gov/chemical-physical-exposures/</a:t>
            </a:r>
            <a:endParaRPr lang="en-US" sz="1200" noProof="0" dirty="0">
              <a:solidFill>
                <a:schemeClr val="tx2"/>
              </a:solidFill>
              <a:effectLst/>
            </a:endParaRPr>
          </a:p>
        </p:txBody>
      </p:sp>
      <p:sp>
        <p:nvSpPr>
          <p:cNvPr id="31" name="Slide Number Placeholder 7">
            <a:extLst>
              <a:ext uri="{FF2B5EF4-FFF2-40B4-BE49-F238E27FC236}">
                <a16:creationId xmlns:a16="http://schemas.microsoft.com/office/drawing/2014/main" id="{66935679-4EF5-D63F-FD2D-4D63CBFEF933}"/>
              </a:ext>
            </a:extLst>
          </p:cNvPr>
          <p:cNvSpPr>
            <a:spLocks noGrp="1"/>
          </p:cNvSpPr>
          <p:nvPr>
            <p:ph type="sldNum" sz="quarter" idx="12"/>
          </p:nvPr>
        </p:nvSpPr>
        <p:spPr/>
        <p:txBody>
          <a:bodyPr/>
          <a:lstStyle/>
          <a:p>
            <a:fld id="{8DA2C6BB-42E6-DF45-96A9-E839D1C5474D}" type="slidenum">
              <a:rPr lang="en-US" smtClean="0"/>
              <a:pPr/>
              <a:t>3</a:t>
            </a:fld>
            <a:endParaRPr lang="en-US" dirty="0"/>
          </a:p>
        </p:txBody>
      </p:sp>
    </p:spTree>
    <p:extLst>
      <p:ext uri="{BB962C8B-B14F-4D97-AF65-F5344CB8AC3E}">
        <p14:creationId xmlns:p14="http://schemas.microsoft.com/office/powerpoint/2010/main" val="78280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11E4-BF63-4F11-A987-1BD97F77A7D6}"/>
              </a:ext>
            </a:extLst>
          </p:cNvPr>
          <p:cNvSpPr>
            <a:spLocks noGrp="1"/>
          </p:cNvSpPr>
          <p:nvPr>
            <p:ph type="title"/>
          </p:nvPr>
        </p:nvSpPr>
        <p:spPr/>
        <p:txBody>
          <a:bodyPr/>
          <a:lstStyle/>
          <a:p>
            <a:r>
              <a:rPr lang="en-US" noProof="0" dirty="0"/>
              <a:t>Introduction to Environmental Exposures     </a:t>
            </a:r>
            <a:r>
              <a:rPr lang="en-US" sz="2000" noProof="0" dirty="0"/>
              <a:t>(2 of 4)</a:t>
            </a:r>
            <a:endParaRPr lang="en-US" noProof="0" dirty="0"/>
          </a:p>
        </p:txBody>
      </p:sp>
      <p:sp>
        <p:nvSpPr>
          <p:cNvPr id="17" name="Content Placeholder 2">
            <a:extLst>
              <a:ext uri="{FF2B5EF4-FFF2-40B4-BE49-F238E27FC236}">
                <a16:creationId xmlns:a16="http://schemas.microsoft.com/office/drawing/2014/main" id="{20B79B11-E0FC-0758-481A-C62EA1B3A024}"/>
              </a:ext>
            </a:extLst>
          </p:cNvPr>
          <p:cNvSpPr>
            <a:spLocks noGrp="1"/>
          </p:cNvSpPr>
          <p:nvPr>
            <p:ph idx="1"/>
          </p:nvPr>
        </p:nvSpPr>
        <p:spPr>
          <a:xfrm>
            <a:off x="290377" y="2989946"/>
            <a:ext cx="4440736" cy="813026"/>
          </a:xfrm>
        </p:spPr>
        <p:txBody>
          <a:bodyPr>
            <a:normAutofit/>
          </a:bodyPr>
          <a:lstStyle/>
          <a:p>
            <a:pPr marL="0" indent="0">
              <a:buNone/>
            </a:pPr>
            <a:r>
              <a:rPr lang="en-US" sz="4800" noProof="0" dirty="0">
                <a:solidFill>
                  <a:schemeClr val="accent2"/>
                </a:solidFill>
              </a:rPr>
              <a:t>Exposure routes:</a:t>
            </a:r>
          </a:p>
        </p:txBody>
      </p:sp>
      <p:pic>
        <p:nvPicPr>
          <p:cNvPr id="13" name="Content Placeholder 3" descr="Three-item smart art vertical accent list:&#10;• Ingestion&#10;• Inhalation&#10;• Dermal contact">
            <a:extLst>
              <a:ext uri="{FF2B5EF4-FFF2-40B4-BE49-F238E27FC236}">
                <a16:creationId xmlns:a16="http://schemas.microsoft.com/office/drawing/2014/main" id="{E2D3C01A-821D-B5FE-C79E-ECFCA56A72C7}"/>
              </a:ext>
            </a:extLst>
          </p:cNvPr>
          <p:cNvPicPr>
            <a:picLocks noGrp="1" noChangeAspect="1"/>
          </p:cNvPicPr>
          <p:nvPr>
            <p:ph idx="13"/>
          </p:nvPr>
        </p:nvPicPr>
        <p:blipFill rotWithShape="1">
          <a:blip r:embed="rId3"/>
          <a:srcRect l="11167" r="11291"/>
          <a:stretch/>
        </p:blipFill>
        <p:spPr>
          <a:xfrm>
            <a:off x="5515772" y="1205548"/>
            <a:ext cx="5841378" cy="5047488"/>
          </a:xfrm>
          <a:prstGeom prst="rect">
            <a:avLst/>
          </a:prstGeom>
        </p:spPr>
      </p:pic>
      <p:sp>
        <p:nvSpPr>
          <p:cNvPr id="4" name="Slide Number Placeholder 4">
            <a:extLst>
              <a:ext uri="{FF2B5EF4-FFF2-40B4-BE49-F238E27FC236}">
                <a16:creationId xmlns:a16="http://schemas.microsoft.com/office/drawing/2014/main" id="{237A9084-DCCF-4F61-B04C-59445BCA8C93}"/>
              </a:ext>
            </a:extLst>
          </p:cNvPr>
          <p:cNvSpPr>
            <a:spLocks noGrp="1"/>
          </p:cNvSpPr>
          <p:nvPr>
            <p:ph type="sldNum" sz="quarter" idx="12"/>
          </p:nvPr>
        </p:nvSpPr>
        <p:spPr/>
        <p:txBody>
          <a:bodyPr/>
          <a:lstStyle/>
          <a:p>
            <a:fld id="{8DA2C6BB-42E6-DF45-96A9-E839D1C5474D}" type="slidenum">
              <a:rPr lang="en-US" smtClean="0"/>
              <a:pPr/>
              <a:t>4</a:t>
            </a:fld>
            <a:endParaRPr lang="en-US" dirty="0"/>
          </a:p>
        </p:txBody>
      </p:sp>
    </p:spTree>
    <p:extLst>
      <p:ext uri="{BB962C8B-B14F-4D97-AF65-F5344CB8AC3E}">
        <p14:creationId xmlns:p14="http://schemas.microsoft.com/office/powerpoint/2010/main" val="27083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01DD-3959-4E98-AE7F-CFBE7F3D132E}"/>
              </a:ext>
            </a:extLst>
          </p:cNvPr>
          <p:cNvSpPr>
            <a:spLocks noGrp="1"/>
          </p:cNvSpPr>
          <p:nvPr>
            <p:ph type="title"/>
          </p:nvPr>
        </p:nvSpPr>
        <p:spPr/>
        <p:txBody>
          <a:bodyPr/>
          <a:lstStyle/>
          <a:p>
            <a:r>
              <a:rPr lang="en-US" noProof="0" dirty="0"/>
              <a:t>Introduction to Environmental Exposures     </a:t>
            </a:r>
            <a:r>
              <a:rPr lang="en-US" sz="2000" noProof="0" dirty="0"/>
              <a:t>(3 of 4)</a:t>
            </a:r>
            <a:endParaRPr lang="en-US" noProof="0" dirty="0"/>
          </a:p>
        </p:txBody>
      </p:sp>
      <p:sp>
        <p:nvSpPr>
          <p:cNvPr id="16" name="Content Placeholder 15">
            <a:extLst>
              <a:ext uri="{FF2B5EF4-FFF2-40B4-BE49-F238E27FC236}">
                <a16:creationId xmlns:a16="http://schemas.microsoft.com/office/drawing/2014/main" id="{C65BE8E6-DEE3-4564-AA4B-93674223AE4F}"/>
              </a:ext>
            </a:extLst>
          </p:cNvPr>
          <p:cNvSpPr txBox="1">
            <a:spLocks noGrp="1"/>
          </p:cNvSpPr>
          <p:nvPr>
            <p:ph idx="1"/>
          </p:nvPr>
        </p:nvSpPr>
        <p:spPr>
          <a:xfrm>
            <a:off x="335277" y="1130571"/>
            <a:ext cx="10972800" cy="707886"/>
          </a:xfrm>
          <a:prstGeom prst="rect">
            <a:avLst/>
          </a:prstGeom>
          <a:noFill/>
        </p:spPr>
        <p:txBody>
          <a:bodyPr wrap="square" rtlCol="0">
            <a:spAutoFit/>
          </a:bodyPr>
          <a:lstStyle/>
          <a:p>
            <a:pPr marL="0" indent="0">
              <a:buNone/>
            </a:pPr>
            <a:r>
              <a:rPr lang="en-US" sz="4000" noProof="0" dirty="0"/>
              <a:t>Environmental Exposures and Health</a:t>
            </a:r>
          </a:p>
        </p:txBody>
      </p:sp>
      <p:sp>
        <p:nvSpPr>
          <p:cNvPr id="12" name="Content Placeholder 11">
            <a:extLst>
              <a:ext uri="{FF2B5EF4-FFF2-40B4-BE49-F238E27FC236}">
                <a16:creationId xmlns:a16="http://schemas.microsoft.com/office/drawing/2014/main" id="{4876BBD5-FABF-E221-B803-3AAF2320D878}"/>
              </a:ext>
            </a:extLst>
          </p:cNvPr>
          <p:cNvSpPr>
            <a:spLocks noGrp="1"/>
          </p:cNvSpPr>
          <p:nvPr>
            <p:ph idx="13"/>
          </p:nvPr>
        </p:nvSpPr>
        <p:spPr>
          <a:xfrm>
            <a:off x="609601" y="2065012"/>
            <a:ext cx="10415450" cy="4035342"/>
          </a:xfrm>
        </p:spPr>
        <p:txBody>
          <a:bodyPr>
            <a:noAutofit/>
          </a:bodyPr>
          <a:lstStyle/>
          <a:p>
            <a:pPr>
              <a:lnSpc>
                <a:spcPct val="90000"/>
              </a:lnSpc>
            </a:pPr>
            <a:r>
              <a:rPr lang="en-US" sz="2700" noProof="0" dirty="0"/>
              <a:t>Some environmental exposures may increase the risk of certain diseases, such as heart disease, cancer, and respiratory diseases</a:t>
            </a:r>
          </a:p>
          <a:p>
            <a:pPr marL="0" indent="0">
              <a:lnSpc>
                <a:spcPct val="90000"/>
              </a:lnSpc>
              <a:buNone/>
            </a:pPr>
            <a:endParaRPr lang="en-US" sz="2200" noProof="0" dirty="0"/>
          </a:p>
          <a:p>
            <a:pPr>
              <a:lnSpc>
                <a:spcPct val="90000"/>
              </a:lnSpc>
            </a:pPr>
            <a:r>
              <a:rPr lang="en-US" sz="2700" noProof="0" dirty="0"/>
              <a:t>Adverse health effects caused by an environmental exposure will depend on </a:t>
            </a:r>
          </a:p>
          <a:p>
            <a:pPr marL="0" indent="0">
              <a:lnSpc>
                <a:spcPct val="90000"/>
              </a:lnSpc>
              <a:buNone/>
            </a:pPr>
            <a:endParaRPr lang="en-US" sz="1000" noProof="0" dirty="0">
              <a:solidFill>
                <a:schemeClr val="accent2"/>
              </a:solidFill>
            </a:endParaRPr>
          </a:p>
          <a:p>
            <a:pPr lvl="1">
              <a:lnSpc>
                <a:spcPct val="90000"/>
              </a:lnSpc>
              <a:buClr>
                <a:schemeClr val="accent2"/>
              </a:buClr>
            </a:pPr>
            <a:r>
              <a:rPr lang="en-US" sz="2200" b="1" noProof="0" dirty="0">
                <a:solidFill>
                  <a:schemeClr val="accent2"/>
                </a:solidFill>
              </a:rPr>
              <a:t>the type and amount of chemical</a:t>
            </a:r>
          </a:p>
          <a:p>
            <a:pPr lvl="1">
              <a:lnSpc>
                <a:spcPct val="90000"/>
              </a:lnSpc>
              <a:buClr>
                <a:schemeClr val="accent2"/>
              </a:buClr>
            </a:pPr>
            <a:r>
              <a:rPr lang="en-US" sz="2200" b="1" noProof="0" dirty="0">
                <a:solidFill>
                  <a:schemeClr val="accent2"/>
                </a:solidFill>
              </a:rPr>
              <a:t>the combination of chemicals</a:t>
            </a:r>
          </a:p>
          <a:p>
            <a:pPr lvl="1">
              <a:lnSpc>
                <a:spcPct val="90000"/>
              </a:lnSpc>
              <a:buClr>
                <a:schemeClr val="accent2"/>
              </a:buClr>
            </a:pPr>
            <a:r>
              <a:rPr lang="en-US" sz="2200" b="1" noProof="0" dirty="0">
                <a:solidFill>
                  <a:schemeClr val="accent2"/>
                </a:solidFill>
              </a:rPr>
              <a:t>the route of exposure</a:t>
            </a:r>
          </a:p>
          <a:p>
            <a:pPr lvl="1">
              <a:lnSpc>
                <a:spcPct val="90000"/>
              </a:lnSpc>
              <a:buClr>
                <a:schemeClr val="accent2"/>
              </a:buClr>
            </a:pPr>
            <a:r>
              <a:rPr lang="en-US" sz="2200" b="1" noProof="0" dirty="0">
                <a:solidFill>
                  <a:schemeClr val="accent2"/>
                </a:solidFill>
              </a:rPr>
              <a:t>the duration and frequency of exposure</a:t>
            </a:r>
          </a:p>
          <a:p>
            <a:pPr lvl="1">
              <a:lnSpc>
                <a:spcPct val="90000"/>
              </a:lnSpc>
              <a:buClr>
                <a:schemeClr val="accent2"/>
              </a:buClr>
            </a:pPr>
            <a:r>
              <a:rPr lang="en-US" sz="2200" b="1" noProof="0" dirty="0">
                <a:solidFill>
                  <a:schemeClr val="accent2"/>
                </a:solidFill>
              </a:rPr>
              <a:t>at what age or life stage is someone exposed</a:t>
            </a:r>
          </a:p>
        </p:txBody>
      </p:sp>
      <p:sp>
        <p:nvSpPr>
          <p:cNvPr id="4" name="Slide Number Placeholder 3">
            <a:extLst>
              <a:ext uri="{FF2B5EF4-FFF2-40B4-BE49-F238E27FC236}">
                <a16:creationId xmlns:a16="http://schemas.microsoft.com/office/drawing/2014/main" id="{47E96516-80FB-44A6-A9D7-986EBF789D9A}"/>
              </a:ext>
            </a:extLst>
          </p:cNvPr>
          <p:cNvSpPr>
            <a:spLocks noGrp="1"/>
          </p:cNvSpPr>
          <p:nvPr>
            <p:ph type="sldNum" sz="quarter" idx="12"/>
          </p:nvPr>
        </p:nvSpPr>
        <p:spPr/>
        <p:txBody>
          <a:bodyPr/>
          <a:lstStyle/>
          <a:p>
            <a:fld id="{8DA2C6BB-42E6-DF45-96A9-E839D1C5474D}" type="slidenum">
              <a:rPr lang="en-US" smtClean="0"/>
              <a:pPr/>
              <a:t>5</a:t>
            </a:fld>
            <a:endParaRPr lang="en-US" dirty="0"/>
          </a:p>
        </p:txBody>
      </p:sp>
    </p:spTree>
    <p:extLst>
      <p:ext uri="{BB962C8B-B14F-4D97-AF65-F5344CB8AC3E}">
        <p14:creationId xmlns:p14="http://schemas.microsoft.com/office/powerpoint/2010/main" val="368866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12D9-BEB0-4DE6-8BE4-761819CD2CF6}"/>
              </a:ext>
            </a:extLst>
          </p:cNvPr>
          <p:cNvSpPr>
            <a:spLocks noGrp="1"/>
          </p:cNvSpPr>
          <p:nvPr>
            <p:ph type="title"/>
          </p:nvPr>
        </p:nvSpPr>
        <p:spPr/>
        <p:txBody>
          <a:bodyPr/>
          <a:lstStyle/>
          <a:p>
            <a:r>
              <a:rPr lang="en-US" noProof="0" dirty="0"/>
              <a:t>Introduction to Environmental Exposures     </a:t>
            </a:r>
            <a:r>
              <a:rPr lang="en-US" sz="2000" noProof="0" dirty="0"/>
              <a:t>(4 of 4)</a:t>
            </a:r>
            <a:endParaRPr lang="en-US" noProof="0" dirty="0"/>
          </a:p>
        </p:txBody>
      </p:sp>
      <p:sp>
        <p:nvSpPr>
          <p:cNvPr id="20" name="Content Placeholder 2">
            <a:extLst>
              <a:ext uri="{FF2B5EF4-FFF2-40B4-BE49-F238E27FC236}">
                <a16:creationId xmlns:a16="http://schemas.microsoft.com/office/drawing/2014/main" id="{6AC5F2A6-C337-368C-5C3F-FD03D6448321}"/>
              </a:ext>
            </a:extLst>
          </p:cNvPr>
          <p:cNvSpPr>
            <a:spLocks noGrp="1"/>
          </p:cNvSpPr>
          <p:nvPr>
            <p:ph sz="quarter" idx="13"/>
          </p:nvPr>
        </p:nvSpPr>
        <p:spPr>
          <a:xfrm>
            <a:off x="609601" y="1495193"/>
            <a:ext cx="3831771" cy="1828573"/>
          </a:xfrm>
        </p:spPr>
        <p:txBody>
          <a:bodyPr>
            <a:normAutofit/>
          </a:bodyPr>
          <a:lstStyle/>
          <a:p>
            <a:pPr marL="0" indent="0">
              <a:buNone/>
            </a:pPr>
            <a:r>
              <a:rPr lang="en-US" sz="2600" b="1" noProof="0" dirty="0">
                <a:solidFill>
                  <a:schemeClr val="tx2"/>
                </a:solidFill>
              </a:rPr>
              <a:t>Early life environmental exposures can affect development at critical life stages</a:t>
            </a:r>
          </a:p>
          <a:p>
            <a:endParaRPr lang="en-US" noProof="0" dirty="0"/>
          </a:p>
        </p:txBody>
      </p:sp>
      <p:pic>
        <p:nvPicPr>
          <p:cNvPr id="21" name="Main graphic 3" descr="Screenshot of the stages of life from before birth to adult.">
            <a:extLst>
              <a:ext uri="{FF2B5EF4-FFF2-40B4-BE49-F238E27FC236}">
                <a16:creationId xmlns:a16="http://schemas.microsoft.com/office/drawing/2014/main" id="{0A427AB7-FC03-6A2B-7A46-B2CF295A4018}"/>
              </a:ext>
            </a:extLst>
          </p:cNvPr>
          <p:cNvPicPr>
            <a:picLocks noGrp="1" noChangeAspect="1"/>
          </p:cNvPicPr>
          <p:nvPr>
            <p:ph sz="quarter" idx="14"/>
          </p:nvPr>
        </p:nvPicPr>
        <p:blipFill>
          <a:blip r:embed="rId3"/>
          <a:stretch/>
        </p:blipFill>
        <p:spPr>
          <a:xfrm>
            <a:off x="4990092" y="1032569"/>
            <a:ext cx="5332831" cy="5349240"/>
          </a:xfrm>
          <a:prstGeom prst="rect">
            <a:avLst/>
          </a:prstGeom>
          <a:ln>
            <a:noFill/>
          </a:ln>
        </p:spPr>
      </p:pic>
      <p:sp>
        <p:nvSpPr>
          <p:cNvPr id="23" name="Content Placeholder 4">
            <a:extLst>
              <a:ext uri="{FF2B5EF4-FFF2-40B4-BE49-F238E27FC236}">
                <a16:creationId xmlns:a16="http://schemas.microsoft.com/office/drawing/2014/main" id="{FEC644BC-2ACD-18F8-9FB6-8196367DC0A5}"/>
              </a:ext>
            </a:extLst>
          </p:cNvPr>
          <p:cNvSpPr>
            <a:spLocks noGrp="1"/>
          </p:cNvSpPr>
          <p:nvPr>
            <p:ph sz="quarter" idx="15"/>
          </p:nvPr>
        </p:nvSpPr>
        <p:spPr>
          <a:xfrm>
            <a:off x="9408160" y="5984240"/>
            <a:ext cx="2769326" cy="397569"/>
          </a:xfrm>
        </p:spPr>
        <p:txBody>
          <a:bodyPr/>
          <a:lstStyle/>
          <a:p>
            <a:pPr marL="0" indent="0" algn="r">
              <a:buNone/>
            </a:pPr>
            <a:r>
              <a:rPr lang="en-US" sz="1200" noProof="0" dirty="0">
                <a:solidFill>
                  <a:schemeClr val="tx2"/>
                </a:solidFill>
                <a:effectLst/>
              </a:rPr>
              <a:t>Source: </a:t>
            </a:r>
            <a:br>
              <a:rPr lang="en-US" sz="1200" noProof="0" dirty="0">
                <a:solidFill>
                  <a:schemeClr val="tx2"/>
                </a:solidFill>
                <a:effectLst/>
              </a:rPr>
            </a:br>
            <a:r>
              <a:rPr lang="en-US" sz="1200" noProof="0" dirty="0">
                <a:hlinkClick r:id="rId4"/>
              </a:rPr>
              <a:t>Poore et al. 2017 </a:t>
            </a:r>
            <a:r>
              <a:rPr lang="en-US" sz="1200" i="1" noProof="0" dirty="0">
                <a:hlinkClick r:id="rId4"/>
              </a:rPr>
              <a:t>Lancet Planetary Health</a:t>
            </a:r>
            <a:endParaRPr lang="en-US" sz="1200" noProof="0" dirty="0"/>
          </a:p>
        </p:txBody>
      </p:sp>
      <p:sp>
        <p:nvSpPr>
          <p:cNvPr id="4" name="Slide Number Placeholder 5">
            <a:extLst>
              <a:ext uri="{FF2B5EF4-FFF2-40B4-BE49-F238E27FC236}">
                <a16:creationId xmlns:a16="http://schemas.microsoft.com/office/drawing/2014/main" id="{7BC7D8EC-8C64-489D-A708-F7A2F65C0290}"/>
              </a:ext>
            </a:extLst>
          </p:cNvPr>
          <p:cNvSpPr>
            <a:spLocks noGrp="1"/>
          </p:cNvSpPr>
          <p:nvPr>
            <p:ph type="sldNum" sz="quarter" idx="12"/>
          </p:nvPr>
        </p:nvSpPr>
        <p:spPr/>
        <p:txBody>
          <a:bodyPr/>
          <a:lstStyle/>
          <a:p>
            <a:fld id="{8DA2C6BB-42E6-DF45-96A9-E839D1C5474D}" type="slidenum">
              <a:rPr lang="en-US" smtClean="0"/>
              <a:pPr/>
              <a:t>6</a:t>
            </a:fld>
            <a:endParaRPr lang="en-US" dirty="0"/>
          </a:p>
        </p:txBody>
      </p:sp>
    </p:spTree>
    <p:extLst>
      <p:ext uri="{BB962C8B-B14F-4D97-AF65-F5344CB8AC3E}">
        <p14:creationId xmlns:p14="http://schemas.microsoft.com/office/powerpoint/2010/main" val="82827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12D9-BEB0-4DE6-8BE4-761819CD2CF6}"/>
              </a:ext>
            </a:extLst>
          </p:cNvPr>
          <p:cNvSpPr>
            <a:spLocks noGrp="1"/>
          </p:cNvSpPr>
          <p:nvPr>
            <p:ph type="title"/>
          </p:nvPr>
        </p:nvSpPr>
        <p:spPr/>
        <p:txBody>
          <a:bodyPr/>
          <a:lstStyle/>
          <a:p>
            <a:r>
              <a:rPr lang="en-US" noProof="0" dirty="0"/>
              <a:t>Factors Affecting Susceptibility</a:t>
            </a:r>
          </a:p>
        </p:txBody>
      </p:sp>
      <p:sp>
        <p:nvSpPr>
          <p:cNvPr id="13" name="Content Placeholder 2">
            <a:extLst>
              <a:ext uri="{FF2B5EF4-FFF2-40B4-BE49-F238E27FC236}">
                <a16:creationId xmlns:a16="http://schemas.microsoft.com/office/drawing/2014/main" id="{BDC1DFC0-B789-2B75-4514-5F1DF3C36602}"/>
              </a:ext>
            </a:extLst>
          </p:cNvPr>
          <p:cNvSpPr>
            <a:spLocks noGrp="1"/>
          </p:cNvSpPr>
          <p:nvPr>
            <p:ph idx="1"/>
          </p:nvPr>
        </p:nvSpPr>
        <p:spPr>
          <a:xfrm>
            <a:off x="1885410" y="1463340"/>
            <a:ext cx="8426996" cy="646331"/>
          </a:xfrm>
          <a:prstGeom prst="rect">
            <a:avLst/>
          </a:prstGeom>
        </p:spPr>
        <p:txBody>
          <a:bodyPr wrap="square">
            <a:spAutoFit/>
          </a:bodyPr>
          <a:lstStyle/>
          <a:p>
            <a:pPr marL="0" lvl="0" indent="0" algn="ctr">
              <a:buNone/>
            </a:pPr>
            <a:r>
              <a:rPr lang="en-US" sz="3600" b="1" i="1" noProof="0" dirty="0">
                <a:solidFill>
                  <a:schemeClr val="accent6"/>
                </a:solidFill>
              </a:rPr>
              <a:t>Susceptibility</a:t>
            </a:r>
            <a:r>
              <a:rPr lang="en-US" sz="3600" b="1" noProof="0" dirty="0">
                <a:solidFill>
                  <a:schemeClr val="accent6"/>
                </a:solidFill>
              </a:rPr>
              <a:t> Factors – Intrinsic &amp; Extrinsic</a:t>
            </a:r>
          </a:p>
        </p:txBody>
      </p:sp>
      <p:sp>
        <p:nvSpPr>
          <p:cNvPr id="12" name="Content Placeholder 3">
            <a:extLst>
              <a:ext uri="{FF2B5EF4-FFF2-40B4-BE49-F238E27FC236}">
                <a16:creationId xmlns:a16="http://schemas.microsoft.com/office/drawing/2014/main" id="{5E50A751-83D3-D8F9-4863-7FDF55A40B68}"/>
              </a:ext>
            </a:extLst>
          </p:cNvPr>
          <p:cNvSpPr>
            <a:spLocks noGrp="1"/>
          </p:cNvSpPr>
          <p:nvPr>
            <p:ph idx="13"/>
          </p:nvPr>
        </p:nvSpPr>
        <p:spPr>
          <a:xfrm>
            <a:off x="992051" y="2524957"/>
            <a:ext cx="10222992" cy="2862072"/>
          </a:xfrm>
          <a:solidFill>
            <a:srgbClr val="D6E5DB"/>
          </a:solidFill>
        </p:spPr>
        <p:txBody>
          <a:bodyPr numCol="2"/>
          <a:lstStyle/>
          <a:p>
            <a:pPr marL="0" indent="-137160">
              <a:spcBef>
                <a:spcPts val="0"/>
              </a:spcBef>
              <a:buFont typeface="Arial" panose="020B0604020202020204" pitchFamily="34" charset="0"/>
              <a:buChar char="•"/>
            </a:pPr>
            <a:r>
              <a:rPr lang="en-US" sz="3600" noProof="0" dirty="0">
                <a:solidFill>
                  <a:schemeClr val="tx1"/>
                </a:solidFill>
              </a:rPr>
              <a:t>Age</a:t>
            </a:r>
          </a:p>
          <a:p>
            <a:pPr marL="0" indent="-137160">
              <a:spcBef>
                <a:spcPts val="0"/>
              </a:spcBef>
              <a:buFont typeface="Arial" panose="020B0604020202020204" pitchFamily="34" charset="0"/>
              <a:buChar char="•"/>
            </a:pPr>
            <a:r>
              <a:rPr lang="en-US" sz="3600" noProof="0" dirty="0" err="1">
                <a:solidFill>
                  <a:schemeClr val="tx1"/>
                </a:solidFill>
              </a:rPr>
              <a:t>Lifestage</a:t>
            </a:r>
            <a:endParaRPr lang="en-US" sz="3600" noProof="0" dirty="0">
              <a:solidFill>
                <a:schemeClr val="tx1"/>
              </a:solidFill>
            </a:endParaRPr>
          </a:p>
          <a:p>
            <a:pPr marL="0" indent="-137160">
              <a:spcBef>
                <a:spcPts val="0"/>
              </a:spcBef>
              <a:buFont typeface="Arial" panose="020B0604020202020204" pitchFamily="34" charset="0"/>
              <a:buChar char="•"/>
            </a:pPr>
            <a:r>
              <a:rPr lang="en-US" sz="3600" noProof="0" dirty="0">
                <a:solidFill>
                  <a:schemeClr val="tx1"/>
                </a:solidFill>
              </a:rPr>
              <a:t>Gender</a:t>
            </a:r>
          </a:p>
          <a:p>
            <a:pPr marL="0" indent="-137160">
              <a:spcBef>
                <a:spcPts val="0"/>
              </a:spcBef>
              <a:buFont typeface="Arial" panose="020B0604020202020204" pitchFamily="34" charset="0"/>
              <a:buChar char="•"/>
            </a:pPr>
            <a:r>
              <a:rPr lang="en-US" sz="3600" noProof="0" dirty="0">
                <a:solidFill>
                  <a:schemeClr val="tx1"/>
                </a:solidFill>
              </a:rPr>
              <a:t>Race/ethnicity</a:t>
            </a:r>
          </a:p>
          <a:p>
            <a:pPr marL="0" indent="-137160">
              <a:spcBef>
                <a:spcPts val="0"/>
              </a:spcBef>
              <a:buFont typeface="Arial" panose="020B0604020202020204" pitchFamily="34" charset="0"/>
              <a:buChar char="•"/>
            </a:pPr>
            <a:r>
              <a:rPr lang="en-US" sz="3600" noProof="0" dirty="0">
                <a:solidFill>
                  <a:schemeClr val="tx1"/>
                </a:solidFill>
              </a:rPr>
              <a:t>Genetic polymorphisms</a:t>
            </a:r>
          </a:p>
          <a:p>
            <a:pPr marL="798513" indent="-136525">
              <a:spcBef>
                <a:spcPts val="0"/>
              </a:spcBef>
              <a:buFont typeface="Arial" panose="020B0604020202020204" pitchFamily="34" charset="0"/>
              <a:buChar char="•"/>
            </a:pPr>
            <a:r>
              <a:rPr lang="en-US" sz="3600" noProof="0" dirty="0">
                <a:solidFill>
                  <a:schemeClr val="tx1"/>
                </a:solidFill>
              </a:rPr>
              <a:t>Disease status</a:t>
            </a:r>
          </a:p>
          <a:p>
            <a:pPr marL="798513" indent="-136525">
              <a:spcBef>
                <a:spcPts val="0"/>
              </a:spcBef>
              <a:buFont typeface="Arial" panose="020B0604020202020204" pitchFamily="34" charset="0"/>
              <a:buChar char="•"/>
            </a:pPr>
            <a:r>
              <a:rPr lang="en-US" sz="3600" noProof="0" dirty="0">
                <a:solidFill>
                  <a:schemeClr val="tx1"/>
                </a:solidFill>
              </a:rPr>
              <a:t>Socioeconomic status</a:t>
            </a:r>
          </a:p>
          <a:p>
            <a:pPr marL="798513" indent="-136525">
              <a:spcBef>
                <a:spcPts val="0"/>
              </a:spcBef>
              <a:buFont typeface="Arial" panose="020B0604020202020204" pitchFamily="34" charset="0"/>
              <a:buChar char="•"/>
            </a:pPr>
            <a:r>
              <a:rPr lang="en-US" sz="3600" noProof="0" dirty="0">
                <a:solidFill>
                  <a:schemeClr val="tx1"/>
                </a:solidFill>
              </a:rPr>
              <a:t>Nutrition status</a:t>
            </a:r>
          </a:p>
          <a:p>
            <a:pPr marL="798513" indent="-136525">
              <a:spcBef>
                <a:spcPts val="0"/>
              </a:spcBef>
              <a:buFont typeface="Arial" panose="020B0604020202020204" pitchFamily="34" charset="0"/>
              <a:buChar char="•"/>
            </a:pPr>
            <a:r>
              <a:rPr lang="en-US" sz="3600" noProof="0" dirty="0">
                <a:solidFill>
                  <a:schemeClr val="tx1"/>
                </a:solidFill>
              </a:rPr>
              <a:t>Geographic proximity</a:t>
            </a:r>
          </a:p>
          <a:p>
            <a:pPr marL="798513" indent="-136525">
              <a:spcBef>
                <a:spcPts val="0"/>
              </a:spcBef>
              <a:buFont typeface="Arial" panose="020B0604020202020204" pitchFamily="34" charset="0"/>
              <a:buChar char="•"/>
            </a:pPr>
            <a:r>
              <a:rPr lang="en-US" sz="3600" noProof="0" dirty="0">
                <a:solidFill>
                  <a:schemeClr val="tx1"/>
                </a:solidFill>
              </a:rPr>
              <a:t>Lifestyle</a:t>
            </a:r>
          </a:p>
        </p:txBody>
      </p:sp>
      <p:sp>
        <p:nvSpPr>
          <p:cNvPr id="4" name="Slide Number Placeholder 4">
            <a:extLst>
              <a:ext uri="{FF2B5EF4-FFF2-40B4-BE49-F238E27FC236}">
                <a16:creationId xmlns:a16="http://schemas.microsoft.com/office/drawing/2014/main" id="{7BC7D8EC-8C64-489D-A708-F7A2F65C0290}"/>
              </a:ext>
            </a:extLst>
          </p:cNvPr>
          <p:cNvSpPr>
            <a:spLocks noGrp="1"/>
          </p:cNvSpPr>
          <p:nvPr>
            <p:ph type="sldNum" sz="quarter" idx="12"/>
          </p:nvPr>
        </p:nvSpPr>
        <p:spPr/>
        <p:txBody>
          <a:bodyPr/>
          <a:lstStyle/>
          <a:p>
            <a:fld id="{8DA2C6BB-42E6-DF45-96A9-E839D1C5474D}" type="slidenum">
              <a:rPr lang="en-US" smtClean="0"/>
              <a:pPr/>
              <a:t>7</a:t>
            </a:fld>
            <a:endParaRPr lang="en-US" dirty="0"/>
          </a:p>
        </p:txBody>
      </p:sp>
    </p:spTree>
    <p:extLst>
      <p:ext uri="{BB962C8B-B14F-4D97-AF65-F5344CB8AC3E}">
        <p14:creationId xmlns:p14="http://schemas.microsoft.com/office/powerpoint/2010/main" val="255318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12D9-BEB0-4DE6-8BE4-761819CD2CF6}"/>
              </a:ext>
            </a:extLst>
          </p:cNvPr>
          <p:cNvSpPr>
            <a:spLocks noGrp="1"/>
          </p:cNvSpPr>
          <p:nvPr>
            <p:ph type="title"/>
          </p:nvPr>
        </p:nvSpPr>
        <p:spPr/>
        <p:txBody>
          <a:bodyPr/>
          <a:lstStyle/>
          <a:p>
            <a:r>
              <a:rPr lang="en-US" noProof="0" dirty="0"/>
              <a:t>Extrinsic Population Factors Affecting Exposure</a:t>
            </a:r>
          </a:p>
        </p:txBody>
      </p:sp>
      <p:sp>
        <p:nvSpPr>
          <p:cNvPr id="11" name="Content Placeholder 2" descr="Population Exposure Factors:">
            <a:extLst>
              <a:ext uri="{FF2B5EF4-FFF2-40B4-BE49-F238E27FC236}">
                <a16:creationId xmlns:a16="http://schemas.microsoft.com/office/drawing/2014/main" id="{3E4C2EDC-E17B-F456-1D91-1609CEA43D2D}"/>
              </a:ext>
            </a:extLst>
          </p:cNvPr>
          <p:cNvSpPr txBox="1">
            <a:spLocks noGrp="1"/>
          </p:cNvSpPr>
          <p:nvPr>
            <p:ph idx="1"/>
          </p:nvPr>
        </p:nvSpPr>
        <p:spPr>
          <a:xfrm>
            <a:off x="356616" y="3072384"/>
            <a:ext cx="3520440" cy="1077218"/>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rtlCol="0">
            <a:spAutoFit/>
          </a:bodyPr>
          <a:lstStyle/>
          <a:p>
            <a:pPr marL="0" indent="0" algn="ctr">
              <a:spcBef>
                <a:spcPts val="0"/>
              </a:spcBef>
              <a:buNone/>
            </a:pPr>
            <a:r>
              <a:rPr lang="en-US" sz="3200" b="1" noProof="0" dirty="0">
                <a:solidFill>
                  <a:srgbClr val="0074A2"/>
                </a:solidFill>
              </a:rPr>
              <a:t>Population </a:t>
            </a:r>
            <a:r>
              <a:rPr lang="en-US" sz="3200" b="1" i="1" noProof="0" dirty="0">
                <a:solidFill>
                  <a:srgbClr val="0074A2"/>
                </a:solidFill>
              </a:rPr>
              <a:t>Exposure</a:t>
            </a:r>
            <a:r>
              <a:rPr lang="en-US" sz="3200" b="1" noProof="0" dirty="0">
                <a:solidFill>
                  <a:srgbClr val="0074A2"/>
                </a:solidFill>
              </a:rPr>
              <a:t> Factors:</a:t>
            </a:r>
          </a:p>
        </p:txBody>
      </p:sp>
      <p:pic>
        <p:nvPicPr>
          <p:cNvPr id="6" name="Content Placeholder 3" descr="Five-item smart art vertical curve list:&#10;• Disease Status&#10;• Socioeconomic status (SES)&#10;• Diet/nutrition status&#10;• Geographic proximity&#10;• Lifestyle">
            <a:extLst>
              <a:ext uri="{FF2B5EF4-FFF2-40B4-BE49-F238E27FC236}">
                <a16:creationId xmlns:a16="http://schemas.microsoft.com/office/drawing/2014/main" id="{A544F87A-FA10-E0B2-6FC3-4B0FE659C0E6}"/>
              </a:ext>
            </a:extLst>
          </p:cNvPr>
          <p:cNvPicPr>
            <a:picLocks noGrp="1" noChangeAspect="1"/>
          </p:cNvPicPr>
          <p:nvPr>
            <p:ph idx="13"/>
          </p:nvPr>
        </p:nvPicPr>
        <p:blipFill>
          <a:blip r:embed="rId3"/>
          <a:stretch>
            <a:fillRect/>
          </a:stretch>
        </p:blipFill>
        <p:spPr>
          <a:xfrm>
            <a:off x="3634103" y="1085606"/>
            <a:ext cx="7589520" cy="5065774"/>
          </a:xfrm>
          <a:prstGeom prst="rect">
            <a:avLst/>
          </a:prstGeom>
        </p:spPr>
      </p:pic>
      <p:sp>
        <p:nvSpPr>
          <p:cNvPr id="4" name="Slide Number Placeholder 4">
            <a:extLst>
              <a:ext uri="{FF2B5EF4-FFF2-40B4-BE49-F238E27FC236}">
                <a16:creationId xmlns:a16="http://schemas.microsoft.com/office/drawing/2014/main" id="{7BC7D8EC-8C64-489D-A708-F7A2F65C0290}"/>
              </a:ext>
            </a:extLst>
          </p:cNvPr>
          <p:cNvSpPr>
            <a:spLocks noGrp="1"/>
          </p:cNvSpPr>
          <p:nvPr>
            <p:ph type="sldNum" sz="quarter" idx="12"/>
          </p:nvPr>
        </p:nvSpPr>
        <p:spPr/>
        <p:txBody>
          <a:bodyPr/>
          <a:lstStyle/>
          <a:p>
            <a:fld id="{8DA2C6BB-42E6-DF45-96A9-E839D1C5474D}" type="slidenum">
              <a:rPr lang="en-US" smtClean="0"/>
              <a:pPr/>
              <a:t>8</a:t>
            </a:fld>
            <a:endParaRPr lang="en-US" dirty="0"/>
          </a:p>
        </p:txBody>
      </p:sp>
    </p:spTree>
    <p:extLst>
      <p:ext uri="{BB962C8B-B14F-4D97-AF65-F5344CB8AC3E}">
        <p14:creationId xmlns:p14="http://schemas.microsoft.com/office/powerpoint/2010/main" val="309436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12D9-BEB0-4DE6-8BE4-761819CD2CF6}"/>
              </a:ext>
            </a:extLst>
          </p:cNvPr>
          <p:cNvSpPr>
            <a:spLocks noGrp="1"/>
          </p:cNvSpPr>
          <p:nvPr>
            <p:ph type="title"/>
          </p:nvPr>
        </p:nvSpPr>
        <p:spPr/>
        <p:txBody>
          <a:bodyPr/>
          <a:lstStyle/>
          <a:p>
            <a:r>
              <a:rPr lang="en-US" noProof="0" dirty="0"/>
              <a:t>Introduction to Environmental Exposures	   </a:t>
            </a:r>
            <a:r>
              <a:rPr lang="en-US" sz="2000" noProof="0" dirty="0"/>
              <a:t>(1 of 2)</a:t>
            </a:r>
            <a:endParaRPr lang="en-US" noProof="0" dirty="0"/>
          </a:p>
        </p:txBody>
      </p:sp>
      <p:sp>
        <p:nvSpPr>
          <p:cNvPr id="26" name="Content Placeholder 2">
            <a:extLst>
              <a:ext uri="{FF2B5EF4-FFF2-40B4-BE49-F238E27FC236}">
                <a16:creationId xmlns:a16="http://schemas.microsoft.com/office/drawing/2014/main" id="{CAFA4AED-6741-E777-B0B9-3922A6D50AC3}"/>
              </a:ext>
            </a:extLst>
          </p:cNvPr>
          <p:cNvSpPr>
            <a:spLocks noGrp="1"/>
          </p:cNvSpPr>
          <p:nvPr>
            <p:ph sz="quarter" idx="18"/>
          </p:nvPr>
        </p:nvSpPr>
        <p:spPr>
          <a:xfrm>
            <a:off x="609600" y="1231900"/>
            <a:ext cx="10972800" cy="685800"/>
          </a:xfrm>
        </p:spPr>
        <p:txBody>
          <a:bodyPr>
            <a:normAutofit/>
          </a:bodyPr>
          <a:lstStyle/>
          <a:p>
            <a:pPr marL="0" indent="0">
              <a:buNone/>
            </a:pPr>
            <a:r>
              <a:rPr lang="en-US" noProof="0" dirty="0">
                <a:solidFill>
                  <a:schemeClr val="accent2"/>
                </a:solidFill>
              </a:rPr>
              <a:t>A few examples include:</a:t>
            </a:r>
          </a:p>
        </p:txBody>
      </p:sp>
      <p:graphicFrame>
        <p:nvGraphicFramePr>
          <p:cNvPr id="27" name="Content Placeholder 26" descr="Photograph of a traditional wood-fired stove.">
            <a:extLst>
              <a:ext uri="{FF2B5EF4-FFF2-40B4-BE49-F238E27FC236}">
                <a16:creationId xmlns:a16="http://schemas.microsoft.com/office/drawing/2014/main" id="{B53391A2-F95A-BB5F-86C4-EFA077D5C0F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67691080"/>
              </p:ext>
            </p:extLst>
          </p:nvPr>
        </p:nvGraphicFramePr>
        <p:xfrm>
          <a:off x="304800" y="2197100"/>
          <a:ext cx="3454400" cy="3575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ontent Placeholder 21">
            <a:extLst>
              <a:ext uri="{FF2B5EF4-FFF2-40B4-BE49-F238E27FC236}">
                <a16:creationId xmlns:a16="http://schemas.microsoft.com/office/drawing/2014/main" id="{C81F8A50-B4FD-A3AE-8894-437C1B0F8FF2}"/>
              </a:ext>
            </a:extLst>
          </p:cNvPr>
          <p:cNvSpPr>
            <a:spLocks noGrp="1"/>
          </p:cNvSpPr>
          <p:nvPr>
            <p:ph sz="quarter" idx="15"/>
          </p:nvPr>
        </p:nvSpPr>
        <p:spPr>
          <a:xfrm>
            <a:off x="510541" y="5755716"/>
            <a:ext cx="3035808" cy="271306"/>
          </a:xfrm>
        </p:spPr>
        <p:txBody>
          <a:bodyPr rIns="0"/>
          <a:lstStyle/>
          <a:p>
            <a:pPr algn="r"/>
            <a:r>
              <a:rPr lang="en-US" sz="1200" noProof="0" dirty="0"/>
              <a:t>Ramirez et al. 2014 </a:t>
            </a:r>
            <a:r>
              <a:rPr lang="en-US" sz="1200" i="1" noProof="0" dirty="0"/>
              <a:t>Energy Policy</a:t>
            </a:r>
            <a:endParaRPr lang="en-US" sz="1200" noProof="0" dirty="0"/>
          </a:p>
        </p:txBody>
      </p:sp>
      <p:graphicFrame>
        <p:nvGraphicFramePr>
          <p:cNvPr id="28" name="Content Placeholder 27" descr="Photograph of a small toddler putting a toy to their mouth.">
            <a:extLst>
              <a:ext uri="{FF2B5EF4-FFF2-40B4-BE49-F238E27FC236}">
                <a16:creationId xmlns:a16="http://schemas.microsoft.com/office/drawing/2014/main" id="{1C5B36F9-8CDD-24C6-4385-D92B692D91A8}"/>
              </a:ext>
              <a:ext uri="{C183D7F6-B498-43B3-948B-1728B52AA6E4}">
                <adec:decorative xmlns:adec="http://schemas.microsoft.com/office/drawing/2017/decorative" val="1"/>
              </a:ext>
            </a:extLst>
          </p:cNvPr>
          <p:cNvGraphicFramePr>
            <a:graphicFrameLocks noGrp="1"/>
          </p:cNvGraphicFramePr>
          <p:nvPr>
            <p:ph idx="13"/>
            <p:extLst>
              <p:ext uri="{D42A27DB-BD31-4B8C-83A1-F6EECF244321}">
                <p14:modId xmlns:p14="http://schemas.microsoft.com/office/powerpoint/2010/main" val="727291722"/>
              </p:ext>
            </p:extLst>
          </p:nvPr>
        </p:nvGraphicFramePr>
        <p:xfrm>
          <a:off x="4470400" y="2197100"/>
          <a:ext cx="3454400" cy="3575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Content Placeholder 22">
            <a:extLst>
              <a:ext uri="{FF2B5EF4-FFF2-40B4-BE49-F238E27FC236}">
                <a16:creationId xmlns:a16="http://schemas.microsoft.com/office/drawing/2014/main" id="{77CD2C0D-7497-ECFD-4EFD-4E11BF0457DC}"/>
              </a:ext>
            </a:extLst>
          </p:cNvPr>
          <p:cNvSpPr>
            <a:spLocks noGrp="1"/>
          </p:cNvSpPr>
          <p:nvPr>
            <p:ph sz="quarter" idx="16"/>
          </p:nvPr>
        </p:nvSpPr>
        <p:spPr>
          <a:xfrm>
            <a:off x="4688111" y="5755716"/>
            <a:ext cx="3035808" cy="271306"/>
          </a:xfrm>
        </p:spPr>
        <p:txBody>
          <a:bodyPr rIns="0"/>
          <a:lstStyle/>
          <a:p>
            <a:pPr algn="r"/>
            <a:r>
              <a:rPr lang="en-US" sz="1200" noProof="0" dirty="0"/>
              <a:t>NYC.gov 2019</a:t>
            </a:r>
          </a:p>
        </p:txBody>
      </p:sp>
      <p:graphicFrame>
        <p:nvGraphicFramePr>
          <p:cNvPr id="29" name="Content Placeholder 28" descr="U.S. map graphic depicting various amounts of arsenic in well water.">
            <a:extLst>
              <a:ext uri="{FF2B5EF4-FFF2-40B4-BE49-F238E27FC236}">
                <a16:creationId xmlns:a16="http://schemas.microsoft.com/office/drawing/2014/main" id="{E410096F-0CD6-D31F-C1BE-BB900D37705C}"/>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332474261"/>
              </p:ext>
            </p:extLst>
          </p:nvPr>
        </p:nvGraphicFramePr>
        <p:xfrm>
          <a:off x="8661400" y="2197100"/>
          <a:ext cx="3454400" cy="35753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4" name="Content Placeholder 23">
            <a:extLst>
              <a:ext uri="{FF2B5EF4-FFF2-40B4-BE49-F238E27FC236}">
                <a16:creationId xmlns:a16="http://schemas.microsoft.com/office/drawing/2014/main" id="{5255CF26-F6B4-4C4F-1111-21CC1A69ED0D}"/>
              </a:ext>
            </a:extLst>
          </p:cNvPr>
          <p:cNvSpPr>
            <a:spLocks noGrp="1"/>
          </p:cNvSpPr>
          <p:nvPr>
            <p:ph sz="quarter" idx="4294967295"/>
          </p:nvPr>
        </p:nvSpPr>
        <p:spPr>
          <a:xfrm>
            <a:off x="8853715" y="5755716"/>
            <a:ext cx="3035808" cy="271306"/>
          </a:xfrm>
        </p:spPr>
        <p:txBody>
          <a:bodyPr rIns="0"/>
          <a:lstStyle/>
          <a:p>
            <a:pPr marL="0" indent="0" algn="r">
              <a:buNone/>
            </a:pPr>
            <a:r>
              <a:rPr lang="en-US" sz="1200" noProof="0" dirty="0"/>
              <a:t>USGS 2017</a:t>
            </a:r>
          </a:p>
        </p:txBody>
      </p:sp>
      <p:sp>
        <p:nvSpPr>
          <p:cNvPr id="4" name="Slide Number Placeholder 3">
            <a:extLst>
              <a:ext uri="{FF2B5EF4-FFF2-40B4-BE49-F238E27FC236}">
                <a16:creationId xmlns:a16="http://schemas.microsoft.com/office/drawing/2014/main" id="{7BC7D8EC-8C64-489D-A708-F7A2F65C0290}"/>
              </a:ext>
            </a:extLst>
          </p:cNvPr>
          <p:cNvSpPr>
            <a:spLocks noGrp="1"/>
          </p:cNvSpPr>
          <p:nvPr>
            <p:ph type="sldNum" sz="quarter" idx="12"/>
          </p:nvPr>
        </p:nvSpPr>
        <p:spPr/>
        <p:txBody>
          <a:bodyPr/>
          <a:lstStyle/>
          <a:p>
            <a:fld id="{8DA2C6BB-42E6-DF45-96A9-E839D1C5474D}" type="slidenum">
              <a:rPr lang="en-US" smtClean="0"/>
              <a:pPr/>
              <a:t>9</a:t>
            </a:fld>
            <a:endParaRPr lang="en-US" dirty="0"/>
          </a:p>
        </p:txBody>
      </p:sp>
    </p:spTree>
    <p:extLst>
      <p:ext uri="{BB962C8B-B14F-4D97-AF65-F5344CB8AC3E}">
        <p14:creationId xmlns:p14="http://schemas.microsoft.com/office/powerpoint/2010/main" val="1649619092"/>
      </p:ext>
    </p:extLst>
  </p:cSld>
  <p:clrMapOvr>
    <a:masterClrMapping/>
  </p:clrMapOvr>
</p:sld>
</file>

<file path=ppt/theme/theme1.xml><?xml version="1.0" encoding="utf-8"?>
<a:theme xmlns:a="http://schemas.openxmlformats.org/drawingml/2006/main" name="Default Theme">
  <a:themeElements>
    <a:clrScheme name="Custom 16">
      <a:dk1>
        <a:srgbClr val="063178"/>
      </a:dk1>
      <a:lt1>
        <a:srgbClr val="FFFFFF"/>
      </a:lt1>
      <a:dk2>
        <a:srgbClr val="0578B1"/>
      </a:dk2>
      <a:lt2>
        <a:srgbClr val="FDFFFE"/>
      </a:lt2>
      <a:accent1>
        <a:srgbClr val="F88E2C"/>
      </a:accent1>
      <a:accent2>
        <a:srgbClr val="1F653C"/>
      </a:accent2>
      <a:accent3>
        <a:srgbClr val="0FD670"/>
      </a:accent3>
      <a:accent4>
        <a:srgbClr val="FEC228"/>
      </a:accent4>
      <a:accent5>
        <a:srgbClr val="F88E2C"/>
      </a:accent5>
      <a:accent6>
        <a:srgbClr val="0578B1"/>
      </a:accent6>
      <a:hlink>
        <a:srgbClr val="063178"/>
      </a:hlink>
      <a:folHlink>
        <a:srgbClr val="52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6299</TotalTime>
  <Words>4844</Words>
  <Application>Microsoft Office PowerPoint</Application>
  <PresentationFormat>Widescreen</PresentationFormat>
  <Paragraphs>465</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Default Theme</vt:lpstr>
      <vt:lpstr>What are Environmental Exposures?</vt:lpstr>
      <vt:lpstr>Objectives</vt:lpstr>
      <vt:lpstr>Introduction to Environmental Exposures     (1 of 4)</vt:lpstr>
      <vt:lpstr>Introduction to Environmental Exposures     (2 of 4)</vt:lpstr>
      <vt:lpstr>Introduction to Environmental Exposures     (3 of 4)</vt:lpstr>
      <vt:lpstr>Introduction to Environmental Exposures     (4 of 4)</vt:lpstr>
      <vt:lpstr>Factors Affecting Susceptibility</vt:lpstr>
      <vt:lpstr>Extrinsic Population Factors Affecting Exposure</vt:lpstr>
      <vt:lpstr>Introduction to Environmental Exposures    (1 of 2)</vt:lpstr>
      <vt:lpstr>Introduction to Environmental Exposures    (2 of 2)</vt:lpstr>
      <vt:lpstr>Approaches</vt:lpstr>
      <vt:lpstr>Glossary</vt:lpstr>
      <vt:lpstr>Exposome                   (1 of 2)</vt:lpstr>
      <vt:lpstr>Exposome                   (2 of 2)</vt:lpstr>
      <vt:lpstr>Role of Environmental Exposures on Human Health (1 of 3)</vt:lpstr>
      <vt:lpstr>Role of Environmental Exposures on Human Health (2 of 3)</vt:lpstr>
      <vt:lpstr>Role of Environmental Exposures on Human Health (3 of 3)</vt:lpstr>
      <vt:lpstr>Assessing biological specimens                        (1 of 2)</vt:lpstr>
      <vt:lpstr>Example Matrix of HHEAR Laboratory Services</vt:lpstr>
      <vt:lpstr>Assessing biological specimens                        (2 of 2)</vt:lpstr>
      <vt:lpstr>Phthalate exposure</vt:lpstr>
      <vt:lpstr>DDT exposure</vt:lpstr>
      <vt:lpstr>Enhancing Studies                                              (1 of 3)</vt:lpstr>
      <vt:lpstr>Enhancing Studies                                              (2 of 3)</vt:lpstr>
      <vt:lpstr>Enhancing Studies                                              (3 of 3)</vt:lpstr>
      <vt:lpstr>HHEAR Services</vt:lpstr>
      <vt:lpstr>Additional Resources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Environmental Exposures… and how can they enhance my study?</dc:title>
  <dc:subject>What are environmental exposures and their role in studies of human health outcomes.</dc:subject>
  <dc:creator>HHEAR CC</dc:creator>
  <cp:keywords>HHEAR, Services, Research, Science, Analysis, Human Health Expose Analysis Resource, Environmental Exposures</cp:keywords>
  <cp:lastModifiedBy>Erica Moss</cp:lastModifiedBy>
  <cp:revision>339</cp:revision>
  <dcterms:created xsi:type="dcterms:W3CDTF">2020-11-20T18:33:34Z</dcterms:created>
  <dcterms:modified xsi:type="dcterms:W3CDTF">2023-05-05T21:00:03Z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