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345" r:id="rId3"/>
    <p:sldId id="343" r:id="rId4"/>
    <p:sldId id="257" r:id="rId5"/>
    <p:sldId id="276" r:id="rId6"/>
    <p:sldId id="338" r:id="rId7"/>
    <p:sldId id="339" r:id="rId8"/>
    <p:sldId id="340" r:id="rId9"/>
    <p:sldId id="341" r:id="rId10"/>
    <p:sldId id="330" r:id="rId11"/>
    <p:sldId id="271" r:id="rId12"/>
    <p:sldId id="311" r:id="rId13"/>
    <p:sldId id="28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CDE8C65-ADBF-4B31-8C8E-314E00613D6C}">
          <p14:sldIdLst>
            <p14:sldId id="256"/>
            <p14:sldId id="345"/>
            <p14:sldId id="343"/>
          </p14:sldIdLst>
        </p14:section>
        <p14:section name="Objectives" id="{F44CADC0-45C6-4EE0-A83D-6D9D9E93CD9A}">
          <p14:sldIdLst>
            <p14:sldId id="257"/>
          </p14:sldIdLst>
        </p14:section>
        <p14:section name="Overview" id="{62810404-644C-41E4-96D9-D157953379E7}">
          <p14:sldIdLst>
            <p14:sldId id="276"/>
            <p14:sldId id="338"/>
            <p14:sldId id="339"/>
            <p14:sldId id="340"/>
            <p14:sldId id="341"/>
          </p14:sldIdLst>
        </p14:section>
        <p14:section name="Other Reminders, Tips, &amp; Resources" id="{1F1FB5BA-D951-4D37-B373-D3A4CC5B96D0}">
          <p14:sldIdLst>
            <p14:sldId id="330"/>
            <p14:sldId id="271"/>
            <p14:sldId id="311"/>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Wittstadt" initials="CW" lastIdx="2" clrIdx="0">
    <p:extLst>
      <p:ext uri="{19B8F6BF-5375-455C-9EA6-DF929625EA0E}">
        <p15:presenceInfo xmlns:p15="http://schemas.microsoft.com/office/powerpoint/2012/main" userId="S-1-5-21-2083667071-1112689225-1550850067-69945" providerId="AD"/>
      </p:ext>
    </p:extLst>
  </p:cmAuthor>
  <p:cmAuthor id="2" name="Barbara O'Brien" initials="BO" lastIdx="20" clrIdx="1">
    <p:extLst>
      <p:ext uri="{19B8F6BF-5375-455C-9EA6-DF929625EA0E}">
        <p15:presenceInfo xmlns:p15="http://schemas.microsoft.com/office/powerpoint/2012/main" userId="S-1-5-21-2083667071-1112689225-1550850067-2326" providerId="AD"/>
      </p:ext>
    </p:extLst>
  </p:cmAuthor>
  <p:cmAuthor id="3" name="Tracy Spangler" initials="TS" lastIdx="2" clrIdx="2">
    <p:extLst>
      <p:ext uri="{19B8F6BF-5375-455C-9EA6-DF929625EA0E}">
        <p15:presenceInfo xmlns:p15="http://schemas.microsoft.com/office/powerpoint/2012/main" userId="S-1-5-21-2083667071-1112689225-1550850067-58374" providerId="AD"/>
      </p:ext>
    </p:extLst>
  </p:cmAuthor>
  <p:cmAuthor id="4" name="Jessica Pecoraro" initials="JP" lastIdx="2" clrIdx="3">
    <p:extLst>
      <p:ext uri="{19B8F6BF-5375-455C-9EA6-DF929625EA0E}">
        <p15:presenceInfo xmlns:p15="http://schemas.microsoft.com/office/powerpoint/2012/main" userId="S::JessicaPecoraro@westat.com::84680296-0bfc-41dc-b6d8-2b41f5c2f3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6352"/>
    <a:srgbClr val="1F653C"/>
    <a:srgbClr val="FFFFFF"/>
    <a:srgbClr val="E6E6E6"/>
    <a:srgbClr val="616161"/>
    <a:srgbClr val="006699"/>
    <a:srgbClr val="003366"/>
    <a:srgbClr val="033479"/>
    <a:srgbClr val="067BBD"/>
    <a:srgbClr val="53B6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8" autoAdjust="0"/>
    <p:restoredTop sz="79008" autoAdjust="0"/>
  </p:normalViewPr>
  <p:slideViewPr>
    <p:cSldViewPr snapToGrid="0" snapToObjects="1">
      <p:cViewPr varScale="1">
        <p:scale>
          <a:sx n="79" d="100"/>
          <a:sy n="79" d="100"/>
        </p:scale>
        <p:origin x="564" y="96"/>
      </p:cViewPr>
      <p:guideLst/>
    </p:cSldViewPr>
  </p:slideViewPr>
  <p:outlineViewPr>
    <p:cViewPr>
      <p:scale>
        <a:sx n="33" d="100"/>
        <a:sy n="33" d="100"/>
      </p:scale>
      <p:origin x="0" y="-4794"/>
    </p:cViewPr>
  </p:outlineViewPr>
  <p:notesTextViewPr>
    <p:cViewPr>
      <p:scale>
        <a:sx n="1" d="1"/>
        <a:sy n="1" d="1"/>
      </p:scale>
      <p:origin x="0" y="0"/>
    </p:cViewPr>
  </p:notesText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3FA8-C93E-2846-8BDD-5E6860FC96E1}" type="datetimeFigureOut">
              <a:rPr lang="en-US" smtClean="0"/>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1952B-BFF5-B74B-8DDB-687D652A663D}" type="slidenum">
              <a:rPr lang="en-US" smtClean="0"/>
              <a:t>‹#›</a:t>
            </a:fld>
            <a:endParaRPr lang="en-US"/>
          </a:p>
        </p:txBody>
      </p:sp>
    </p:spTree>
    <p:extLst>
      <p:ext uri="{BB962C8B-B14F-4D97-AF65-F5344CB8AC3E}">
        <p14:creationId xmlns:p14="http://schemas.microsoft.com/office/powerpoint/2010/main" val="152663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HHEAR education module “Navigating HHEAR Post-Approval” … An Overview</a:t>
            </a:r>
          </a:p>
        </p:txBody>
      </p:sp>
      <p:sp>
        <p:nvSpPr>
          <p:cNvPr id="4" name="Slide Number Placeholder 3"/>
          <p:cNvSpPr>
            <a:spLocks noGrp="1"/>
          </p:cNvSpPr>
          <p:nvPr>
            <p:ph type="sldNum" sz="quarter" idx="5"/>
          </p:nvPr>
        </p:nvSpPr>
        <p:spPr/>
        <p:txBody>
          <a:bodyPr/>
          <a:lstStyle/>
          <a:p>
            <a:fld id="{0931952B-BFF5-B74B-8DDB-687D652A663D}" type="slidenum">
              <a:rPr lang="en-US" smtClean="0"/>
              <a:t>1</a:t>
            </a:fld>
            <a:endParaRPr lang="en-US"/>
          </a:p>
        </p:txBody>
      </p:sp>
    </p:spTree>
    <p:extLst>
      <p:ext uri="{BB962C8B-B14F-4D97-AF65-F5344CB8AC3E}">
        <p14:creationId xmlns:p14="http://schemas.microsoft.com/office/powerpoint/2010/main" val="2079345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Remember There are many steps involved in moving your project from an approved application to publication… AND there are Many people involved.</a:t>
            </a:r>
          </a:p>
          <a:p>
            <a:endParaRPr lang="en-US" sz="1200" dirty="0"/>
          </a:p>
          <a:p>
            <a:r>
              <a:rPr lang="en-US" sz="1200" dirty="0"/>
              <a:t>Being aware of (and adhering to) the timeline helps facilitate the successful completion of your project.</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10</a:t>
            </a:fld>
            <a:endParaRPr lang="en-US"/>
          </a:p>
        </p:txBody>
      </p:sp>
    </p:spTree>
    <p:extLst>
      <p:ext uri="{BB962C8B-B14F-4D97-AF65-F5344CB8AC3E}">
        <p14:creationId xmlns:p14="http://schemas.microsoft.com/office/powerpoint/2010/main" val="4159413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Here are a few reminders:</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The coordinating Center will contact you and provide step-by-step instructions. Please respond promptly to requests for information.</a:t>
            </a:r>
          </a:p>
          <a:p>
            <a:endParaRPr lang="en-US" sz="1200" dirty="0"/>
          </a:p>
          <a:p>
            <a:pPr marL="0" indent="0">
              <a:buFont typeface="Arial" panose="020B0604020202020204" pitchFamily="34" charset="0"/>
              <a:buNone/>
            </a:pPr>
            <a:r>
              <a:rPr lang="en-US" sz="1200" dirty="0"/>
              <a:t>The Lab Hub(s) and Data Center will reach out to you for information as needed, please be sure to respond promptly to requests for information</a:t>
            </a:r>
            <a:br>
              <a:rPr lang="en-US" sz="1200" dirty="0"/>
            </a:br>
            <a:endParaRPr lang="en-US" sz="1200" dirty="0"/>
          </a:p>
          <a:p>
            <a:pPr marL="0" indent="0">
              <a:buFont typeface="Arial" panose="020B0604020202020204" pitchFamily="34" charset="0"/>
              <a:buNone/>
            </a:pPr>
            <a:r>
              <a:rPr lang="en-US" sz="1200" dirty="0"/>
              <a:t>Please remember that excessive delays or missing documents can jeopardize access to services</a:t>
            </a:r>
            <a:br>
              <a:rPr lang="en-US" sz="1200" dirty="0"/>
            </a:br>
            <a:endParaRPr lang="en-US" sz="1200" dirty="0"/>
          </a:p>
          <a:p>
            <a:pPr marL="0" indent="0">
              <a:buFont typeface="Arial" panose="020B0604020202020204" pitchFamily="34" charset="0"/>
              <a:buNone/>
            </a:pPr>
            <a:r>
              <a:rPr lang="en-US" sz="1200" dirty="0"/>
              <a:t>If you have questions or concerns, please remember that you can always reach out to the HHEAR Coordinating Center at HHEAR_CC@westat.com for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11</a:t>
            </a:fld>
            <a:endParaRPr lang="en-US"/>
          </a:p>
        </p:txBody>
      </p:sp>
    </p:spTree>
    <p:extLst>
      <p:ext uri="{BB962C8B-B14F-4D97-AF65-F5344CB8AC3E}">
        <p14:creationId xmlns:p14="http://schemas.microsoft.com/office/powerpoint/2010/main" val="433232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3">
                    <a:lumMod val="75000"/>
                  </a:schemeClr>
                </a:solidFill>
              </a:rPr>
              <a:t>If you have Additional Questions:</a:t>
            </a:r>
          </a:p>
          <a:p>
            <a:r>
              <a:rPr lang="en-US" sz="1200" dirty="0"/>
              <a:t>Review the FAQs section of the HHEAR Public Website. </a:t>
            </a:r>
          </a:p>
          <a:p>
            <a:r>
              <a:rPr lang="en-US" sz="1200" dirty="0"/>
              <a:t>And/or</a:t>
            </a:r>
          </a:p>
          <a:p>
            <a:r>
              <a:rPr lang="en-US" sz="1200" dirty="0"/>
              <a:t>Contact the HHEAR Coordinating Center at </a:t>
            </a:r>
            <a:r>
              <a:rPr lang="en-US" sz="1200" dirty="0">
                <a:solidFill>
                  <a:schemeClr val="accent3">
                    <a:lumMod val="75000"/>
                  </a:schemeClr>
                </a:solidFill>
              </a:rPr>
              <a:t>HHEAR_CC@westat.com</a:t>
            </a:r>
            <a:r>
              <a:rPr lang="en-US" sz="1200" dirty="0"/>
              <a:t>.</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12</a:t>
            </a:fld>
            <a:endParaRPr lang="en-US"/>
          </a:p>
        </p:txBody>
      </p:sp>
    </p:spTree>
    <p:extLst>
      <p:ext uri="{BB962C8B-B14F-4D97-AF65-F5344CB8AC3E}">
        <p14:creationId xmlns:p14="http://schemas.microsoft.com/office/powerpoint/2010/main" val="797205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here we have provided links to portions of the HHEAR website and data repository that you might find helpful.</a:t>
            </a:r>
          </a:p>
          <a:p>
            <a:endParaRPr lang="en-US" dirty="0"/>
          </a:p>
          <a:p>
            <a:endParaRPr lang="en-US" dirty="0"/>
          </a:p>
        </p:txBody>
      </p:sp>
      <p:sp>
        <p:nvSpPr>
          <p:cNvPr id="4" name="Slide Number Placeholder 3"/>
          <p:cNvSpPr>
            <a:spLocks noGrp="1"/>
          </p:cNvSpPr>
          <p:nvPr>
            <p:ph type="sldNum" sz="quarter" idx="10"/>
          </p:nvPr>
        </p:nvSpPr>
        <p:spPr/>
        <p:txBody>
          <a:bodyPr/>
          <a:lstStyle/>
          <a:p>
            <a:fld id="{0931952B-BFF5-B74B-8DDB-687D652A663D}" type="slidenum">
              <a:rPr lang="en-US" smtClean="0"/>
              <a:t>13</a:t>
            </a:fld>
            <a:endParaRPr lang="en-US"/>
          </a:p>
        </p:txBody>
      </p:sp>
    </p:spTree>
    <p:extLst>
      <p:ext uri="{BB962C8B-B14F-4D97-AF65-F5344CB8AC3E}">
        <p14:creationId xmlns:p14="http://schemas.microsoft.com/office/powerpoint/2010/main" val="3138358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You’ve made it through the application process, feasibility review, scientific expert panel review… and your application was approved. Congratulations! </a:t>
            </a:r>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2</a:t>
            </a:fld>
            <a:endParaRPr lang="en-US"/>
          </a:p>
        </p:txBody>
      </p:sp>
    </p:spTree>
    <p:extLst>
      <p:ext uri="{BB962C8B-B14F-4D97-AF65-F5344CB8AC3E}">
        <p14:creationId xmlns:p14="http://schemas.microsoft.com/office/powerpoint/2010/main" val="366228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comes next? You’ve done a lot of work so far, now it is time to get your project moving!</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3</a:t>
            </a:fld>
            <a:endParaRPr lang="en-US"/>
          </a:p>
        </p:txBody>
      </p:sp>
    </p:spTree>
    <p:extLst>
      <p:ext uri="{BB962C8B-B14F-4D97-AF65-F5344CB8AC3E}">
        <p14:creationId xmlns:p14="http://schemas.microsoft.com/office/powerpoint/2010/main" val="3110946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for today are as follows:</a:t>
            </a:r>
          </a:p>
          <a:p>
            <a:endParaRPr lang="en-US" dirty="0"/>
          </a:p>
          <a:p>
            <a:pPr>
              <a:spcBef>
                <a:spcPts val="1200"/>
              </a:spcBef>
            </a:pPr>
            <a:r>
              <a:rPr lang="en-US" dirty="0"/>
              <a:t>First, we want you to Understand the steps </a:t>
            </a:r>
            <a:r>
              <a:rPr lang="en-US" dirty="0">
                <a:solidFill>
                  <a:schemeClr val="accent1">
                    <a:lumMod val="75000"/>
                  </a:schemeClr>
                </a:solidFill>
              </a:rPr>
              <a:t>to obtain HHEAR services </a:t>
            </a:r>
            <a:r>
              <a:rPr lang="en-US" dirty="0"/>
              <a:t>following the approval of your HHEAR application: </a:t>
            </a:r>
            <a:r>
              <a:rPr lang="en-US" i="1" dirty="0"/>
              <a:t>The Post-Approval Process</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we want you to Be aware of </a:t>
            </a:r>
            <a:r>
              <a:rPr lang="en-US" dirty="0">
                <a:solidFill>
                  <a:schemeClr val="accent5">
                    <a:lumMod val="75000"/>
                  </a:schemeClr>
                </a:solidFill>
              </a:rPr>
              <a:t>critical deadlines </a:t>
            </a:r>
            <a:r>
              <a:rPr lang="en-US" dirty="0"/>
              <a:t>for submitting</a:t>
            </a:r>
            <a:r>
              <a:rPr lang="en-US" dirty="0">
                <a:solidFill>
                  <a:schemeClr val="tx1"/>
                </a:solidFill>
              </a:rPr>
              <a:t> required documents, “Clearance Activities,” and retrieving, labeling, and shipping samples.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that Some of the early documentation is pre-requisite to subsequent steps… so timely completion of all parts of the process is important  to avoiding slowdowns**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Finally, we want you to understand how to </a:t>
            </a:r>
            <a:r>
              <a:rPr lang="en-US" dirty="0">
                <a:solidFill>
                  <a:schemeClr val="accent1">
                    <a:lumMod val="75000"/>
                  </a:schemeClr>
                </a:solidFill>
              </a:rPr>
              <a:t>obtain access </a:t>
            </a:r>
            <a:r>
              <a:rPr lang="en-US" dirty="0"/>
              <a:t>to guidance and tools for successfully navigating the post-approval process. </a:t>
            </a:r>
          </a:p>
          <a:p>
            <a:endParaRPr lang="en-US" dirty="0"/>
          </a:p>
          <a:p>
            <a:r>
              <a:rPr lang="en-US" dirty="0"/>
              <a:t>… let’s get started…</a:t>
            </a:r>
          </a:p>
        </p:txBody>
      </p:sp>
      <p:sp>
        <p:nvSpPr>
          <p:cNvPr id="4" name="Slide Number Placeholder 3"/>
          <p:cNvSpPr>
            <a:spLocks noGrp="1"/>
          </p:cNvSpPr>
          <p:nvPr>
            <p:ph type="sldNum" sz="quarter" idx="5"/>
          </p:nvPr>
        </p:nvSpPr>
        <p:spPr/>
        <p:txBody>
          <a:bodyPr/>
          <a:lstStyle/>
          <a:p>
            <a:fld id="{0931952B-BFF5-B74B-8DDB-687D652A663D}" type="slidenum">
              <a:rPr lang="en-US" smtClean="0"/>
              <a:t>4</a:t>
            </a:fld>
            <a:endParaRPr lang="en-US"/>
          </a:p>
        </p:txBody>
      </p:sp>
    </p:spTree>
    <p:extLst>
      <p:ext uri="{BB962C8B-B14F-4D97-AF65-F5344CB8AC3E}">
        <p14:creationId xmlns:p14="http://schemas.microsoft.com/office/powerpoint/2010/main" val="3826480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Post-Approval Process has many components as you can see here.  In the subsequent slides we will present an overview of key phases of the process.</a:t>
            </a:r>
            <a:r>
              <a:rPr lang="en-US" baseline="0" dirty="0"/>
              <a:t>  Additional details for each phase will be presented in 4 separate modules. </a:t>
            </a:r>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5</a:t>
            </a:fld>
            <a:endParaRPr lang="en-US"/>
          </a:p>
        </p:txBody>
      </p:sp>
    </p:spTree>
    <p:extLst>
      <p:ext uri="{BB962C8B-B14F-4D97-AF65-F5344CB8AC3E}">
        <p14:creationId xmlns:p14="http://schemas.microsoft.com/office/powerpoint/2010/main" val="89625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flow chart for the first phase of the post-approval process: clearance activities. It includes basic deadlines and responsibilities for this phase – this is the focus of the module titled “Navigating HHEAR Post-Approval, Phase 1: Clearance Activities.” </a:t>
            </a:r>
          </a:p>
          <a:p>
            <a:endParaRPr lang="en-US" dirty="0"/>
          </a:p>
          <a:p>
            <a:r>
              <a:rPr lang="en-US" dirty="0"/>
              <a:t>Please note that once your project is approved, you should start working on the IRB Attestation Letter</a:t>
            </a:r>
            <a:r>
              <a:rPr lang="en-US" b="1" dirty="0"/>
              <a:t>,</a:t>
            </a:r>
            <a:r>
              <a:rPr lang="en-US" dirty="0"/>
              <a:t> Data Submission Agreement and Data Sharing Plan</a:t>
            </a:r>
            <a:r>
              <a:rPr lang="en-US" b="1" dirty="0"/>
              <a:t>,</a:t>
            </a:r>
            <a:r>
              <a:rPr lang="en-US" dirty="0"/>
              <a:t> the MTAs</a:t>
            </a:r>
            <a:r>
              <a:rPr lang="en-US" b="1" dirty="0"/>
              <a:t>, </a:t>
            </a:r>
            <a:r>
              <a:rPr lang="en-US" dirty="0"/>
              <a:t>and Lab Analysis Plan RIGHT AWAY…</a:t>
            </a:r>
          </a:p>
          <a:p>
            <a:endParaRPr lang="en-US" dirty="0"/>
          </a:p>
          <a:p>
            <a:r>
              <a:rPr lang="en-US" dirty="0"/>
              <a:t>As you can see there are various deadlines for the different parts of this phase… we will refer back to this flowchart during the Clearance Activities module, but as a preview</a:t>
            </a:r>
          </a:p>
          <a:p>
            <a:endParaRPr lang="en-US" dirty="0"/>
          </a:p>
          <a:p>
            <a:pPr marL="400050" lvl="1" indent="0">
              <a:buNone/>
            </a:pPr>
            <a:r>
              <a:rPr lang="en-US" dirty="0"/>
              <a:t>The Data Submission Agreement and Data Sharing Plan also known as the DSA and DSP respectively, and IRB Attestation Letter are due 8 weeks post-approval </a:t>
            </a:r>
          </a:p>
          <a:p>
            <a:pPr marL="400050" lvl="1" indent="0">
              <a:buNone/>
            </a:pPr>
            <a:r>
              <a:rPr lang="en-US" dirty="0"/>
              <a:t>For the MTA, or materials transfer agreement, submission is required 10-12 weeks post-approval</a:t>
            </a:r>
          </a:p>
          <a:p>
            <a:pPr marL="400050" lvl="1" indent="0">
              <a:buNone/>
            </a:pPr>
            <a:r>
              <a:rPr lang="en-US" dirty="0"/>
              <a:t>And the Lab Analysis plans are due no later than 12 weeks post-approval</a:t>
            </a:r>
          </a:p>
          <a:p>
            <a:pPr marL="400050" lvl="1" indent="0">
              <a:buNone/>
            </a:pPr>
            <a:endParaRPr lang="en-US" dirty="0"/>
          </a:p>
          <a:p>
            <a:pPr marL="400050" lvl="1" indent="0">
              <a:buNone/>
            </a:pPr>
            <a:r>
              <a:rPr lang="en-US" dirty="0"/>
              <a:t>Completing the documents on time is important because they are pre-requisite to later steps…</a:t>
            </a:r>
          </a:p>
          <a:p>
            <a:pPr marL="400050" lvl="1" indent="0">
              <a:buNone/>
            </a:pPr>
            <a:r>
              <a:rPr lang="en-US" dirty="0"/>
              <a:t>After the PI submits the DSA, DSP, and IRB Attestation Letter, the Data Center approves those documents at 9-10 weeks post approval… only after these documents are approved do you gain access to the Data Center Portal which allows you to upload your data (this is denoted by the star in the flow chart)… The PI then submits the data no later than 10-12 weeks post approval and then the DC approves the data at 12-16 weeks post approval.</a:t>
            </a:r>
          </a:p>
          <a:p>
            <a:pPr marL="400050" lvl="1" indent="0">
              <a:buNone/>
            </a:pPr>
            <a:endParaRPr lang="en-US" dirty="0"/>
          </a:p>
          <a:p>
            <a:pPr marL="400050" lvl="1" indent="0">
              <a:buNone/>
            </a:pPr>
            <a:r>
              <a:rPr lang="en-US" dirty="0"/>
              <a:t>The Last step of this stage is the  DC approving project data.</a:t>
            </a:r>
          </a:p>
          <a:p>
            <a:endParaRPr lang="en-US" dirty="0"/>
          </a:p>
          <a:p>
            <a:r>
              <a:rPr lang="en-US" dirty="0"/>
              <a:t>another version of the flow chart can be found on p. 13 of the Policies for Access to HHEAR Services. </a:t>
            </a:r>
          </a:p>
        </p:txBody>
      </p:sp>
      <p:sp>
        <p:nvSpPr>
          <p:cNvPr id="4" name="Slide Number Placeholder 3"/>
          <p:cNvSpPr>
            <a:spLocks noGrp="1"/>
          </p:cNvSpPr>
          <p:nvPr>
            <p:ph type="sldNum" sz="quarter" idx="5"/>
          </p:nvPr>
        </p:nvSpPr>
        <p:spPr/>
        <p:txBody>
          <a:bodyPr/>
          <a:lstStyle/>
          <a:p>
            <a:fld id="{0931952B-BFF5-B74B-8DDB-687D652A663D}" type="slidenum">
              <a:rPr lang="en-US" smtClean="0"/>
              <a:t>6</a:t>
            </a:fld>
            <a:endParaRPr lang="en-US"/>
          </a:p>
        </p:txBody>
      </p:sp>
    </p:spTree>
    <p:extLst>
      <p:ext uri="{BB962C8B-B14F-4D97-AF65-F5344CB8AC3E}">
        <p14:creationId xmlns:p14="http://schemas.microsoft.com/office/powerpoint/2010/main" val="268827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is a flow chart of activities associated with “label and ship samples” phase of the Post-Approval process. As you can see, it begins at approx. 16 weeks post-approval, immediately following the completion of the Clearance Activities Phase. In the “Navigating HHEAR Post-Approval, Phase 2: Labelling &amp; Shipping” Module, we will refer back to this flow chart.</a:t>
            </a:r>
          </a:p>
          <a:p>
            <a:pPr marL="0" indent="0">
              <a:buNone/>
            </a:pPr>
            <a:endParaRPr lang="en-US" dirty="0"/>
          </a:p>
          <a:p>
            <a:pPr marL="0" indent="0">
              <a:buNone/>
            </a:pPr>
            <a:r>
              <a:rPr lang="en-US" dirty="0"/>
              <a:t>Some important items to note are: </a:t>
            </a:r>
          </a:p>
          <a:p>
            <a:r>
              <a:rPr lang="en-US" dirty="0"/>
              <a:t>The Coordinating Center, or CC, prints sample labels and ships them to the PI AND facilitates a conference call with PI, all involved Lab Hubs, and CC to discuss sample labeling and shipping…. This occurs by approx. 17-18 weeks post approval.</a:t>
            </a:r>
          </a:p>
          <a:p>
            <a:endParaRPr lang="en-US" dirty="0"/>
          </a:p>
          <a:p>
            <a:r>
              <a:rPr lang="en-US" dirty="0"/>
              <a:t>After the Samples labeling call, the LH will request to PI to label, pack and ship samples. </a:t>
            </a:r>
          </a:p>
          <a:p>
            <a:endParaRPr lang="en-US" dirty="0"/>
          </a:p>
          <a:p>
            <a:r>
              <a:rPr lang="en-US" dirty="0"/>
              <a:t>Over the next several weeks the PI uses DC portal to link SIDs to PIDs and print the shipping manifest. Finally when the PI is ready to ship samples, they will confirm that the LH is ready to receive samples and coordinate a shipping date. Once the shipment has been coordinated, the PI ships samples… this is all done by 24 weeks post-approval.</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7</a:t>
            </a:fld>
            <a:endParaRPr lang="en-US"/>
          </a:p>
        </p:txBody>
      </p:sp>
    </p:spTree>
    <p:extLst>
      <p:ext uri="{BB962C8B-B14F-4D97-AF65-F5344CB8AC3E}">
        <p14:creationId xmlns:p14="http://schemas.microsoft.com/office/powerpoint/2010/main" val="1662775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flow chart for the Lab and Statistical Analysis Phase, the third phase of the Post-Approval Process. Note that in this flow chart the dates are given in MONTHS AFTER THE PREVIOUS ACTION.</a:t>
            </a:r>
          </a:p>
          <a:p>
            <a:endParaRPr lang="en-US" dirty="0"/>
          </a:p>
          <a:p>
            <a:r>
              <a:rPr lang="en-US" dirty="0"/>
              <a:t>While, like the previously displayed flowcharts, this will be discussed in detail in the module dedicated to this phase, Laboratory and Statistical Analysis, there are few things we’d like to point out as a preview.</a:t>
            </a:r>
          </a:p>
          <a:p>
            <a:endParaRPr lang="en-US" dirty="0"/>
          </a:p>
          <a:p>
            <a:r>
              <a:rPr lang="en-US" dirty="0"/>
              <a:t>Once the LH receives the samples, analysis will take approximately 6-9 months depending on the number and complexity of the analyses, AND the queue of the LH. Your project’s progress can be tracked from your </a:t>
            </a:r>
            <a:r>
              <a:rPr lang="en-US" b="1" dirty="0" err="1"/>
              <a:t>myHHEAR</a:t>
            </a:r>
            <a:r>
              <a:rPr lang="en-US" b="1" dirty="0"/>
              <a:t> </a:t>
            </a:r>
            <a:r>
              <a:rPr lang="en-US" dirty="0"/>
              <a:t>dashboard.</a:t>
            </a:r>
          </a:p>
          <a:p>
            <a:endParaRPr lang="en-US" dirty="0"/>
          </a:p>
          <a:p>
            <a:r>
              <a:rPr lang="en-US" dirty="0"/>
              <a:t>Once the Analyses are complete the DC will review the results and do quality control before releasing the final data files to the PI – this takes about 1-2 months. After that, if statistical analysis was requested, the DC will work with the PI to complete this portion of the project – this takes an additional 6-9 months.</a:t>
            </a:r>
          </a:p>
          <a:p>
            <a:endParaRPr lang="en-US" dirty="0"/>
          </a:p>
          <a:p>
            <a:r>
              <a:rPr lang="en-US" dirty="0"/>
              <a:t>Please note that untargeted/metabolomic results will be made available through the Metabolomics Workbench, which is linked at the bottom of this screen. Please note that all active links in this module and all other post approval modules are available in the slides on the HHEAR website. </a:t>
            </a:r>
          </a:p>
        </p:txBody>
      </p:sp>
      <p:sp>
        <p:nvSpPr>
          <p:cNvPr id="4" name="Slide Number Placeholder 3"/>
          <p:cNvSpPr>
            <a:spLocks noGrp="1"/>
          </p:cNvSpPr>
          <p:nvPr>
            <p:ph type="sldNum" sz="quarter" idx="5"/>
          </p:nvPr>
        </p:nvSpPr>
        <p:spPr/>
        <p:txBody>
          <a:bodyPr/>
          <a:lstStyle/>
          <a:p>
            <a:fld id="{0931952B-BFF5-B74B-8DDB-687D652A663D}" type="slidenum">
              <a:rPr lang="en-US" smtClean="0"/>
              <a:t>8</a:t>
            </a:fld>
            <a:endParaRPr lang="en-US"/>
          </a:p>
        </p:txBody>
      </p:sp>
    </p:spTree>
    <p:extLst>
      <p:ext uri="{BB962C8B-B14F-4D97-AF65-F5344CB8AC3E}">
        <p14:creationId xmlns:p14="http://schemas.microsoft.com/office/powerpoint/2010/main" val="4774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highlights the critical components of the final phase of the post-approval process – PUBLICATION. This process will be covered in depth in the Publication module… but as a preview, we’d like to highlight a few things:</a:t>
            </a:r>
          </a:p>
          <a:p>
            <a:endParaRPr lang="en-US" dirty="0"/>
          </a:p>
          <a:p>
            <a:r>
              <a:rPr lang="en-US" dirty="0"/>
              <a:t> First… Your results will remain in embargo for 1 year from the time you received results or completed the statistical analysis with HHEAR - OR until you publish your results – whichever occurs first.</a:t>
            </a:r>
          </a:p>
          <a:p>
            <a:endParaRPr lang="en-US" dirty="0"/>
          </a:p>
          <a:p>
            <a:r>
              <a:rPr lang="en-US" dirty="0"/>
              <a:t>While working on your manuscript, there are several important considerations you must keep in mind (again these are covered in depth in the publication modules and in the policy guide for publication)… they include:</a:t>
            </a:r>
          </a:p>
          <a:p>
            <a:endParaRPr lang="en-US" dirty="0"/>
          </a:p>
          <a:p>
            <a:r>
              <a:rPr lang="en-US" dirty="0"/>
              <a:t>Determining authorship (and being sure to include the appropriate contributors from HHEAR components)</a:t>
            </a:r>
          </a:p>
          <a:p>
            <a:endParaRPr lang="en-US" dirty="0"/>
          </a:p>
          <a:p>
            <a:r>
              <a:rPr lang="en-US" dirty="0"/>
              <a:t>… and Acknowledging NIH funding as well as other contributions as appropriate</a:t>
            </a:r>
          </a:p>
          <a:p>
            <a:endParaRPr lang="en-US" dirty="0"/>
          </a:p>
          <a:p>
            <a:r>
              <a:rPr lang="en-US" dirty="0"/>
              <a:t>And finally, once the manuscript is complete, it must be registered with HHEAR</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9</a:t>
            </a:fld>
            <a:endParaRPr lang="en-US"/>
          </a:p>
        </p:txBody>
      </p:sp>
    </p:spTree>
    <p:extLst>
      <p:ext uri="{BB962C8B-B14F-4D97-AF65-F5344CB8AC3E}">
        <p14:creationId xmlns:p14="http://schemas.microsoft.com/office/powerpoint/2010/main" val="562003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60436"/>
            <a:ext cx="10363200" cy="1470025"/>
          </a:xfrm>
        </p:spPr>
        <p:txBody>
          <a:bodyPr>
            <a:normAutofit/>
          </a:bodyPr>
          <a:lstStyle>
            <a:lvl1pPr algn="ctr">
              <a:defRPr sz="6600" b="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644031"/>
            <a:ext cx="8534400" cy="733010"/>
          </a:xfrm>
        </p:spPr>
        <p:txBody>
          <a:bodyPr>
            <a:noAutofit/>
          </a:bodyPr>
          <a:lstStyle>
            <a:lvl1pPr marL="0" indent="0" algn="ctr">
              <a:buNone/>
              <a:defRPr sz="4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icture Placeholder 3">
            <a:extLst>
              <a:ext uri="{FF2B5EF4-FFF2-40B4-BE49-F238E27FC236}">
                <a16:creationId xmlns:a16="http://schemas.microsoft.com/office/drawing/2014/main" id="{20A94E05-8409-4D3D-E515-9F26AD4FD459}"/>
              </a:ext>
            </a:extLst>
          </p:cNvPr>
          <p:cNvSpPr>
            <a:spLocks noGrp="1"/>
          </p:cNvSpPr>
          <p:nvPr>
            <p:ph type="pic" sz="quarter" idx="13"/>
          </p:nvPr>
        </p:nvSpPr>
        <p:spPr>
          <a:xfrm>
            <a:off x="279400" y="165100"/>
            <a:ext cx="5092700" cy="673100"/>
          </a:xfrm>
        </p:spPr>
        <p:txBody>
          <a:bodyPr/>
          <a:lstStyle>
            <a:lvl1pPr marL="0" indent="0">
              <a:buFontTx/>
              <a:buNone/>
              <a:defRPr b="1">
                <a:solidFill>
                  <a:schemeClr val="bg1"/>
                </a:solidFill>
                <a:effectLst>
                  <a:outerShdw blurRad="38100" dist="38100" dir="2700000" algn="tl">
                    <a:srgbClr val="000000">
                      <a:alpha val="43137"/>
                    </a:srgbClr>
                  </a:outerShdw>
                </a:effectLst>
              </a:defRPr>
            </a:lvl1pPr>
          </a:lstStyle>
          <a:p>
            <a:endParaRPr lang="en-US"/>
          </a:p>
        </p:txBody>
      </p:sp>
      <p:sp>
        <p:nvSpPr>
          <p:cNvPr id="4" name="Slide Number Placeholder 3">
            <a:extLst>
              <a:ext uri="{FF2B5EF4-FFF2-40B4-BE49-F238E27FC236}">
                <a16:creationId xmlns:a16="http://schemas.microsoft.com/office/drawing/2014/main" id="{BD56E447-7CB5-6A0D-1C95-CD90BA53F51A}"/>
              </a:ext>
            </a:extLst>
          </p:cNvPr>
          <p:cNvSpPr>
            <a:spLocks noGrp="1"/>
          </p:cNvSpPr>
          <p:nvPr>
            <p:ph type="sldNum" sz="quarter" idx="4"/>
          </p:nvPr>
        </p:nvSpPr>
        <p:spPr>
          <a:xfrm>
            <a:off x="36443" y="6381968"/>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83756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1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890953"/>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a:extLst>
              <a:ext uri="{FF2B5EF4-FFF2-40B4-BE49-F238E27FC236}">
                <a16:creationId xmlns:a16="http://schemas.microsoft.com/office/drawing/2014/main" id="{AFDB6C0E-5D9A-B133-D2AD-1B6AD3EA593A}"/>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4511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Large Content, and 7 Llb+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890953"/>
          </a:xfrm>
        </p:spPr>
        <p:txBody>
          <a:bodyPr/>
          <a:lstStyle/>
          <a:p>
            <a:r>
              <a:rPr lang="en-US" dirty="0"/>
              <a:t>Click to edit Master title style</a:t>
            </a:r>
          </a:p>
        </p:txBody>
      </p:sp>
      <p:sp>
        <p:nvSpPr>
          <p:cNvPr id="3" name="Content Placeholder 2"/>
          <p:cNvSpPr>
            <a:spLocks noGrp="1"/>
          </p:cNvSpPr>
          <p:nvPr>
            <p:ph idx="1" hasCustomPrompt="1"/>
          </p:nvPr>
        </p:nvSpPr>
        <p:spPr>
          <a:xfrm>
            <a:off x="258501" y="1236244"/>
            <a:ext cx="11646802" cy="3145255"/>
          </a:xfrm>
        </p:spPr>
        <p:txBody>
          <a:bodyPr>
            <a:noAutofit/>
          </a:bodyPr>
          <a:lstStyle>
            <a:lvl1pPr marL="0" indent="0" algn="ctr">
              <a:buNone/>
              <a:defRPr sz="3600" b="0">
                <a:solidFill>
                  <a:srgbClr val="033479"/>
                </a:solidFill>
              </a:defRPr>
            </a:lvl1pPr>
            <a:lvl2pPr marL="457200" indent="0" algn="ctr">
              <a:buNone/>
              <a:defRPr sz="3600" b="0">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p:txBody>
      </p:sp>
      <p:sp>
        <p:nvSpPr>
          <p:cNvPr id="10" name="Content Placeholder 3a"/>
          <p:cNvSpPr>
            <a:spLocks noGrp="1"/>
          </p:cNvSpPr>
          <p:nvPr>
            <p:ph sz="quarter" idx="14"/>
          </p:nvPr>
        </p:nvSpPr>
        <p:spPr>
          <a:xfrm>
            <a:off x="1003300" y="1462527"/>
            <a:ext cx="457200" cy="457200"/>
          </a:xfrm>
        </p:spPr>
        <p:txBody>
          <a:bodyPr>
            <a:noAutofit/>
          </a:bodyPr>
          <a:lstStyle>
            <a:lvl1pPr marL="0" indent="0" algn="ctr">
              <a:buNone/>
              <a:defRPr sz="18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13" name="Content Placeholder 3b"/>
          <p:cNvSpPr>
            <a:spLocks noGrp="1"/>
          </p:cNvSpPr>
          <p:nvPr>
            <p:ph sz="quarter" idx="16"/>
          </p:nvPr>
        </p:nvSpPr>
        <p:spPr>
          <a:xfrm>
            <a:off x="469899" y="1919727"/>
            <a:ext cx="1528502" cy="823473"/>
          </a:xfrm>
        </p:spPr>
        <p:txBody>
          <a:bodyPr anchor="ctr" anchorCtr="0">
            <a:noAutofit/>
          </a:bodyPr>
          <a:lstStyle>
            <a:lvl1pPr marL="0" indent="0" algn="ctr">
              <a:lnSpc>
                <a:spcPts val="2000"/>
              </a:lnSpc>
              <a:spcBef>
                <a:spcPts val="0"/>
              </a:spcBef>
              <a:buNone/>
              <a:defRPr sz="1800" b="0">
                <a:solidFill>
                  <a:schemeClr val="bg1"/>
                </a:solidFill>
                <a:effectLs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16" name="Content Placeholder 3c"/>
          <p:cNvSpPr>
            <a:spLocks noGrp="1"/>
          </p:cNvSpPr>
          <p:nvPr>
            <p:ph sz="quarter" idx="18"/>
          </p:nvPr>
        </p:nvSpPr>
        <p:spPr>
          <a:xfrm>
            <a:off x="290893" y="4412254"/>
            <a:ext cx="1828800" cy="1965960"/>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34" name="Content Placeholder 4a"/>
          <p:cNvSpPr>
            <a:spLocks noGrp="1"/>
          </p:cNvSpPr>
          <p:nvPr>
            <p:ph sz="quarter" idx="19" hasCustomPrompt="1"/>
          </p:nvPr>
        </p:nvSpPr>
        <p:spPr>
          <a:xfrm>
            <a:off x="2590800" y="2427727"/>
            <a:ext cx="457200" cy="457200"/>
          </a:xfrm>
        </p:spPr>
        <p:txBody>
          <a:bodyPr>
            <a:noAutofit/>
          </a:bodyPr>
          <a:lstStyle>
            <a:lvl1pPr marL="0" indent="0" algn="ctr">
              <a:buNone/>
              <a:defRPr sz="18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styles2</a:t>
            </a:r>
          </a:p>
        </p:txBody>
      </p:sp>
      <p:sp>
        <p:nvSpPr>
          <p:cNvPr id="35" name="Content Placeholder 4b"/>
          <p:cNvSpPr>
            <a:spLocks noGrp="1"/>
          </p:cNvSpPr>
          <p:nvPr>
            <p:ph sz="quarter" idx="20"/>
          </p:nvPr>
        </p:nvSpPr>
        <p:spPr>
          <a:xfrm>
            <a:off x="2082799" y="2897627"/>
            <a:ext cx="1528502" cy="823473"/>
          </a:xfrm>
        </p:spPr>
        <p:txBody>
          <a:bodyPr anchor="ctr" anchorCtr="0">
            <a:noAutofit/>
          </a:bodyPr>
          <a:lstStyle>
            <a:lvl1pPr marL="0" indent="0" algn="ctr">
              <a:lnSpc>
                <a:spcPts val="2000"/>
              </a:lnSpc>
              <a:spcBef>
                <a:spcPts val="0"/>
              </a:spcBef>
              <a:buNone/>
              <a:defRPr sz="1800" b="0">
                <a:solidFill>
                  <a:schemeClr val="bg1"/>
                </a:solidFill>
                <a:effectLs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36" name="Content Placeholder 4c"/>
          <p:cNvSpPr>
            <a:spLocks noGrp="1"/>
          </p:cNvSpPr>
          <p:nvPr>
            <p:ph sz="quarter" idx="21"/>
          </p:nvPr>
        </p:nvSpPr>
        <p:spPr>
          <a:xfrm>
            <a:off x="1903793" y="4412254"/>
            <a:ext cx="1828800" cy="1965960"/>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37" name="Content Placeholder 5a"/>
          <p:cNvSpPr>
            <a:spLocks noGrp="1"/>
          </p:cNvSpPr>
          <p:nvPr>
            <p:ph sz="quarter" idx="22"/>
          </p:nvPr>
        </p:nvSpPr>
        <p:spPr>
          <a:xfrm>
            <a:off x="4254500" y="1462527"/>
            <a:ext cx="457200" cy="457200"/>
          </a:xfrm>
        </p:spPr>
        <p:txBody>
          <a:bodyPr>
            <a:noAutofit/>
          </a:bodyPr>
          <a:lstStyle>
            <a:lvl1pPr marL="0" indent="0" algn="ctr">
              <a:buNone/>
              <a:defRPr sz="18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38" name="Content Placeholder 5b"/>
          <p:cNvSpPr>
            <a:spLocks noGrp="1"/>
          </p:cNvSpPr>
          <p:nvPr>
            <p:ph sz="quarter" idx="23"/>
          </p:nvPr>
        </p:nvSpPr>
        <p:spPr>
          <a:xfrm>
            <a:off x="3746499" y="1932427"/>
            <a:ext cx="1528502" cy="823473"/>
          </a:xfrm>
        </p:spPr>
        <p:txBody>
          <a:bodyPr anchor="ctr" anchorCtr="0">
            <a:noAutofit/>
          </a:bodyPr>
          <a:lstStyle>
            <a:lvl1pPr marL="0" indent="0" algn="ctr">
              <a:lnSpc>
                <a:spcPts val="2000"/>
              </a:lnSpc>
              <a:spcBef>
                <a:spcPts val="0"/>
              </a:spcBef>
              <a:buNone/>
              <a:defRPr sz="1800" b="0">
                <a:solidFill>
                  <a:schemeClr val="bg1"/>
                </a:solidFill>
                <a:effectLs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39" name="Content Placeholder 5c"/>
          <p:cNvSpPr>
            <a:spLocks noGrp="1"/>
          </p:cNvSpPr>
          <p:nvPr>
            <p:ph sz="quarter" idx="24"/>
          </p:nvPr>
        </p:nvSpPr>
        <p:spPr>
          <a:xfrm>
            <a:off x="3567493" y="4424954"/>
            <a:ext cx="1828800" cy="1965960"/>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40" name="Content Placeholder 6a"/>
          <p:cNvSpPr>
            <a:spLocks noGrp="1"/>
          </p:cNvSpPr>
          <p:nvPr>
            <p:ph sz="quarter" idx="25"/>
          </p:nvPr>
        </p:nvSpPr>
        <p:spPr>
          <a:xfrm>
            <a:off x="5854700" y="2440427"/>
            <a:ext cx="457200" cy="457200"/>
          </a:xfrm>
        </p:spPr>
        <p:txBody>
          <a:bodyPr>
            <a:noAutofit/>
          </a:bodyPr>
          <a:lstStyle>
            <a:lvl1pPr marL="0" indent="0" algn="ctr">
              <a:buNone/>
              <a:defRPr sz="18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41" name="Content Placeholder 6b"/>
          <p:cNvSpPr>
            <a:spLocks noGrp="1"/>
          </p:cNvSpPr>
          <p:nvPr>
            <p:ph sz="quarter" idx="26"/>
          </p:nvPr>
        </p:nvSpPr>
        <p:spPr>
          <a:xfrm>
            <a:off x="5346699" y="2910327"/>
            <a:ext cx="1528502" cy="823473"/>
          </a:xfrm>
        </p:spPr>
        <p:txBody>
          <a:bodyPr anchor="ctr" anchorCtr="0">
            <a:noAutofit/>
          </a:bodyPr>
          <a:lstStyle>
            <a:lvl1pPr marL="0" indent="0" algn="ctr">
              <a:lnSpc>
                <a:spcPts val="2000"/>
              </a:lnSpc>
              <a:spcBef>
                <a:spcPts val="0"/>
              </a:spcBef>
              <a:buNone/>
              <a:defRPr sz="1800" b="0">
                <a:solidFill>
                  <a:schemeClr val="bg1"/>
                </a:solidFill>
                <a:effectLs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42" name="Content Placeholder 6c"/>
          <p:cNvSpPr>
            <a:spLocks noGrp="1"/>
          </p:cNvSpPr>
          <p:nvPr>
            <p:ph sz="quarter" idx="27"/>
          </p:nvPr>
        </p:nvSpPr>
        <p:spPr>
          <a:xfrm>
            <a:off x="5167693" y="4424954"/>
            <a:ext cx="1828800" cy="1965960"/>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43" name="Content Placeholder 7a"/>
          <p:cNvSpPr>
            <a:spLocks noGrp="1"/>
          </p:cNvSpPr>
          <p:nvPr>
            <p:ph sz="quarter" idx="28"/>
          </p:nvPr>
        </p:nvSpPr>
        <p:spPr>
          <a:xfrm>
            <a:off x="7467600" y="1475227"/>
            <a:ext cx="457200" cy="457200"/>
          </a:xfrm>
        </p:spPr>
        <p:txBody>
          <a:bodyPr>
            <a:noAutofit/>
          </a:bodyPr>
          <a:lstStyle>
            <a:lvl1pPr marL="0" indent="0" algn="ctr">
              <a:buNone/>
              <a:defRPr sz="18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44" name="Content Placeholder 7b"/>
          <p:cNvSpPr>
            <a:spLocks noGrp="1"/>
          </p:cNvSpPr>
          <p:nvPr>
            <p:ph sz="quarter" idx="29"/>
          </p:nvPr>
        </p:nvSpPr>
        <p:spPr>
          <a:xfrm>
            <a:off x="6959599" y="1945127"/>
            <a:ext cx="1528502" cy="823473"/>
          </a:xfrm>
        </p:spPr>
        <p:txBody>
          <a:bodyPr anchor="ctr" anchorCtr="0">
            <a:noAutofit/>
          </a:bodyPr>
          <a:lstStyle>
            <a:lvl1pPr marL="0" indent="0" algn="ctr">
              <a:lnSpc>
                <a:spcPts val="2000"/>
              </a:lnSpc>
              <a:spcBef>
                <a:spcPts val="0"/>
              </a:spcBef>
              <a:buNone/>
              <a:defRPr sz="1800" b="0">
                <a:solidFill>
                  <a:schemeClr val="bg1"/>
                </a:solidFill>
                <a:effectLs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45" name="Content Placeholder 7c"/>
          <p:cNvSpPr>
            <a:spLocks noGrp="1"/>
          </p:cNvSpPr>
          <p:nvPr>
            <p:ph sz="quarter" idx="30"/>
          </p:nvPr>
        </p:nvSpPr>
        <p:spPr>
          <a:xfrm>
            <a:off x="6780593" y="4437654"/>
            <a:ext cx="1828800" cy="1965960"/>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46" name="Content Placeholder 8a"/>
          <p:cNvSpPr>
            <a:spLocks noGrp="1"/>
          </p:cNvSpPr>
          <p:nvPr>
            <p:ph sz="quarter" idx="31"/>
          </p:nvPr>
        </p:nvSpPr>
        <p:spPr>
          <a:xfrm>
            <a:off x="9131300" y="2440427"/>
            <a:ext cx="457200" cy="457200"/>
          </a:xfrm>
        </p:spPr>
        <p:txBody>
          <a:bodyPr>
            <a:noAutofit/>
          </a:bodyPr>
          <a:lstStyle>
            <a:lvl1pPr marL="0" indent="0" algn="ctr">
              <a:buNone/>
              <a:defRPr sz="18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47" name="Content Placeholder 8b"/>
          <p:cNvSpPr>
            <a:spLocks noGrp="1"/>
          </p:cNvSpPr>
          <p:nvPr>
            <p:ph sz="quarter" idx="32"/>
          </p:nvPr>
        </p:nvSpPr>
        <p:spPr>
          <a:xfrm>
            <a:off x="8623299" y="2910327"/>
            <a:ext cx="1528502" cy="823473"/>
          </a:xfrm>
        </p:spPr>
        <p:txBody>
          <a:bodyPr anchor="ctr" anchorCtr="0">
            <a:noAutofit/>
          </a:bodyPr>
          <a:lstStyle>
            <a:lvl1pPr marL="0" indent="0" algn="ctr">
              <a:lnSpc>
                <a:spcPts val="2000"/>
              </a:lnSpc>
              <a:spcBef>
                <a:spcPts val="0"/>
              </a:spcBef>
              <a:buNone/>
              <a:defRPr sz="1800" b="0">
                <a:solidFill>
                  <a:schemeClr val="bg1"/>
                </a:solidFill>
                <a:effectLs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48" name="Content Placeholder 8c"/>
          <p:cNvSpPr>
            <a:spLocks noGrp="1"/>
          </p:cNvSpPr>
          <p:nvPr>
            <p:ph sz="quarter" idx="33"/>
          </p:nvPr>
        </p:nvSpPr>
        <p:spPr>
          <a:xfrm>
            <a:off x="8444293" y="4424954"/>
            <a:ext cx="1828800" cy="1965960"/>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49" name="Content Placeholder 9a"/>
          <p:cNvSpPr>
            <a:spLocks noGrp="1"/>
          </p:cNvSpPr>
          <p:nvPr>
            <p:ph sz="quarter" idx="34"/>
          </p:nvPr>
        </p:nvSpPr>
        <p:spPr>
          <a:xfrm>
            <a:off x="10680700" y="1475227"/>
            <a:ext cx="457200" cy="457200"/>
          </a:xfrm>
        </p:spPr>
        <p:txBody>
          <a:bodyPr>
            <a:noAutofit/>
          </a:bodyPr>
          <a:lstStyle>
            <a:lvl1pPr marL="0" indent="0" algn="ctr">
              <a:buNone/>
              <a:defRPr sz="18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50" name="Content Placeholder 9b"/>
          <p:cNvSpPr>
            <a:spLocks noGrp="1"/>
          </p:cNvSpPr>
          <p:nvPr>
            <p:ph sz="quarter" idx="35"/>
          </p:nvPr>
        </p:nvSpPr>
        <p:spPr>
          <a:xfrm>
            <a:off x="10172699" y="1945127"/>
            <a:ext cx="1528502" cy="823473"/>
          </a:xfrm>
        </p:spPr>
        <p:txBody>
          <a:bodyPr anchor="ctr" anchorCtr="0">
            <a:noAutofit/>
          </a:bodyPr>
          <a:lstStyle>
            <a:lvl1pPr marL="0" indent="0" algn="ctr">
              <a:lnSpc>
                <a:spcPts val="2000"/>
              </a:lnSpc>
              <a:spcBef>
                <a:spcPts val="0"/>
              </a:spcBef>
              <a:buNone/>
              <a:defRPr sz="1800" b="0">
                <a:solidFill>
                  <a:schemeClr val="bg1"/>
                </a:solidFill>
                <a:effectLs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51" name="Content Placeholder 9c"/>
          <p:cNvSpPr>
            <a:spLocks noGrp="1"/>
          </p:cNvSpPr>
          <p:nvPr>
            <p:ph sz="quarter" idx="36"/>
          </p:nvPr>
        </p:nvSpPr>
        <p:spPr>
          <a:xfrm>
            <a:off x="9993693" y="4437654"/>
            <a:ext cx="1828800" cy="1965960"/>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5" name="Slide Number Placeholder 3">
            <a:extLst>
              <a:ext uri="{FF2B5EF4-FFF2-40B4-BE49-F238E27FC236}">
                <a16:creationId xmlns:a16="http://schemas.microsoft.com/office/drawing/2014/main" id="{C5F798EF-924E-D1DE-BCCA-C65BC308156F}"/>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294359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Content+VertBar">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01707"/>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4249E0AD-4BFE-E343-A7F3-3BE7675E422F}"/>
              </a:ext>
            </a:extLst>
          </p:cNvPr>
          <p:cNvSpPr>
            <a:spLocks noGrp="1"/>
          </p:cNvSpPr>
          <p:nvPr>
            <p:ph sz="quarter" idx="13"/>
          </p:nvPr>
        </p:nvSpPr>
        <p:spPr>
          <a:xfrm>
            <a:off x="609600" y="1344605"/>
            <a:ext cx="3176588" cy="4611687"/>
          </a:xfrm>
        </p:spPr>
        <p:txBody>
          <a:bodyPr anchor="ctr"/>
          <a:lstStyle>
            <a:lvl1pPr marL="0" indent="0" algn="ctr">
              <a:buFontTx/>
              <a:buNone/>
              <a:defRPr sz="3600"/>
            </a:lvl1pPr>
          </a:lstStyle>
          <a:p>
            <a:pPr lvl="0"/>
            <a:r>
              <a:rPr lang="en-US" dirty="0"/>
              <a:t>Click to edit Master text styles</a:t>
            </a:r>
          </a:p>
        </p:txBody>
      </p:sp>
      <p:cxnSp>
        <p:nvCxnSpPr>
          <p:cNvPr id="6" name="Straight Connector 3">
            <a:extLst>
              <a:ext uri="{FF2B5EF4-FFF2-40B4-BE49-F238E27FC236}">
                <a16:creationId xmlns:a16="http://schemas.microsoft.com/office/drawing/2014/main" id="{3064CD3A-28AC-8348-9763-9EF848B43FFB}"/>
              </a:ext>
            </a:extLst>
          </p:cNvPr>
          <p:cNvCxnSpPr/>
          <p:nvPr userDrawn="1"/>
        </p:nvCxnSpPr>
        <p:spPr>
          <a:xfrm>
            <a:off x="4042280" y="1343983"/>
            <a:ext cx="0" cy="4611757"/>
          </a:xfrm>
          <a:prstGeom prst="line">
            <a:avLst/>
          </a:prstGeom>
          <a:ln w="12700">
            <a:solidFill>
              <a:srgbClr val="F98F2B"/>
            </a:solidFill>
          </a:ln>
        </p:spPr>
        <p:style>
          <a:lnRef idx="1">
            <a:schemeClr val="dk1"/>
          </a:lnRef>
          <a:fillRef idx="0">
            <a:schemeClr val="dk1"/>
          </a:fillRef>
          <a:effectRef idx="0">
            <a:schemeClr val="dk1"/>
          </a:effectRef>
          <a:fontRef idx="minor">
            <a:schemeClr val="tx1"/>
          </a:fontRef>
        </p:style>
      </p:cxnSp>
      <p:sp>
        <p:nvSpPr>
          <p:cNvPr id="3" name="Content Placeholder 4"/>
          <p:cNvSpPr>
            <a:spLocks noGrp="1"/>
          </p:cNvSpPr>
          <p:nvPr>
            <p:ph idx="1"/>
          </p:nvPr>
        </p:nvSpPr>
        <p:spPr>
          <a:xfrm>
            <a:off x="4333465" y="1691853"/>
            <a:ext cx="7248935" cy="40787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a:extLst>
              <a:ext uri="{FF2B5EF4-FFF2-40B4-BE49-F238E27FC236}">
                <a16:creationId xmlns:a16="http://schemas.microsoft.com/office/drawing/2014/main" id="{2E9A57AA-B7D5-764E-ED3E-17460341C5DC}"/>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184630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2F346E-D4B3-DCE7-F1F0-1BABD164A656}"/>
              </a:ext>
            </a:extLst>
          </p:cNvPr>
          <p:cNvSpPr>
            <a:spLocks noGrp="1"/>
          </p:cNvSpPr>
          <p:nvPr>
            <p:ph type="title"/>
          </p:nvPr>
        </p:nvSpPr>
        <p:spPr>
          <a:xfrm>
            <a:off x="609600" y="1"/>
            <a:ext cx="10972800" cy="890953"/>
          </a:xfrm>
        </p:spPr>
        <p:txBody>
          <a:bodyPr/>
          <a:lstStyle/>
          <a:p>
            <a:r>
              <a:rPr lang="en-US" dirty="0"/>
              <a:t>Click to edit Master title style</a:t>
            </a:r>
          </a:p>
        </p:txBody>
      </p:sp>
      <p:sp>
        <p:nvSpPr>
          <p:cNvPr id="11" name="Content Placeholder 2">
            <a:extLst>
              <a:ext uri="{FF2B5EF4-FFF2-40B4-BE49-F238E27FC236}">
                <a16:creationId xmlns:a16="http://schemas.microsoft.com/office/drawing/2014/main" id="{519D42EB-5D14-1BAC-32CF-89C03A7C03BD}"/>
              </a:ext>
            </a:extLst>
          </p:cNvPr>
          <p:cNvSpPr>
            <a:spLocks noGrp="1"/>
          </p:cNvSpPr>
          <p:nvPr>
            <p:ph sz="quarter" idx="16"/>
          </p:nvPr>
        </p:nvSpPr>
        <p:spPr>
          <a:xfrm>
            <a:off x="609600" y="1022350"/>
            <a:ext cx="10972800" cy="709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p:cNvSpPr>
            <a:spLocks noGrp="1"/>
          </p:cNvSpPr>
          <p:nvPr>
            <p:ph idx="1"/>
          </p:nvPr>
        </p:nvSpPr>
        <p:spPr>
          <a:xfrm>
            <a:off x="609601" y="1731801"/>
            <a:ext cx="5486399" cy="22063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a:extLst>
              <a:ext uri="{FF2B5EF4-FFF2-40B4-BE49-F238E27FC236}">
                <a16:creationId xmlns:a16="http://schemas.microsoft.com/office/drawing/2014/main" id="{5719243F-E906-A56A-7918-E127152B674B}"/>
              </a:ext>
            </a:extLst>
          </p:cNvPr>
          <p:cNvSpPr>
            <a:spLocks noGrp="1"/>
          </p:cNvSpPr>
          <p:nvPr>
            <p:ph idx="14"/>
          </p:nvPr>
        </p:nvSpPr>
        <p:spPr>
          <a:xfrm>
            <a:off x="6248400" y="1739128"/>
            <a:ext cx="5486399" cy="22063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5">
            <a:extLst>
              <a:ext uri="{FF2B5EF4-FFF2-40B4-BE49-F238E27FC236}">
                <a16:creationId xmlns:a16="http://schemas.microsoft.com/office/drawing/2014/main" id="{C189990B-E1D6-9A11-671B-1EC0E0B7E79A}"/>
              </a:ext>
            </a:extLst>
          </p:cNvPr>
          <p:cNvSpPr>
            <a:spLocks noGrp="1"/>
          </p:cNvSpPr>
          <p:nvPr>
            <p:ph idx="13"/>
          </p:nvPr>
        </p:nvSpPr>
        <p:spPr>
          <a:xfrm>
            <a:off x="609600" y="4107856"/>
            <a:ext cx="5486399" cy="22063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6">
            <a:extLst>
              <a:ext uri="{FF2B5EF4-FFF2-40B4-BE49-F238E27FC236}">
                <a16:creationId xmlns:a16="http://schemas.microsoft.com/office/drawing/2014/main" id="{91A4164E-B536-28FD-4DE0-872E250FF630}"/>
              </a:ext>
            </a:extLst>
          </p:cNvPr>
          <p:cNvSpPr>
            <a:spLocks noGrp="1"/>
          </p:cNvSpPr>
          <p:nvPr>
            <p:ph idx="15"/>
          </p:nvPr>
        </p:nvSpPr>
        <p:spPr>
          <a:xfrm>
            <a:off x="6248399" y="4114803"/>
            <a:ext cx="5486399" cy="22063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7">
            <a:extLst>
              <a:ext uri="{FF2B5EF4-FFF2-40B4-BE49-F238E27FC236}">
                <a16:creationId xmlns:a16="http://schemas.microsoft.com/office/drawing/2014/main" id="{DED46F3F-A6C2-D335-74BC-F048FDF44BA7}"/>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167859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648E6D-1278-D6C8-3EC2-35931CADD6C6}"/>
              </a:ext>
            </a:extLst>
          </p:cNvPr>
          <p:cNvSpPr>
            <a:spLocks noGrp="1"/>
          </p:cNvSpPr>
          <p:nvPr>
            <p:ph type="title"/>
          </p:nvPr>
        </p:nvSpPr>
        <p:spPr>
          <a:xfrm>
            <a:off x="609600" y="2965939"/>
            <a:ext cx="10972800" cy="926122"/>
          </a:xfrm>
        </p:spPr>
        <p:txBody>
          <a:bodyPr/>
          <a:lstStyle>
            <a:lvl1pPr algn="ctr">
              <a:defRPr>
                <a:solidFill>
                  <a:srgbClr val="033479"/>
                </a:solidFill>
              </a:defRPr>
            </a:lvl1pPr>
          </a:lstStyle>
          <a:p>
            <a:r>
              <a:rPr lang="en-US"/>
              <a:t>Click to edit Master title style</a:t>
            </a:r>
          </a:p>
        </p:txBody>
      </p:sp>
      <p:sp>
        <p:nvSpPr>
          <p:cNvPr id="5" name="Slide Number Placeholder 3">
            <a:extLst>
              <a:ext uri="{FF2B5EF4-FFF2-40B4-BE49-F238E27FC236}">
                <a16:creationId xmlns:a16="http://schemas.microsoft.com/office/drawing/2014/main" id="{515CD0BE-BA19-6DB5-FF3F-40E3C66F4C61}"/>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114388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
            <a:ext cx="10972800" cy="9261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3507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BA6E28F6-38C9-CACC-2A84-3B7137D71F2C}"/>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1859814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3" r:id="rId5"/>
    <p:sldLayoutId id="2147483651" r:id="rId6"/>
  </p:sldLayoutIdLst>
  <p:hf hdr="0" ftr="0" dt="0"/>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033479"/>
        </a:buClr>
        <a:buFont typeface="Wingdings" pitchFamily="2" charset="2"/>
        <a:buChar char="§"/>
        <a:defRPr sz="3200" kern="1200">
          <a:solidFill>
            <a:srgbClr val="033479"/>
          </a:solidFill>
          <a:latin typeface="+mn-lt"/>
          <a:ea typeface="+mn-ea"/>
          <a:cs typeface="+mn-cs"/>
        </a:defRPr>
      </a:lvl1pPr>
      <a:lvl2pPr marL="742950" indent="-285750" algn="l" defTabSz="457200" rtl="0" eaLnBrk="1" latinLnBrk="0" hangingPunct="1">
        <a:spcBef>
          <a:spcPct val="20000"/>
        </a:spcBef>
        <a:buClr>
          <a:srgbClr val="033479"/>
        </a:buClr>
        <a:buFont typeface="Arial" panose="020B0604020202020204" pitchFamily="34" charset="0"/>
        <a:buChar char="•"/>
        <a:defRPr sz="2800" kern="1200">
          <a:solidFill>
            <a:srgbClr val="033479"/>
          </a:solidFill>
          <a:latin typeface="+mn-lt"/>
          <a:ea typeface="+mn-ea"/>
          <a:cs typeface="+mn-cs"/>
        </a:defRPr>
      </a:lvl2pPr>
      <a:lvl3pPr marL="1143000" indent="-228600" algn="l" defTabSz="457200" rtl="0" eaLnBrk="1" latinLnBrk="0" hangingPunct="1">
        <a:spcBef>
          <a:spcPct val="20000"/>
        </a:spcBef>
        <a:buClr>
          <a:srgbClr val="033479"/>
        </a:buClr>
        <a:buFont typeface="Arial"/>
        <a:buChar char="•"/>
        <a:defRPr sz="2400" kern="1200">
          <a:solidFill>
            <a:srgbClr val="033479"/>
          </a:solidFill>
          <a:latin typeface="+mn-lt"/>
          <a:ea typeface="+mn-ea"/>
          <a:cs typeface="+mn-cs"/>
        </a:defRPr>
      </a:lvl3pPr>
      <a:lvl4pPr marL="1600200" indent="-228600" algn="l" defTabSz="457200" rtl="0" eaLnBrk="1" latinLnBrk="0" hangingPunct="1">
        <a:spcBef>
          <a:spcPct val="20000"/>
        </a:spcBef>
        <a:buClr>
          <a:srgbClr val="033479"/>
        </a:buClr>
        <a:buFont typeface="Arial"/>
        <a:buChar char="–"/>
        <a:defRPr sz="2000" kern="1200">
          <a:solidFill>
            <a:srgbClr val="033479"/>
          </a:solidFill>
          <a:latin typeface="+mn-lt"/>
          <a:ea typeface="+mn-ea"/>
          <a:cs typeface="+mn-cs"/>
        </a:defRPr>
      </a:lvl4pPr>
      <a:lvl5pPr marL="2057400" indent="-228600" algn="l" defTabSz="457200" rtl="0" eaLnBrk="1" latinLnBrk="0" hangingPunct="1">
        <a:spcBef>
          <a:spcPct val="20000"/>
        </a:spcBef>
        <a:buClr>
          <a:srgbClr val="033479"/>
        </a:buClr>
        <a:buFont typeface="Arial"/>
        <a:buChar char="»"/>
        <a:defRPr sz="2000" kern="1200">
          <a:solidFill>
            <a:srgbClr val="03347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mailto:HHEAR_CC@westat.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HHEAR_CC@westat.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hearprogram.org/how-apply" TargetMode="External"/><Relationship Id="rId7" Type="http://schemas.openxmlformats.org/officeDocument/2006/relationships/hyperlink" Target="https://hheardatacenter.mssm.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hhearprogram.org/faqs" TargetMode="External"/><Relationship Id="rId5" Type="http://schemas.openxmlformats.org/officeDocument/2006/relationships/hyperlink" Target="https://hhearprogram.org/support-docs" TargetMode="External"/><Relationship Id="rId4" Type="http://schemas.openxmlformats.org/officeDocument/2006/relationships/hyperlink" Target="https://hhearprogram.org/polici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metabolomicsworkbench.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4D9F-4F15-4343-9F78-1C646BA92270}"/>
              </a:ext>
            </a:extLst>
          </p:cNvPr>
          <p:cNvSpPr>
            <a:spLocks noGrp="1"/>
          </p:cNvSpPr>
          <p:nvPr>
            <p:ph type="ctrTitle"/>
          </p:nvPr>
        </p:nvSpPr>
        <p:spPr>
          <a:xfrm>
            <a:off x="914400" y="1962130"/>
            <a:ext cx="10363200" cy="1470025"/>
          </a:xfrm>
        </p:spPr>
        <p:txBody>
          <a:bodyPr>
            <a:noAutofit/>
          </a:bodyPr>
          <a:lstStyle/>
          <a:p>
            <a:r>
              <a:rPr lang="en-US" sz="5900" noProof="0" dirty="0"/>
              <a:t>Navigating </a:t>
            </a:r>
            <a:r>
              <a:rPr lang="en-US" sz="5900" noProof="0" dirty="0" err="1"/>
              <a:t>HHEAR</a:t>
            </a:r>
            <a:r>
              <a:rPr lang="en-US" sz="5900" noProof="0" dirty="0"/>
              <a:t> Post-Approval</a:t>
            </a:r>
          </a:p>
        </p:txBody>
      </p:sp>
      <p:sp>
        <p:nvSpPr>
          <p:cNvPr id="8" name="Subtitle 2">
            <a:extLst>
              <a:ext uri="{FF2B5EF4-FFF2-40B4-BE49-F238E27FC236}">
                <a16:creationId xmlns:a16="http://schemas.microsoft.com/office/drawing/2014/main" id="{D389FB2B-512E-4B71-EC6E-66B589FAEE8F}"/>
              </a:ext>
            </a:extLst>
          </p:cNvPr>
          <p:cNvSpPr>
            <a:spLocks noGrp="1"/>
          </p:cNvSpPr>
          <p:nvPr>
            <p:ph type="subTitle" idx="1"/>
          </p:nvPr>
        </p:nvSpPr>
        <p:spPr>
          <a:xfrm>
            <a:off x="1839817" y="4059765"/>
            <a:ext cx="8534400" cy="733010"/>
          </a:xfrm>
        </p:spPr>
        <p:txBody>
          <a:bodyPr/>
          <a:lstStyle/>
          <a:p>
            <a:r>
              <a:rPr lang="en-US" noProof="0" dirty="0"/>
              <a:t>An Overview</a:t>
            </a:r>
          </a:p>
        </p:txBody>
      </p:sp>
      <p:pic>
        <p:nvPicPr>
          <p:cNvPr id="11" name="Picture Placeholder 3" descr="Health Human Exposure Analysis Resource (HHEAR) logo.">
            <a:extLst>
              <a:ext uri="{FF2B5EF4-FFF2-40B4-BE49-F238E27FC236}">
                <a16:creationId xmlns:a16="http://schemas.microsoft.com/office/drawing/2014/main" id="{50922E54-7923-DD30-3579-7B69F1E3FD97}"/>
              </a:ext>
            </a:extLst>
          </p:cNvPr>
          <p:cNvPicPr>
            <a:picLocks noGrp="1" noChangeAspect="1"/>
          </p:cNvPicPr>
          <p:nvPr>
            <p:ph type="pic" sz="quarter" idx="13"/>
          </p:nvPr>
        </p:nvPicPr>
        <p:blipFill>
          <a:blip r:embed="rId3"/>
          <a:srcRect l="37165" r="37165"/>
          <a:stretch>
            <a:fillRect/>
          </a:stretch>
        </p:blipFill>
        <p:spPr/>
      </p:pic>
      <p:sp>
        <p:nvSpPr>
          <p:cNvPr id="9" name="Slide Number Placeholder 4">
            <a:extLst>
              <a:ext uri="{FF2B5EF4-FFF2-40B4-BE49-F238E27FC236}">
                <a16:creationId xmlns:a16="http://schemas.microsoft.com/office/drawing/2014/main" id="{AD55BD7E-C760-7CE7-3093-86AAFDB85CFC}"/>
              </a:ext>
            </a:extLst>
          </p:cNvPr>
          <p:cNvSpPr>
            <a:spLocks noGrp="1"/>
          </p:cNvSpPr>
          <p:nvPr>
            <p:ph type="sldNum" sz="quarter" idx="4"/>
          </p:nvPr>
        </p:nvSpPr>
        <p:spPr/>
        <p:txBody>
          <a:bodyPr/>
          <a:lstStyle/>
          <a:p>
            <a:fld id="{8DA2C6BB-42E6-DF45-96A9-E839D1C5474D}" type="slidenum">
              <a:rPr lang="en-US" smtClean="0"/>
              <a:pPr/>
              <a:t>1</a:t>
            </a:fld>
            <a:endParaRPr lang="en-US" dirty="0"/>
          </a:p>
        </p:txBody>
      </p:sp>
    </p:spTree>
    <p:extLst>
      <p:ext uri="{BB962C8B-B14F-4D97-AF65-F5344CB8AC3E}">
        <p14:creationId xmlns:p14="http://schemas.microsoft.com/office/powerpoint/2010/main" val="357312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3C9B577-2E95-B54D-7167-07DE3A92BD5D}"/>
              </a:ext>
            </a:extLst>
          </p:cNvPr>
          <p:cNvSpPr>
            <a:spLocks noGrp="1"/>
          </p:cNvSpPr>
          <p:nvPr>
            <p:ph type="title"/>
          </p:nvPr>
        </p:nvSpPr>
        <p:spPr>
          <a:xfrm>
            <a:off x="609600" y="1"/>
            <a:ext cx="6324599" cy="890953"/>
          </a:xfrm>
        </p:spPr>
        <p:txBody>
          <a:bodyPr/>
          <a:lstStyle/>
          <a:p>
            <a:r>
              <a:rPr lang="en-US" noProof="0" dirty="0"/>
              <a:t>Reminders                       </a:t>
            </a:r>
            <a:r>
              <a:rPr lang="en-US" sz="2000" noProof="0" dirty="0"/>
              <a:t>(1 of 2)</a:t>
            </a:r>
          </a:p>
        </p:txBody>
      </p:sp>
      <p:sp>
        <p:nvSpPr>
          <p:cNvPr id="9" name="Content Placeholder 2">
            <a:extLst>
              <a:ext uri="{FF2B5EF4-FFF2-40B4-BE49-F238E27FC236}">
                <a16:creationId xmlns:a16="http://schemas.microsoft.com/office/drawing/2014/main" id="{7BFF2E29-B334-02FD-177F-68E37063D4EE}"/>
              </a:ext>
            </a:extLst>
          </p:cNvPr>
          <p:cNvSpPr>
            <a:spLocks noGrp="1"/>
          </p:cNvSpPr>
          <p:nvPr>
            <p:ph idx="1"/>
          </p:nvPr>
        </p:nvSpPr>
        <p:spPr>
          <a:xfrm>
            <a:off x="934452" y="1404404"/>
            <a:ext cx="5161548" cy="4499811"/>
          </a:xfrm>
        </p:spPr>
        <p:txBody>
          <a:bodyPr/>
          <a:lstStyle/>
          <a:p>
            <a:pPr marL="0" indent="0">
              <a:spcAft>
                <a:spcPts val="3000"/>
              </a:spcAft>
              <a:buNone/>
            </a:pPr>
            <a:r>
              <a:rPr lang="en-US" sz="3200" noProof="0" dirty="0"/>
              <a:t>There are many steps involved in moving your project from an approved application to publication…</a:t>
            </a:r>
          </a:p>
          <a:p>
            <a:pPr marL="0" indent="0">
              <a:buNone/>
            </a:pPr>
            <a:r>
              <a:rPr lang="en-US" sz="3200" noProof="0" dirty="0"/>
              <a:t>Being aware of (and adhering to) the timeline helps facilitate the successful completion of your project.</a:t>
            </a:r>
          </a:p>
        </p:txBody>
      </p:sp>
      <p:pic>
        <p:nvPicPr>
          <p:cNvPr id="15" name="Content Placeholder 3" descr="Hierarchy chart depicting the numerous steps involved in moving a project to publication, as well as, timeline estimates.">
            <a:extLst>
              <a:ext uri="{FF2B5EF4-FFF2-40B4-BE49-F238E27FC236}">
                <a16:creationId xmlns:a16="http://schemas.microsoft.com/office/drawing/2014/main" id="{43F9128D-7394-56C7-4CA0-642D1389B7E3}"/>
              </a:ext>
            </a:extLst>
          </p:cNvPr>
          <p:cNvPicPr>
            <a:picLocks noGrp="1" noChangeAspect="1"/>
          </p:cNvPicPr>
          <p:nvPr>
            <p:ph idx="14"/>
          </p:nvPr>
        </p:nvPicPr>
        <p:blipFill>
          <a:blip r:embed="rId3"/>
          <a:stretch>
            <a:fillRect/>
          </a:stretch>
        </p:blipFill>
        <p:spPr>
          <a:xfrm>
            <a:off x="6934199" y="50799"/>
            <a:ext cx="4766309" cy="6355080"/>
          </a:xfrm>
          <a:prstGeom prst="rect">
            <a:avLst/>
          </a:prstGeom>
        </p:spPr>
      </p:pic>
      <p:sp>
        <p:nvSpPr>
          <p:cNvPr id="14" name="Slide Number Placeholder 4">
            <a:extLst>
              <a:ext uri="{FF2B5EF4-FFF2-40B4-BE49-F238E27FC236}">
                <a16:creationId xmlns:a16="http://schemas.microsoft.com/office/drawing/2014/main" id="{A387838B-6662-8CDD-A7ED-FEB561BD8F2A}"/>
              </a:ext>
            </a:extLst>
          </p:cNvPr>
          <p:cNvSpPr>
            <a:spLocks noGrp="1"/>
          </p:cNvSpPr>
          <p:nvPr>
            <p:ph type="sldNum" sz="quarter" idx="4"/>
          </p:nvPr>
        </p:nvSpPr>
        <p:spPr/>
        <p:txBody>
          <a:bodyPr/>
          <a:lstStyle/>
          <a:p>
            <a:fld id="{8DA2C6BB-42E6-DF45-96A9-E839D1C5474D}" type="slidenum">
              <a:rPr lang="en-US" smtClean="0"/>
              <a:pPr/>
              <a:t>10</a:t>
            </a:fld>
            <a:endParaRPr lang="en-US" dirty="0"/>
          </a:p>
        </p:txBody>
      </p:sp>
    </p:spTree>
    <p:extLst>
      <p:ext uri="{BB962C8B-B14F-4D97-AF65-F5344CB8AC3E}">
        <p14:creationId xmlns:p14="http://schemas.microsoft.com/office/powerpoint/2010/main" val="388861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3AA1AB-F6B6-7AB2-A5BA-5D0675D219DA}"/>
              </a:ext>
            </a:extLst>
          </p:cNvPr>
          <p:cNvSpPr>
            <a:spLocks noGrp="1"/>
          </p:cNvSpPr>
          <p:nvPr>
            <p:ph type="title"/>
          </p:nvPr>
        </p:nvSpPr>
        <p:spPr/>
        <p:txBody>
          <a:bodyPr/>
          <a:lstStyle/>
          <a:p>
            <a:r>
              <a:rPr lang="en-US" noProof="0" dirty="0"/>
              <a:t>Reminders                                                            </a:t>
            </a:r>
            <a:r>
              <a:rPr lang="en-US" sz="2000" noProof="0" dirty="0"/>
              <a:t>(2 of 2)</a:t>
            </a:r>
            <a:endParaRPr lang="en-US" noProof="0" dirty="0"/>
          </a:p>
        </p:txBody>
      </p:sp>
      <p:sp>
        <p:nvSpPr>
          <p:cNvPr id="7" name="Content Placeholder 2">
            <a:extLst>
              <a:ext uri="{FF2B5EF4-FFF2-40B4-BE49-F238E27FC236}">
                <a16:creationId xmlns:a16="http://schemas.microsoft.com/office/drawing/2014/main" id="{424F4DB5-67C5-115C-AEF6-F347D3AF402C}"/>
              </a:ext>
            </a:extLst>
          </p:cNvPr>
          <p:cNvSpPr>
            <a:spLocks noGrp="1"/>
          </p:cNvSpPr>
          <p:nvPr>
            <p:ph idx="1"/>
          </p:nvPr>
        </p:nvSpPr>
        <p:spPr>
          <a:xfrm>
            <a:off x="507999" y="1298576"/>
            <a:ext cx="11133221" cy="5129629"/>
          </a:xfrm>
        </p:spPr>
        <p:txBody>
          <a:bodyPr>
            <a:normAutofit/>
          </a:bodyPr>
          <a:lstStyle/>
          <a:p>
            <a:pPr marL="342900" indent="-342900">
              <a:spcBef>
                <a:spcPts val="0"/>
              </a:spcBef>
              <a:spcAft>
                <a:spcPts val="3400"/>
              </a:spcAft>
              <a:buFont typeface="Arial" panose="020B0604020202020204" pitchFamily="34" charset="0"/>
              <a:buChar char="•"/>
            </a:pPr>
            <a:r>
              <a:rPr lang="en-US" sz="2800" noProof="0" dirty="0"/>
              <a:t>The Coordinating Center will contact you and provide </a:t>
            </a:r>
            <a:r>
              <a:rPr lang="en-US" sz="2800" i="1" noProof="0" dirty="0"/>
              <a:t>step-by-step</a:t>
            </a:r>
            <a:r>
              <a:rPr lang="en-US" sz="2800" noProof="0" dirty="0"/>
              <a:t> instructions. Please respond </a:t>
            </a:r>
            <a:r>
              <a:rPr lang="en-US" sz="2800" i="1" noProof="0" dirty="0"/>
              <a:t>promptly</a:t>
            </a:r>
            <a:r>
              <a:rPr lang="en-US" sz="2800" noProof="0" dirty="0"/>
              <a:t> to requests for information.</a:t>
            </a:r>
          </a:p>
          <a:p>
            <a:pPr marL="342900" indent="-342900">
              <a:spcBef>
                <a:spcPts val="0"/>
              </a:spcBef>
              <a:spcAft>
                <a:spcPts val="3300"/>
              </a:spcAft>
              <a:buFont typeface="Arial" panose="020B0604020202020204" pitchFamily="34" charset="0"/>
              <a:buChar char="•"/>
            </a:pPr>
            <a:r>
              <a:rPr lang="en-US" sz="2800" noProof="0" dirty="0"/>
              <a:t>The Lab Hub(s) and Data Center will reach out to you for information as needed, please be sure to respond </a:t>
            </a:r>
            <a:r>
              <a:rPr lang="en-US" sz="2800" i="1" noProof="0" dirty="0"/>
              <a:t>promptly</a:t>
            </a:r>
            <a:r>
              <a:rPr lang="en-US" sz="2800" noProof="0" dirty="0"/>
              <a:t> to requests for information.</a:t>
            </a:r>
          </a:p>
          <a:p>
            <a:pPr marL="342900" indent="-342900">
              <a:spcBef>
                <a:spcPts val="0"/>
              </a:spcBef>
              <a:spcAft>
                <a:spcPts val="3400"/>
              </a:spcAft>
              <a:buFont typeface="Arial" panose="020B0604020202020204" pitchFamily="34" charset="0"/>
              <a:buChar char="•"/>
            </a:pPr>
            <a:r>
              <a:rPr lang="en-US" sz="2800" b="1" noProof="0" dirty="0"/>
              <a:t>Excessive delays or missing documents can jeopardize access to services.</a:t>
            </a:r>
          </a:p>
          <a:p>
            <a:pPr marL="342900" indent="-342900">
              <a:spcBef>
                <a:spcPts val="0"/>
              </a:spcBef>
              <a:spcAft>
                <a:spcPts val="3400"/>
              </a:spcAft>
              <a:buFont typeface="Arial" panose="020B0604020202020204" pitchFamily="34" charset="0"/>
              <a:buChar char="•"/>
            </a:pPr>
            <a:r>
              <a:rPr lang="en-US" sz="2800" noProof="0" dirty="0"/>
              <a:t>If you have questions or concerns, reach out to the </a:t>
            </a:r>
            <a:r>
              <a:rPr lang="en-US" sz="2800" noProof="0" dirty="0" err="1"/>
              <a:t>HHEAR</a:t>
            </a:r>
            <a:r>
              <a:rPr lang="en-US" sz="2800" noProof="0" dirty="0"/>
              <a:t> Coordinating Center at </a:t>
            </a:r>
            <a:r>
              <a:rPr lang="en-US" sz="2800" noProof="0" dirty="0">
                <a:hlinkClick r:id="rId3" tooltip="HHEAR Coordinating Center email address."/>
              </a:rPr>
              <a:t>HHEAR_CC@westat.com</a:t>
            </a:r>
            <a:r>
              <a:rPr lang="en-US" sz="2800" noProof="0" dirty="0"/>
              <a:t>.</a:t>
            </a:r>
          </a:p>
        </p:txBody>
      </p:sp>
      <p:sp>
        <p:nvSpPr>
          <p:cNvPr id="8" name="Slide Number Placeholder 3">
            <a:extLst>
              <a:ext uri="{FF2B5EF4-FFF2-40B4-BE49-F238E27FC236}">
                <a16:creationId xmlns:a16="http://schemas.microsoft.com/office/drawing/2014/main" id="{8C34AAC8-2711-002B-5DA3-3EBD85547597}"/>
              </a:ext>
            </a:extLst>
          </p:cNvPr>
          <p:cNvSpPr>
            <a:spLocks noGrp="1"/>
          </p:cNvSpPr>
          <p:nvPr>
            <p:ph type="sldNum" sz="quarter" idx="4"/>
          </p:nvPr>
        </p:nvSpPr>
        <p:spPr/>
        <p:txBody>
          <a:bodyPr/>
          <a:lstStyle/>
          <a:p>
            <a:fld id="{8DA2C6BB-42E6-DF45-96A9-E839D1C5474D}" type="slidenum">
              <a:rPr lang="en-US" smtClean="0"/>
              <a:pPr/>
              <a:t>11</a:t>
            </a:fld>
            <a:endParaRPr lang="en-US" dirty="0"/>
          </a:p>
        </p:txBody>
      </p:sp>
    </p:spTree>
    <p:extLst>
      <p:ext uri="{BB962C8B-B14F-4D97-AF65-F5344CB8AC3E}">
        <p14:creationId xmlns:p14="http://schemas.microsoft.com/office/powerpoint/2010/main" val="1950865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E9ADB8-2EBF-7EAD-18BD-F8B59A98E36F}"/>
              </a:ext>
            </a:extLst>
          </p:cNvPr>
          <p:cNvSpPr>
            <a:spLocks noGrp="1"/>
          </p:cNvSpPr>
          <p:nvPr>
            <p:ph type="title"/>
          </p:nvPr>
        </p:nvSpPr>
        <p:spPr/>
        <p:txBody>
          <a:bodyPr/>
          <a:lstStyle/>
          <a:p>
            <a:r>
              <a:rPr lang="en-US" noProof="0" dirty="0"/>
              <a:t>FAQs</a:t>
            </a:r>
          </a:p>
        </p:txBody>
      </p:sp>
      <p:sp>
        <p:nvSpPr>
          <p:cNvPr id="7" name="Content Placeholder 2">
            <a:extLst>
              <a:ext uri="{FF2B5EF4-FFF2-40B4-BE49-F238E27FC236}">
                <a16:creationId xmlns:a16="http://schemas.microsoft.com/office/drawing/2014/main" id="{68774CFB-9A87-3202-C2EB-15A627556C12}"/>
              </a:ext>
            </a:extLst>
          </p:cNvPr>
          <p:cNvSpPr>
            <a:spLocks noGrp="1"/>
          </p:cNvSpPr>
          <p:nvPr>
            <p:ph idx="1"/>
          </p:nvPr>
        </p:nvSpPr>
        <p:spPr>
          <a:xfrm>
            <a:off x="673100" y="1158876"/>
            <a:ext cx="11277600" cy="4525963"/>
          </a:xfrm>
        </p:spPr>
        <p:txBody>
          <a:bodyPr>
            <a:normAutofit/>
          </a:bodyPr>
          <a:lstStyle/>
          <a:p>
            <a:pPr marL="0" indent="0">
              <a:buNone/>
            </a:pPr>
            <a:r>
              <a:rPr lang="en-US" sz="3600" b="1" noProof="0" dirty="0">
                <a:solidFill>
                  <a:srgbClr val="067BBD"/>
                </a:solidFill>
              </a:rPr>
              <a:t>Additional Questions?</a:t>
            </a:r>
          </a:p>
          <a:p>
            <a:r>
              <a:rPr lang="en-US" sz="3000" noProof="0" dirty="0"/>
              <a:t>Review the FAQs section of the </a:t>
            </a:r>
            <a:r>
              <a:rPr lang="en-US" sz="3000" noProof="0" dirty="0" err="1"/>
              <a:t>HHEAR</a:t>
            </a:r>
            <a:r>
              <a:rPr lang="en-US" sz="3000" noProof="0" dirty="0"/>
              <a:t> Public Website. </a:t>
            </a:r>
          </a:p>
          <a:p>
            <a:r>
              <a:rPr lang="en-US" sz="3000" noProof="0" dirty="0"/>
              <a:t>Contact the </a:t>
            </a:r>
            <a:r>
              <a:rPr lang="en-US" sz="3000" noProof="0" dirty="0" err="1"/>
              <a:t>HHEAR</a:t>
            </a:r>
            <a:r>
              <a:rPr lang="en-US" sz="3000" noProof="0" dirty="0"/>
              <a:t> Coordinating Center at </a:t>
            </a:r>
            <a:r>
              <a:rPr lang="en-US" sz="3000" noProof="0" dirty="0">
                <a:solidFill>
                  <a:schemeClr val="accent3">
                    <a:lumMod val="75000"/>
                  </a:schemeClr>
                </a:solidFill>
                <a:hlinkClick r:id="rId3" tooltip="HHEAR Coordinating Center email address."/>
              </a:rPr>
              <a:t>HHEAR_CC@westat.com</a:t>
            </a:r>
            <a:r>
              <a:rPr lang="en-US" sz="3000" noProof="0" dirty="0"/>
              <a:t>.</a:t>
            </a:r>
          </a:p>
        </p:txBody>
      </p:sp>
      <p:sp>
        <p:nvSpPr>
          <p:cNvPr id="8" name="Slide Number Placeholder 3">
            <a:extLst>
              <a:ext uri="{FF2B5EF4-FFF2-40B4-BE49-F238E27FC236}">
                <a16:creationId xmlns:a16="http://schemas.microsoft.com/office/drawing/2014/main" id="{14784947-FB47-14D0-6F12-6E9BC6BD523A}"/>
              </a:ext>
            </a:extLst>
          </p:cNvPr>
          <p:cNvSpPr>
            <a:spLocks noGrp="1"/>
          </p:cNvSpPr>
          <p:nvPr>
            <p:ph type="sldNum" sz="quarter" idx="4"/>
          </p:nvPr>
        </p:nvSpPr>
        <p:spPr/>
        <p:txBody>
          <a:bodyPr/>
          <a:lstStyle/>
          <a:p>
            <a:fld id="{8DA2C6BB-42E6-DF45-96A9-E839D1C5474D}" type="slidenum">
              <a:rPr lang="en-US" smtClean="0"/>
              <a:pPr/>
              <a:t>12</a:t>
            </a:fld>
            <a:endParaRPr lang="en-US" dirty="0"/>
          </a:p>
        </p:txBody>
      </p:sp>
    </p:spTree>
    <p:extLst>
      <p:ext uri="{BB962C8B-B14F-4D97-AF65-F5344CB8AC3E}">
        <p14:creationId xmlns:p14="http://schemas.microsoft.com/office/powerpoint/2010/main" val="42228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FEC853-4FBD-BDA1-E3F6-A5366B8E3EE9}"/>
              </a:ext>
            </a:extLst>
          </p:cNvPr>
          <p:cNvSpPr>
            <a:spLocks noGrp="1"/>
          </p:cNvSpPr>
          <p:nvPr>
            <p:ph type="title"/>
          </p:nvPr>
        </p:nvSpPr>
        <p:spPr/>
        <p:txBody>
          <a:bodyPr/>
          <a:lstStyle/>
          <a:p>
            <a:r>
              <a:rPr lang="en-US" noProof="0" dirty="0"/>
              <a:t>Resources</a:t>
            </a:r>
          </a:p>
        </p:txBody>
      </p:sp>
      <p:sp>
        <p:nvSpPr>
          <p:cNvPr id="7" name="Content Placeholder 2">
            <a:extLst>
              <a:ext uri="{FF2B5EF4-FFF2-40B4-BE49-F238E27FC236}">
                <a16:creationId xmlns:a16="http://schemas.microsoft.com/office/drawing/2014/main" id="{CDE37785-5A1C-1CD4-6505-6D2B4BC8224C}"/>
              </a:ext>
            </a:extLst>
          </p:cNvPr>
          <p:cNvSpPr>
            <a:spLocks noGrp="1"/>
          </p:cNvSpPr>
          <p:nvPr>
            <p:ph idx="1"/>
          </p:nvPr>
        </p:nvSpPr>
        <p:spPr>
          <a:xfrm>
            <a:off x="609600" y="1371598"/>
            <a:ext cx="10972800" cy="4872789"/>
          </a:xfrm>
        </p:spPr>
        <p:txBody>
          <a:bodyPr>
            <a:noAutofit/>
          </a:bodyPr>
          <a:lstStyle/>
          <a:p>
            <a:pPr marL="0" indent="0">
              <a:lnSpc>
                <a:spcPct val="90000"/>
              </a:lnSpc>
              <a:buNone/>
            </a:pPr>
            <a:r>
              <a:rPr lang="en-US" sz="3000" noProof="0" dirty="0"/>
              <a:t>Refer to the following webpages for more information:</a:t>
            </a:r>
          </a:p>
          <a:p>
            <a:pPr lvl="1">
              <a:lnSpc>
                <a:spcPct val="90000"/>
              </a:lnSpc>
            </a:pPr>
            <a:r>
              <a:rPr lang="en-US" sz="2600" noProof="0" dirty="0"/>
              <a:t>How to Apply</a:t>
            </a:r>
          </a:p>
          <a:p>
            <a:pPr lvl="2">
              <a:lnSpc>
                <a:spcPct val="90000"/>
              </a:lnSpc>
            </a:pPr>
            <a:r>
              <a:rPr lang="en-US" sz="2200" noProof="0" dirty="0">
                <a:hlinkClick r:id="rId3" tooltip="How to Apply on HHEAR website."/>
              </a:rPr>
              <a:t>https://hhearprogram.org/how-apply</a:t>
            </a:r>
            <a:r>
              <a:rPr lang="en-US" sz="2200" noProof="0" dirty="0"/>
              <a:t> </a:t>
            </a:r>
          </a:p>
          <a:p>
            <a:pPr lvl="1">
              <a:lnSpc>
                <a:spcPct val="90000"/>
              </a:lnSpc>
            </a:pPr>
            <a:r>
              <a:rPr lang="en-US" sz="2600" noProof="0" dirty="0"/>
              <a:t>Policies</a:t>
            </a:r>
          </a:p>
          <a:p>
            <a:pPr lvl="2">
              <a:lnSpc>
                <a:spcPct val="90000"/>
              </a:lnSpc>
            </a:pPr>
            <a:r>
              <a:rPr lang="en-US" sz="2200" noProof="0" dirty="0">
                <a:hlinkClick r:id="rId4" tooltip="Policies on HHEAR website."/>
              </a:rPr>
              <a:t>https://hhearprogram.org/policies</a:t>
            </a:r>
            <a:r>
              <a:rPr lang="en-US" sz="2200" noProof="0" dirty="0"/>
              <a:t> </a:t>
            </a:r>
          </a:p>
          <a:p>
            <a:pPr lvl="1">
              <a:lnSpc>
                <a:spcPct val="90000"/>
              </a:lnSpc>
            </a:pPr>
            <a:r>
              <a:rPr lang="en-US" sz="2600" noProof="0" dirty="0"/>
              <a:t>Support Documents</a:t>
            </a:r>
          </a:p>
          <a:p>
            <a:pPr lvl="2">
              <a:lnSpc>
                <a:spcPct val="90000"/>
              </a:lnSpc>
            </a:pPr>
            <a:r>
              <a:rPr lang="en-US" sz="2200" noProof="0" dirty="0">
                <a:hlinkClick r:id="rId5" tooltip="Support Document on HHEAR website."/>
              </a:rPr>
              <a:t>https://hhearprogram.org/support-docs</a:t>
            </a:r>
            <a:r>
              <a:rPr lang="en-US" sz="2200" noProof="0" dirty="0"/>
              <a:t> </a:t>
            </a:r>
          </a:p>
          <a:p>
            <a:pPr lvl="1">
              <a:lnSpc>
                <a:spcPct val="90000"/>
              </a:lnSpc>
            </a:pPr>
            <a:r>
              <a:rPr lang="en-US" sz="2600" noProof="0" dirty="0"/>
              <a:t>FAQs</a:t>
            </a:r>
          </a:p>
          <a:p>
            <a:pPr lvl="2">
              <a:lnSpc>
                <a:spcPct val="90000"/>
              </a:lnSpc>
            </a:pPr>
            <a:r>
              <a:rPr lang="en-US" sz="2200" noProof="0" dirty="0">
                <a:hlinkClick r:id="rId6" tooltip="FAQs on HHEAR website."/>
              </a:rPr>
              <a:t>https://hhearprogram.org/faqs</a:t>
            </a:r>
            <a:r>
              <a:rPr lang="en-US" sz="2200" noProof="0" dirty="0"/>
              <a:t> </a:t>
            </a:r>
          </a:p>
          <a:p>
            <a:pPr lvl="1">
              <a:lnSpc>
                <a:spcPct val="90000"/>
              </a:lnSpc>
            </a:pPr>
            <a:r>
              <a:rPr lang="en-US" sz="2600" noProof="0" dirty="0"/>
              <a:t>Data Repository</a:t>
            </a:r>
          </a:p>
          <a:p>
            <a:pPr lvl="2">
              <a:lnSpc>
                <a:spcPct val="90000"/>
              </a:lnSpc>
            </a:pPr>
            <a:r>
              <a:rPr lang="en-US" sz="2200" noProof="0" dirty="0">
                <a:hlinkClick r:id="rId7" tooltip="HHEAR Data Center website."/>
              </a:rPr>
              <a:t>https://hheardatacenter.mssm.edu</a:t>
            </a:r>
            <a:endParaRPr lang="en-US" sz="2200" noProof="0" dirty="0"/>
          </a:p>
        </p:txBody>
      </p:sp>
      <p:sp>
        <p:nvSpPr>
          <p:cNvPr id="8" name="Slide Number Placeholder 3">
            <a:extLst>
              <a:ext uri="{FF2B5EF4-FFF2-40B4-BE49-F238E27FC236}">
                <a16:creationId xmlns:a16="http://schemas.microsoft.com/office/drawing/2014/main" id="{572E5F10-C5AD-A08B-CB4D-DA6294ADB3AE}"/>
              </a:ext>
            </a:extLst>
          </p:cNvPr>
          <p:cNvSpPr>
            <a:spLocks noGrp="1"/>
          </p:cNvSpPr>
          <p:nvPr>
            <p:ph type="sldNum" sz="quarter" idx="4"/>
          </p:nvPr>
        </p:nvSpPr>
        <p:spPr/>
        <p:txBody>
          <a:bodyPr/>
          <a:lstStyle/>
          <a:p>
            <a:fld id="{8DA2C6BB-42E6-DF45-96A9-E839D1C5474D}" type="slidenum">
              <a:rPr lang="en-US" smtClean="0"/>
              <a:pPr/>
              <a:t>13</a:t>
            </a:fld>
            <a:endParaRPr lang="en-US" dirty="0"/>
          </a:p>
        </p:txBody>
      </p:sp>
    </p:spTree>
    <p:extLst>
      <p:ext uri="{BB962C8B-B14F-4D97-AF65-F5344CB8AC3E}">
        <p14:creationId xmlns:p14="http://schemas.microsoft.com/office/powerpoint/2010/main" val="556544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E83755-5EE5-EE97-EB25-081A48145063}"/>
              </a:ext>
            </a:extLst>
          </p:cNvPr>
          <p:cNvSpPr>
            <a:spLocks noGrp="1"/>
          </p:cNvSpPr>
          <p:nvPr>
            <p:ph type="title"/>
          </p:nvPr>
        </p:nvSpPr>
        <p:spPr/>
        <p:txBody>
          <a:bodyPr/>
          <a:lstStyle/>
          <a:p>
            <a:r>
              <a:rPr lang="en-US" noProof="0" dirty="0"/>
              <a:t>You’ve made it through steps 1 - 7… </a:t>
            </a:r>
          </a:p>
        </p:txBody>
      </p:sp>
      <p:pic>
        <p:nvPicPr>
          <p:cNvPr id="28" name="Content Placeholder 2" descr="Flow chart showing the following steps in the following accessible text.">
            <a:extLst>
              <a:ext uri="{FF2B5EF4-FFF2-40B4-BE49-F238E27FC236}">
                <a16:creationId xmlns:a16="http://schemas.microsoft.com/office/drawing/2014/main" id="{24072E19-5290-05FC-7CC0-9EBE11C9880C}"/>
              </a:ext>
            </a:extLst>
          </p:cNvPr>
          <p:cNvPicPr>
            <a:picLocks noGrp="1" noChangeAspect="1"/>
          </p:cNvPicPr>
          <p:nvPr>
            <p:ph idx="1"/>
          </p:nvPr>
        </p:nvPicPr>
        <p:blipFill>
          <a:blip r:embed="rId3"/>
          <a:stretch>
            <a:fillRect/>
          </a:stretch>
        </p:blipFill>
        <p:spPr>
          <a:xfrm>
            <a:off x="1214690" y="1524678"/>
            <a:ext cx="9765792" cy="2275275"/>
          </a:xfrm>
        </p:spPr>
      </p:pic>
      <p:sp>
        <p:nvSpPr>
          <p:cNvPr id="8" name="Content Placeholder 3">
            <a:extLst>
              <a:ext uri="{FF2B5EF4-FFF2-40B4-BE49-F238E27FC236}">
                <a16:creationId xmlns:a16="http://schemas.microsoft.com/office/drawing/2014/main" id="{B1836F6F-1B0A-AF1D-823F-AC5036B48023}"/>
              </a:ext>
            </a:extLst>
          </p:cNvPr>
          <p:cNvSpPr>
            <a:spLocks noGrp="1"/>
          </p:cNvSpPr>
          <p:nvPr>
            <p:ph sz="quarter" idx="16"/>
          </p:nvPr>
        </p:nvSpPr>
        <p:spPr>
          <a:xfrm>
            <a:off x="1263977" y="1657855"/>
            <a:ext cx="1528502" cy="1395344"/>
          </a:xfrm>
        </p:spPr>
        <p:txBody>
          <a:bodyPr anchor="t" anchorCtr="0"/>
          <a:lstStyle/>
          <a:p>
            <a:pPr marL="54864">
              <a:spcAft>
                <a:spcPts val="1200"/>
              </a:spcAft>
            </a:pPr>
            <a:r>
              <a:rPr lang="en-US" noProof="0" dirty="0">
                <a:solidFill>
                  <a:schemeClr val="tx1"/>
                </a:solidFill>
              </a:rPr>
              <a:t>1</a:t>
            </a:r>
            <a:r>
              <a:rPr lang="en-US" noProof="0" dirty="0"/>
              <a:t>.</a:t>
            </a:r>
          </a:p>
          <a:p>
            <a:pPr lvl="0" algn="ctr" defTabSz="711200">
              <a:lnSpc>
                <a:spcPct val="90000"/>
              </a:lnSpc>
              <a:spcBef>
                <a:spcPct val="0"/>
              </a:spcBef>
              <a:spcAft>
                <a:spcPct val="35000"/>
              </a:spcAft>
            </a:pPr>
            <a:r>
              <a:rPr lang="en-US" sz="1600" noProof="0" dirty="0">
                <a:solidFill>
                  <a:schemeClr val="bg1"/>
                </a:solidFill>
              </a:rPr>
              <a:t>Create </a:t>
            </a:r>
            <a:r>
              <a:rPr lang="en-US" sz="1600" noProof="0" dirty="0" err="1">
                <a:solidFill>
                  <a:schemeClr val="bg1"/>
                </a:solidFill>
              </a:rPr>
              <a:t>myHHEAR</a:t>
            </a:r>
            <a:r>
              <a:rPr lang="en-US" sz="1600" noProof="0" dirty="0">
                <a:solidFill>
                  <a:schemeClr val="bg1"/>
                </a:solidFill>
              </a:rPr>
              <a:t> Account</a:t>
            </a:r>
          </a:p>
        </p:txBody>
      </p:sp>
      <p:sp>
        <p:nvSpPr>
          <p:cNvPr id="11" name="Content Placeholder 4">
            <a:extLst>
              <a:ext uri="{FF2B5EF4-FFF2-40B4-BE49-F238E27FC236}">
                <a16:creationId xmlns:a16="http://schemas.microsoft.com/office/drawing/2014/main" id="{0294DB21-3D82-D308-24E7-953D0B16EAFB}"/>
              </a:ext>
            </a:extLst>
          </p:cNvPr>
          <p:cNvSpPr>
            <a:spLocks noGrp="1"/>
          </p:cNvSpPr>
          <p:nvPr>
            <p:ph sz="quarter" idx="20"/>
          </p:nvPr>
        </p:nvSpPr>
        <p:spPr>
          <a:xfrm>
            <a:off x="2636249" y="2497095"/>
            <a:ext cx="1528502" cy="1409297"/>
          </a:xfrm>
        </p:spPr>
        <p:txBody>
          <a:bodyPr anchor="t" anchorCtr="0"/>
          <a:lstStyle/>
          <a:p>
            <a:pPr marL="54864">
              <a:spcAft>
                <a:spcPts val="1200"/>
              </a:spcAft>
            </a:pPr>
            <a:r>
              <a:rPr lang="en-US" noProof="0" dirty="0">
                <a:solidFill>
                  <a:schemeClr val="tx1"/>
                </a:solidFill>
              </a:rPr>
              <a:t>2</a:t>
            </a:r>
            <a:r>
              <a:rPr lang="en-US" noProof="0" dirty="0"/>
              <a:t>.</a:t>
            </a:r>
          </a:p>
          <a:p>
            <a:pPr lvl="0" algn="ctr" defTabSz="711200">
              <a:lnSpc>
                <a:spcPct val="90000"/>
              </a:lnSpc>
              <a:spcBef>
                <a:spcPct val="0"/>
              </a:spcBef>
              <a:spcAft>
                <a:spcPct val="35000"/>
              </a:spcAft>
            </a:pPr>
            <a:r>
              <a:rPr lang="en-US" sz="1600" noProof="0" dirty="0">
                <a:solidFill>
                  <a:schemeClr val="bg1"/>
                </a:solidFill>
              </a:rPr>
              <a:t>Submit </a:t>
            </a:r>
            <a:br>
              <a:rPr lang="en-US" sz="1600" noProof="0" dirty="0">
                <a:solidFill>
                  <a:schemeClr val="bg1"/>
                </a:solidFill>
              </a:rPr>
            </a:br>
            <a:r>
              <a:rPr lang="en-US" sz="1600" noProof="0" dirty="0">
                <a:solidFill>
                  <a:schemeClr val="bg1"/>
                </a:solidFill>
              </a:rPr>
              <a:t>online Initial Application</a:t>
            </a:r>
          </a:p>
        </p:txBody>
      </p:sp>
      <p:sp>
        <p:nvSpPr>
          <p:cNvPr id="14" name="Content Placeholder 5">
            <a:extLst>
              <a:ext uri="{FF2B5EF4-FFF2-40B4-BE49-F238E27FC236}">
                <a16:creationId xmlns:a16="http://schemas.microsoft.com/office/drawing/2014/main" id="{77784738-DA5C-95BA-7511-A15C472E8514}"/>
              </a:ext>
            </a:extLst>
          </p:cNvPr>
          <p:cNvSpPr>
            <a:spLocks noGrp="1"/>
          </p:cNvSpPr>
          <p:nvPr>
            <p:ph sz="quarter" idx="23"/>
          </p:nvPr>
        </p:nvSpPr>
        <p:spPr>
          <a:xfrm>
            <a:off x="3987126" y="1681919"/>
            <a:ext cx="1528502" cy="1395344"/>
          </a:xfrm>
        </p:spPr>
        <p:txBody>
          <a:bodyPr anchor="t" anchorCtr="0"/>
          <a:lstStyle/>
          <a:p>
            <a:pPr marL="54864">
              <a:spcAft>
                <a:spcPts val="1800"/>
              </a:spcAft>
            </a:pPr>
            <a:r>
              <a:rPr lang="en-US" noProof="0" dirty="0">
                <a:solidFill>
                  <a:schemeClr val="tx1"/>
                </a:solidFill>
              </a:rPr>
              <a:t>3</a:t>
            </a:r>
            <a:r>
              <a:rPr lang="en-US" noProof="0" dirty="0"/>
              <a:t>.</a:t>
            </a:r>
          </a:p>
          <a:p>
            <a:pPr lvl="0" algn="ctr" defTabSz="711200">
              <a:lnSpc>
                <a:spcPct val="90000"/>
              </a:lnSpc>
              <a:spcBef>
                <a:spcPct val="0"/>
              </a:spcBef>
              <a:spcAft>
                <a:spcPct val="35000"/>
              </a:spcAft>
            </a:pPr>
            <a:r>
              <a:rPr lang="en-US" sz="1600" noProof="0" dirty="0">
                <a:solidFill>
                  <a:schemeClr val="bg1"/>
                </a:solidFill>
              </a:rPr>
              <a:t>Initial Assessment</a:t>
            </a:r>
            <a:endParaRPr lang="en-US" sz="1600" noProof="0" dirty="0"/>
          </a:p>
        </p:txBody>
      </p:sp>
      <p:sp>
        <p:nvSpPr>
          <p:cNvPr id="17" name="Content Placeholder 6">
            <a:extLst>
              <a:ext uri="{FF2B5EF4-FFF2-40B4-BE49-F238E27FC236}">
                <a16:creationId xmlns:a16="http://schemas.microsoft.com/office/drawing/2014/main" id="{859BCAC6-25A6-06E6-231B-B1046CD761B2}"/>
              </a:ext>
            </a:extLst>
          </p:cNvPr>
          <p:cNvSpPr>
            <a:spLocks noGrp="1"/>
          </p:cNvSpPr>
          <p:nvPr>
            <p:ph sz="quarter" idx="26"/>
          </p:nvPr>
        </p:nvSpPr>
        <p:spPr>
          <a:xfrm>
            <a:off x="5346695" y="2497095"/>
            <a:ext cx="1528502" cy="1409297"/>
          </a:xfrm>
        </p:spPr>
        <p:txBody>
          <a:bodyPr anchor="t" anchorCtr="0"/>
          <a:lstStyle/>
          <a:p>
            <a:pPr marL="54864">
              <a:spcAft>
                <a:spcPts val="1200"/>
              </a:spcAft>
            </a:pPr>
            <a:r>
              <a:rPr lang="en-US" noProof="0" dirty="0">
                <a:solidFill>
                  <a:schemeClr val="tx1"/>
                </a:solidFill>
              </a:rPr>
              <a:t>4</a:t>
            </a:r>
            <a:r>
              <a:rPr lang="en-US" noProof="0" dirty="0"/>
              <a:t>.</a:t>
            </a:r>
          </a:p>
          <a:p>
            <a:pPr lvl="0" algn="ctr" defTabSz="711200">
              <a:lnSpc>
                <a:spcPct val="90000"/>
              </a:lnSpc>
              <a:spcBef>
                <a:spcPct val="0"/>
              </a:spcBef>
              <a:spcAft>
                <a:spcPct val="35000"/>
              </a:spcAft>
            </a:pPr>
            <a:r>
              <a:rPr lang="en-US" sz="1600" noProof="0" dirty="0">
                <a:solidFill>
                  <a:schemeClr val="bg1"/>
                </a:solidFill>
              </a:rPr>
              <a:t>Consultation &amp;  Feasibility Assessment</a:t>
            </a:r>
          </a:p>
        </p:txBody>
      </p:sp>
      <p:sp>
        <p:nvSpPr>
          <p:cNvPr id="20" name="Content Placeholder 7">
            <a:extLst>
              <a:ext uri="{FF2B5EF4-FFF2-40B4-BE49-F238E27FC236}">
                <a16:creationId xmlns:a16="http://schemas.microsoft.com/office/drawing/2014/main" id="{9862F35D-D475-E39B-4A18-D12655DCEDB8}"/>
              </a:ext>
            </a:extLst>
          </p:cNvPr>
          <p:cNvSpPr>
            <a:spLocks noGrp="1"/>
          </p:cNvSpPr>
          <p:nvPr>
            <p:ph sz="quarter" idx="29"/>
          </p:nvPr>
        </p:nvSpPr>
        <p:spPr>
          <a:xfrm>
            <a:off x="6682862" y="1681919"/>
            <a:ext cx="1528502" cy="1395344"/>
          </a:xfrm>
        </p:spPr>
        <p:txBody>
          <a:bodyPr anchor="t" anchorCtr="0"/>
          <a:lstStyle/>
          <a:p>
            <a:pPr marL="73152">
              <a:spcAft>
                <a:spcPts val="1200"/>
              </a:spcAft>
            </a:pPr>
            <a:r>
              <a:rPr lang="en-US" noProof="0" dirty="0">
                <a:solidFill>
                  <a:schemeClr val="tx1"/>
                </a:solidFill>
              </a:rPr>
              <a:t>5</a:t>
            </a:r>
            <a:r>
              <a:rPr lang="en-US" noProof="0" dirty="0"/>
              <a:t>.</a:t>
            </a:r>
          </a:p>
          <a:p>
            <a:pPr lvl="0" algn="ctr" defTabSz="711200">
              <a:lnSpc>
                <a:spcPct val="90000"/>
              </a:lnSpc>
              <a:spcBef>
                <a:spcPct val="0"/>
              </a:spcBef>
              <a:spcAft>
                <a:spcPct val="35000"/>
              </a:spcAft>
            </a:pPr>
            <a:r>
              <a:rPr lang="en-US" sz="1600" noProof="0" dirty="0">
                <a:solidFill>
                  <a:schemeClr val="bg1"/>
                </a:solidFill>
              </a:rPr>
              <a:t>Submit </a:t>
            </a:r>
            <a:br>
              <a:rPr lang="en-US" sz="1600" noProof="0" dirty="0">
                <a:solidFill>
                  <a:schemeClr val="bg1"/>
                </a:solidFill>
              </a:rPr>
            </a:br>
            <a:r>
              <a:rPr lang="en-US" sz="1600" noProof="0" dirty="0">
                <a:solidFill>
                  <a:schemeClr val="bg1"/>
                </a:solidFill>
              </a:rPr>
              <a:t>online Final Application</a:t>
            </a:r>
          </a:p>
        </p:txBody>
      </p:sp>
      <p:sp>
        <p:nvSpPr>
          <p:cNvPr id="23" name="Content Placeholder 8">
            <a:extLst>
              <a:ext uri="{FF2B5EF4-FFF2-40B4-BE49-F238E27FC236}">
                <a16:creationId xmlns:a16="http://schemas.microsoft.com/office/drawing/2014/main" id="{F65E24B8-C075-EFDE-571B-D1DE68C82A34}"/>
              </a:ext>
            </a:extLst>
          </p:cNvPr>
          <p:cNvSpPr>
            <a:spLocks noGrp="1"/>
          </p:cNvSpPr>
          <p:nvPr>
            <p:ph sz="quarter" idx="32"/>
          </p:nvPr>
        </p:nvSpPr>
        <p:spPr>
          <a:xfrm>
            <a:off x="8045771" y="2497095"/>
            <a:ext cx="1528502" cy="1409297"/>
          </a:xfrm>
        </p:spPr>
        <p:txBody>
          <a:bodyPr anchor="t" anchorCtr="0"/>
          <a:lstStyle/>
          <a:p>
            <a:pPr marL="54864">
              <a:spcAft>
                <a:spcPts val="1200"/>
              </a:spcAft>
            </a:pPr>
            <a:r>
              <a:rPr lang="en-US" noProof="0" dirty="0">
                <a:solidFill>
                  <a:schemeClr val="tx1"/>
                </a:solidFill>
              </a:rPr>
              <a:t>6</a:t>
            </a:r>
            <a:r>
              <a:rPr lang="en-US" noProof="0" dirty="0"/>
              <a:t>.</a:t>
            </a:r>
          </a:p>
          <a:p>
            <a:pPr lvl="0" algn="ctr" defTabSz="711200">
              <a:lnSpc>
                <a:spcPct val="90000"/>
              </a:lnSpc>
              <a:spcBef>
                <a:spcPct val="0"/>
              </a:spcBef>
              <a:spcAft>
                <a:spcPct val="35000"/>
              </a:spcAft>
            </a:pPr>
            <a:r>
              <a:rPr lang="en-US" sz="1600" noProof="0" dirty="0">
                <a:solidFill>
                  <a:schemeClr val="bg1"/>
                </a:solidFill>
              </a:rPr>
              <a:t>Scientific </a:t>
            </a:r>
            <a:br>
              <a:rPr lang="en-US" sz="1600" noProof="0" dirty="0">
                <a:solidFill>
                  <a:schemeClr val="bg1"/>
                </a:solidFill>
              </a:rPr>
            </a:br>
            <a:r>
              <a:rPr lang="en-US" sz="1600" noProof="0" dirty="0">
                <a:solidFill>
                  <a:schemeClr val="bg1"/>
                </a:solidFill>
              </a:rPr>
              <a:t>Expert Panel Review</a:t>
            </a:r>
          </a:p>
        </p:txBody>
      </p:sp>
      <p:sp>
        <p:nvSpPr>
          <p:cNvPr id="26" name="Content Placeholder 9">
            <a:extLst>
              <a:ext uri="{FF2B5EF4-FFF2-40B4-BE49-F238E27FC236}">
                <a16:creationId xmlns:a16="http://schemas.microsoft.com/office/drawing/2014/main" id="{564D44E1-EE12-3F2D-15B4-98EAE444859E}"/>
              </a:ext>
            </a:extLst>
          </p:cNvPr>
          <p:cNvSpPr>
            <a:spLocks noGrp="1"/>
          </p:cNvSpPr>
          <p:nvPr>
            <p:ph sz="quarter" idx="35"/>
          </p:nvPr>
        </p:nvSpPr>
        <p:spPr>
          <a:xfrm>
            <a:off x="9402668" y="1681919"/>
            <a:ext cx="1528502" cy="1395344"/>
          </a:xfrm>
        </p:spPr>
        <p:txBody>
          <a:bodyPr anchor="t" anchorCtr="0"/>
          <a:lstStyle/>
          <a:p>
            <a:pPr marL="73152">
              <a:spcAft>
                <a:spcPts val="2400"/>
              </a:spcAft>
            </a:pPr>
            <a:r>
              <a:rPr lang="en-US" noProof="0" dirty="0">
                <a:solidFill>
                  <a:schemeClr val="tx1"/>
                </a:solidFill>
              </a:rPr>
              <a:t>7</a:t>
            </a:r>
            <a:r>
              <a:rPr lang="en-US" noProof="0" dirty="0"/>
              <a:t>.</a:t>
            </a:r>
          </a:p>
          <a:p>
            <a:pPr lvl="0" algn="ctr" defTabSz="711200">
              <a:lnSpc>
                <a:spcPct val="90000"/>
              </a:lnSpc>
              <a:spcBef>
                <a:spcPct val="0"/>
              </a:spcBef>
              <a:spcAft>
                <a:spcPts val="2400"/>
              </a:spcAft>
            </a:pPr>
            <a:r>
              <a:rPr lang="en-US" sz="1600" noProof="0" dirty="0">
                <a:solidFill>
                  <a:schemeClr val="bg1"/>
                </a:solidFill>
              </a:rPr>
              <a:t>Final Decision</a:t>
            </a:r>
          </a:p>
        </p:txBody>
      </p:sp>
      <p:sp>
        <p:nvSpPr>
          <p:cNvPr id="9" name="Content Placeholder 10">
            <a:extLst>
              <a:ext uri="{FF2B5EF4-FFF2-40B4-BE49-F238E27FC236}">
                <a16:creationId xmlns:a16="http://schemas.microsoft.com/office/drawing/2014/main" id="{D3470664-50B7-6859-E3F7-C52484495BB1}"/>
              </a:ext>
            </a:extLst>
          </p:cNvPr>
          <p:cNvSpPr>
            <a:spLocks noGrp="1"/>
          </p:cNvSpPr>
          <p:nvPr>
            <p:ph sz="quarter" idx="18"/>
          </p:nvPr>
        </p:nvSpPr>
        <p:spPr>
          <a:xfrm>
            <a:off x="2252714" y="4454065"/>
            <a:ext cx="7769596" cy="671689"/>
          </a:xfrm>
        </p:spPr>
        <p:txBody>
          <a:bodyPr/>
          <a:lstStyle/>
          <a:p>
            <a:pPr algn="ctr"/>
            <a:r>
              <a:rPr lang="en-US" sz="3600" noProof="0" dirty="0"/>
              <a:t>…and your application was approved!!</a:t>
            </a:r>
          </a:p>
        </p:txBody>
      </p:sp>
      <p:sp>
        <p:nvSpPr>
          <p:cNvPr id="12" name="Content Placeholder 11">
            <a:extLst>
              <a:ext uri="{FF2B5EF4-FFF2-40B4-BE49-F238E27FC236}">
                <a16:creationId xmlns:a16="http://schemas.microsoft.com/office/drawing/2014/main" id="{C751427B-E8B8-4CC5-9F4F-970540A82174}"/>
              </a:ext>
            </a:extLst>
          </p:cNvPr>
          <p:cNvSpPr>
            <a:spLocks noGrp="1"/>
          </p:cNvSpPr>
          <p:nvPr>
            <p:ph sz="quarter" idx="21"/>
          </p:nvPr>
        </p:nvSpPr>
        <p:spPr>
          <a:xfrm>
            <a:off x="2228651" y="5102592"/>
            <a:ext cx="7769596" cy="676656"/>
          </a:xfrm>
        </p:spPr>
        <p:txBody>
          <a:bodyPr/>
          <a:lstStyle/>
          <a:p>
            <a:pPr algn="ctr"/>
            <a:r>
              <a:rPr lang="en-US" sz="3600" noProof="0" dirty="0"/>
              <a:t>Congratulations!!!</a:t>
            </a:r>
          </a:p>
        </p:txBody>
      </p:sp>
      <p:sp>
        <p:nvSpPr>
          <p:cNvPr id="29" name="Slide Number Placeholder 12">
            <a:extLst>
              <a:ext uri="{FF2B5EF4-FFF2-40B4-BE49-F238E27FC236}">
                <a16:creationId xmlns:a16="http://schemas.microsoft.com/office/drawing/2014/main" id="{3435F48B-FA60-DBF6-6FFE-B42EADFB2B43}"/>
              </a:ext>
            </a:extLst>
          </p:cNvPr>
          <p:cNvSpPr>
            <a:spLocks noGrp="1"/>
          </p:cNvSpPr>
          <p:nvPr>
            <p:ph type="sldNum" sz="quarter" idx="4"/>
          </p:nvPr>
        </p:nvSpPr>
        <p:spPr/>
        <p:txBody>
          <a:bodyPr/>
          <a:lstStyle/>
          <a:p>
            <a:fld id="{8DA2C6BB-42E6-DF45-96A9-E839D1C5474D}" type="slidenum">
              <a:rPr lang="en-US" smtClean="0"/>
              <a:pPr/>
              <a:t>2</a:t>
            </a:fld>
            <a:endParaRPr lang="en-US" dirty="0"/>
          </a:p>
        </p:txBody>
      </p:sp>
    </p:spTree>
    <p:extLst>
      <p:ext uri="{BB962C8B-B14F-4D97-AF65-F5344CB8AC3E}">
        <p14:creationId xmlns:p14="http://schemas.microsoft.com/office/powerpoint/2010/main" val="178860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A12E821-7F27-2248-A160-6661CFB2A294}"/>
              </a:ext>
            </a:extLst>
          </p:cNvPr>
          <p:cNvSpPr>
            <a:spLocks noGrp="1"/>
          </p:cNvSpPr>
          <p:nvPr>
            <p:ph type="title"/>
          </p:nvPr>
        </p:nvSpPr>
        <p:spPr>
          <a:xfrm>
            <a:off x="609600" y="2822718"/>
            <a:ext cx="10972800" cy="926122"/>
          </a:xfrm>
        </p:spPr>
        <p:txBody>
          <a:bodyPr>
            <a:normAutofit/>
          </a:bodyPr>
          <a:lstStyle/>
          <a:p>
            <a:r>
              <a:rPr lang="en-US" sz="3200" noProof="0" dirty="0"/>
              <a:t>…so, what’s next…</a:t>
            </a:r>
          </a:p>
        </p:txBody>
      </p:sp>
      <p:sp>
        <p:nvSpPr>
          <p:cNvPr id="11" name="Slide Number Placeholder 2">
            <a:extLst>
              <a:ext uri="{FF2B5EF4-FFF2-40B4-BE49-F238E27FC236}">
                <a16:creationId xmlns:a16="http://schemas.microsoft.com/office/drawing/2014/main" id="{296715A6-4D8B-B87E-5EB6-07123DEF3627}"/>
              </a:ext>
            </a:extLst>
          </p:cNvPr>
          <p:cNvSpPr>
            <a:spLocks noGrp="1"/>
          </p:cNvSpPr>
          <p:nvPr>
            <p:ph type="sldNum" sz="quarter" idx="4"/>
          </p:nvPr>
        </p:nvSpPr>
        <p:spPr/>
        <p:txBody>
          <a:bodyPr/>
          <a:lstStyle/>
          <a:p>
            <a:fld id="{8DA2C6BB-42E6-DF45-96A9-E839D1C5474D}" type="slidenum">
              <a:rPr lang="en-US" smtClean="0"/>
              <a:pPr/>
              <a:t>3</a:t>
            </a:fld>
            <a:endParaRPr lang="en-US" dirty="0"/>
          </a:p>
        </p:txBody>
      </p:sp>
    </p:spTree>
    <p:extLst>
      <p:ext uri="{BB962C8B-B14F-4D97-AF65-F5344CB8AC3E}">
        <p14:creationId xmlns:p14="http://schemas.microsoft.com/office/powerpoint/2010/main" val="66755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5B75-004E-8144-9005-9ACA853265AD}"/>
              </a:ext>
            </a:extLst>
          </p:cNvPr>
          <p:cNvSpPr>
            <a:spLocks noGrp="1"/>
          </p:cNvSpPr>
          <p:nvPr>
            <p:ph type="title"/>
          </p:nvPr>
        </p:nvSpPr>
        <p:spPr/>
        <p:txBody>
          <a:bodyPr/>
          <a:lstStyle/>
          <a:p>
            <a:r>
              <a:rPr lang="en-US" noProof="0" dirty="0"/>
              <a:t>Navigating </a:t>
            </a:r>
            <a:r>
              <a:rPr lang="en-US" noProof="0" dirty="0" err="1"/>
              <a:t>HHEAR</a:t>
            </a:r>
            <a:r>
              <a:rPr lang="en-US" noProof="0" dirty="0"/>
              <a:t> Post-Approval                    </a:t>
            </a:r>
            <a:r>
              <a:rPr lang="en-US" sz="2000" noProof="0" dirty="0"/>
              <a:t>(1 of 2)</a:t>
            </a:r>
            <a:endParaRPr lang="en-US" noProof="0" dirty="0"/>
          </a:p>
        </p:txBody>
      </p:sp>
      <p:sp>
        <p:nvSpPr>
          <p:cNvPr id="5" name="Content Placeholder 2">
            <a:extLst>
              <a:ext uri="{FF2B5EF4-FFF2-40B4-BE49-F238E27FC236}">
                <a16:creationId xmlns:a16="http://schemas.microsoft.com/office/drawing/2014/main" id="{E52A9171-8706-4548-89E9-87CB0FDE84A7}"/>
              </a:ext>
            </a:extLst>
          </p:cNvPr>
          <p:cNvSpPr>
            <a:spLocks noGrp="1"/>
          </p:cNvSpPr>
          <p:nvPr>
            <p:ph idx="4294967295"/>
          </p:nvPr>
        </p:nvSpPr>
        <p:spPr>
          <a:xfrm>
            <a:off x="531112" y="1452532"/>
            <a:ext cx="11129776" cy="4457725"/>
          </a:xfrm>
        </p:spPr>
        <p:txBody>
          <a:bodyPr>
            <a:normAutofit/>
          </a:bodyPr>
          <a:lstStyle/>
          <a:p>
            <a:pPr marL="0" indent="0">
              <a:buNone/>
            </a:pPr>
            <a:r>
              <a:rPr lang="en-US" noProof="0" dirty="0"/>
              <a:t>Objectives:</a:t>
            </a:r>
          </a:p>
          <a:p>
            <a:pPr>
              <a:spcBef>
                <a:spcPts val="1200"/>
              </a:spcBef>
            </a:pPr>
            <a:r>
              <a:rPr lang="en-US" noProof="0" dirty="0"/>
              <a:t>Understand the steps </a:t>
            </a:r>
            <a:r>
              <a:rPr lang="en-US" b="1" noProof="0" dirty="0">
                <a:solidFill>
                  <a:srgbClr val="067BBD"/>
                </a:solidFill>
              </a:rPr>
              <a:t>to obtain </a:t>
            </a:r>
            <a:r>
              <a:rPr lang="en-US" b="1" noProof="0" dirty="0" err="1">
                <a:solidFill>
                  <a:srgbClr val="067BBD"/>
                </a:solidFill>
              </a:rPr>
              <a:t>HHEAR</a:t>
            </a:r>
            <a:r>
              <a:rPr lang="en-US" b="1" noProof="0" dirty="0">
                <a:solidFill>
                  <a:srgbClr val="067BBD"/>
                </a:solidFill>
              </a:rPr>
              <a:t> services </a:t>
            </a:r>
            <a:r>
              <a:rPr lang="en-US" noProof="0" dirty="0"/>
              <a:t>following the approval of your </a:t>
            </a:r>
            <a:r>
              <a:rPr lang="en-US" noProof="0" dirty="0" err="1"/>
              <a:t>HHEAR</a:t>
            </a:r>
            <a:r>
              <a:rPr lang="en-US" noProof="0" dirty="0"/>
              <a:t> application: </a:t>
            </a:r>
            <a:r>
              <a:rPr lang="en-US" i="1" noProof="0" dirty="0"/>
              <a:t>The Post-Approval Process</a:t>
            </a:r>
            <a:r>
              <a:rPr lang="en-US" noProof="0" dirty="0"/>
              <a:t>. </a:t>
            </a:r>
          </a:p>
          <a:p>
            <a:pPr>
              <a:spcBef>
                <a:spcPts val="1200"/>
              </a:spcBef>
            </a:pPr>
            <a:r>
              <a:rPr lang="en-US" noProof="0" dirty="0"/>
              <a:t>Be aware of </a:t>
            </a:r>
            <a:r>
              <a:rPr lang="en-US" b="1" noProof="0" dirty="0">
                <a:solidFill>
                  <a:srgbClr val="006699"/>
                </a:solidFill>
              </a:rPr>
              <a:t>critical deadlines</a:t>
            </a:r>
            <a:r>
              <a:rPr lang="en-US" noProof="0" dirty="0">
                <a:solidFill>
                  <a:schemeClr val="accent5">
                    <a:lumMod val="75000"/>
                  </a:schemeClr>
                </a:solidFill>
              </a:rPr>
              <a:t> </a:t>
            </a:r>
            <a:r>
              <a:rPr lang="en-US" noProof="0" dirty="0"/>
              <a:t>for submitting</a:t>
            </a:r>
            <a:r>
              <a:rPr lang="en-US" noProof="0" dirty="0">
                <a:solidFill>
                  <a:schemeClr val="tx1"/>
                </a:solidFill>
              </a:rPr>
              <a:t> required documents, “Clearance Activities,” and retrieving, labeling, and shipping samples. </a:t>
            </a:r>
          </a:p>
          <a:p>
            <a:pPr>
              <a:spcBef>
                <a:spcPts val="1200"/>
              </a:spcBef>
            </a:pPr>
            <a:r>
              <a:rPr lang="en-US" b="1" noProof="0" dirty="0">
                <a:solidFill>
                  <a:srgbClr val="006699"/>
                </a:solidFill>
              </a:rPr>
              <a:t>Obtain access</a:t>
            </a:r>
            <a:r>
              <a:rPr lang="en-US" noProof="0" dirty="0">
                <a:solidFill>
                  <a:schemeClr val="accent1">
                    <a:lumMod val="75000"/>
                  </a:schemeClr>
                </a:solidFill>
              </a:rPr>
              <a:t> </a:t>
            </a:r>
            <a:r>
              <a:rPr lang="en-US" noProof="0" dirty="0"/>
              <a:t>to guidance and tools for successfully navigating the post-approval process. </a:t>
            </a:r>
          </a:p>
        </p:txBody>
      </p:sp>
      <p:sp>
        <p:nvSpPr>
          <p:cNvPr id="3" name="Slide Number Placeholder 3">
            <a:extLst>
              <a:ext uri="{FF2B5EF4-FFF2-40B4-BE49-F238E27FC236}">
                <a16:creationId xmlns:a16="http://schemas.microsoft.com/office/drawing/2014/main" id="{F6CD3B67-AF96-482C-D89A-6EF9D8881488}"/>
              </a:ext>
            </a:extLst>
          </p:cNvPr>
          <p:cNvSpPr>
            <a:spLocks noGrp="1"/>
          </p:cNvSpPr>
          <p:nvPr>
            <p:ph type="sldNum" sz="quarter" idx="4"/>
          </p:nvPr>
        </p:nvSpPr>
        <p:spPr/>
        <p:txBody>
          <a:bodyPr/>
          <a:lstStyle/>
          <a:p>
            <a:fld id="{8DA2C6BB-42E6-DF45-96A9-E839D1C5474D}" type="slidenum">
              <a:rPr lang="en-US" smtClean="0"/>
              <a:pPr/>
              <a:t>4</a:t>
            </a:fld>
            <a:endParaRPr lang="en-US" dirty="0"/>
          </a:p>
        </p:txBody>
      </p:sp>
    </p:spTree>
    <p:extLst>
      <p:ext uri="{BB962C8B-B14F-4D97-AF65-F5344CB8AC3E}">
        <p14:creationId xmlns:p14="http://schemas.microsoft.com/office/powerpoint/2010/main" val="1333702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18B7BCF-8466-F6B0-02D2-9E492726E6FE}"/>
              </a:ext>
            </a:extLst>
          </p:cNvPr>
          <p:cNvSpPr>
            <a:spLocks noGrp="1"/>
          </p:cNvSpPr>
          <p:nvPr>
            <p:ph type="title"/>
          </p:nvPr>
        </p:nvSpPr>
        <p:spPr/>
        <p:txBody>
          <a:bodyPr/>
          <a:lstStyle/>
          <a:p>
            <a:r>
              <a:rPr lang="en-US" noProof="0" dirty="0"/>
              <a:t>Navigating </a:t>
            </a:r>
            <a:r>
              <a:rPr lang="en-US" noProof="0" dirty="0" err="1"/>
              <a:t>HHEAR</a:t>
            </a:r>
            <a:r>
              <a:rPr lang="en-US" noProof="0" dirty="0"/>
              <a:t> Post-Approval                    </a:t>
            </a:r>
            <a:r>
              <a:rPr lang="en-US" sz="2000" noProof="0" dirty="0"/>
              <a:t>(2 of 2)</a:t>
            </a:r>
          </a:p>
        </p:txBody>
      </p:sp>
      <p:sp>
        <p:nvSpPr>
          <p:cNvPr id="34" name="Content Placeholder 2">
            <a:extLst>
              <a:ext uri="{FF2B5EF4-FFF2-40B4-BE49-F238E27FC236}">
                <a16:creationId xmlns:a16="http://schemas.microsoft.com/office/drawing/2014/main" id="{CAE765C0-99E0-E265-E836-E5F77D31D4E4}"/>
              </a:ext>
            </a:extLst>
          </p:cNvPr>
          <p:cNvSpPr>
            <a:spLocks noGrp="1"/>
          </p:cNvSpPr>
          <p:nvPr>
            <p:ph sz="quarter" idx="16"/>
          </p:nvPr>
        </p:nvSpPr>
        <p:spPr>
          <a:xfrm>
            <a:off x="609600" y="1138850"/>
            <a:ext cx="10972800" cy="476613"/>
          </a:xfrm>
        </p:spPr>
        <p:txBody>
          <a:bodyPr>
            <a:normAutofit/>
          </a:bodyPr>
          <a:lstStyle/>
          <a:p>
            <a:pPr marL="457200" indent="-457200">
              <a:buFont typeface="Arial" panose="020B0604020202020204" pitchFamily="34" charset="0"/>
              <a:buChar char="•"/>
            </a:pPr>
            <a:r>
              <a:rPr lang="en-US" sz="2600" noProof="0" dirty="0"/>
              <a:t>The Steps of the Post-Approval process include:</a:t>
            </a:r>
          </a:p>
        </p:txBody>
      </p:sp>
      <p:pic>
        <p:nvPicPr>
          <p:cNvPr id="4" name="Content Placeholder 3" descr="Colored rectangles with the 4 steps of the post-approval process.&#10;1. Clearance Activities.&#10;2. Prepare and Ship Samples to Lab Hubs.&#10;3. Laboratory and Statistical Analyses.&#10;4. Publication.">
            <a:extLst>
              <a:ext uri="{FF2B5EF4-FFF2-40B4-BE49-F238E27FC236}">
                <a16:creationId xmlns:a16="http://schemas.microsoft.com/office/drawing/2014/main" id="{BDFB921D-E89A-FFAB-3DD2-EF6AA7536E74}"/>
              </a:ext>
            </a:extLst>
          </p:cNvPr>
          <p:cNvPicPr>
            <a:picLocks noGrp="1" noChangeAspect="1"/>
          </p:cNvPicPr>
          <p:nvPr>
            <p:ph idx="1"/>
          </p:nvPr>
        </p:nvPicPr>
        <p:blipFill>
          <a:blip r:embed="rId3"/>
          <a:stretch>
            <a:fillRect/>
          </a:stretch>
        </p:blipFill>
        <p:spPr>
          <a:xfrm>
            <a:off x="1240866" y="1731963"/>
            <a:ext cx="9875986" cy="4462272"/>
          </a:xfrm>
          <a:prstGeom prst="rect">
            <a:avLst/>
          </a:prstGeom>
        </p:spPr>
      </p:pic>
      <p:sp>
        <p:nvSpPr>
          <p:cNvPr id="38" name="Slide Number Placeholder 4">
            <a:extLst>
              <a:ext uri="{FF2B5EF4-FFF2-40B4-BE49-F238E27FC236}">
                <a16:creationId xmlns:a16="http://schemas.microsoft.com/office/drawing/2014/main" id="{D2E39627-7BEA-481A-39F0-6FCB94332ECD}"/>
              </a:ext>
            </a:extLst>
          </p:cNvPr>
          <p:cNvSpPr>
            <a:spLocks noGrp="1"/>
          </p:cNvSpPr>
          <p:nvPr>
            <p:ph type="sldNum" sz="quarter" idx="4"/>
          </p:nvPr>
        </p:nvSpPr>
        <p:spPr/>
        <p:txBody>
          <a:bodyPr/>
          <a:lstStyle/>
          <a:p>
            <a:fld id="{8DA2C6BB-42E6-DF45-96A9-E839D1C5474D}" type="slidenum">
              <a:rPr lang="en-US" smtClean="0"/>
              <a:pPr/>
              <a:t>5</a:t>
            </a:fld>
            <a:endParaRPr lang="en-US" dirty="0"/>
          </a:p>
        </p:txBody>
      </p:sp>
    </p:spTree>
    <p:extLst>
      <p:ext uri="{BB962C8B-B14F-4D97-AF65-F5344CB8AC3E}">
        <p14:creationId xmlns:p14="http://schemas.microsoft.com/office/powerpoint/2010/main" val="748232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00E75D-019B-754B-9700-E36096B3437F}"/>
              </a:ext>
            </a:extLst>
          </p:cNvPr>
          <p:cNvSpPr>
            <a:spLocks noGrp="1"/>
          </p:cNvSpPr>
          <p:nvPr>
            <p:ph type="title"/>
          </p:nvPr>
        </p:nvSpPr>
        <p:spPr/>
        <p:txBody>
          <a:bodyPr/>
          <a:lstStyle/>
          <a:p>
            <a:r>
              <a:rPr lang="en-US" noProof="0" dirty="0"/>
              <a:t>1. Clearance Activities</a:t>
            </a:r>
          </a:p>
        </p:txBody>
      </p:sp>
      <p:pic>
        <p:nvPicPr>
          <p:cNvPr id="74" name="Content Placeholder 2" descr="Diagram depicting the timeline of the clearance approval process.">
            <a:extLst>
              <a:ext uri="{FF2B5EF4-FFF2-40B4-BE49-F238E27FC236}">
                <a16:creationId xmlns:a16="http://schemas.microsoft.com/office/drawing/2014/main" id="{96100607-07BF-45C3-D3BF-B97EFB02F9A9}"/>
              </a:ext>
            </a:extLst>
          </p:cNvPr>
          <p:cNvPicPr>
            <a:picLocks noGrp="1" noChangeAspect="1"/>
          </p:cNvPicPr>
          <p:nvPr>
            <p:ph idx="1"/>
          </p:nvPr>
        </p:nvPicPr>
        <p:blipFill>
          <a:blip r:embed="rId3"/>
          <a:stretch>
            <a:fillRect/>
          </a:stretch>
        </p:blipFill>
        <p:spPr>
          <a:xfrm>
            <a:off x="74543" y="1097104"/>
            <a:ext cx="12155558" cy="5401412"/>
          </a:xfrm>
          <a:prstGeom prst="rect">
            <a:avLst/>
          </a:prstGeom>
        </p:spPr>
      </p:pic>
      <p:sp>
        <p:nvSpPr>
          <p:cNvPr id="13" name="Slide Number Placeholder 3">
            <a:extLst>
              <a:ext uri="{FF2B5EF4-FFF2-40B4-BE49-F238E27FC236}">
                <a16:creationId xmlns:a16="http://schemas.microsoft.com/office/drawing/2014/main" id="{3C386394-D351-317C-33E7-CACD8622A70A}"/>
              </a:ext>
            </a:extLst>
          </p:cNvPr>
          <p:cNvSpPr>
            <a:spLocks noGrp="1"/>
          </p:cNvSpPr>
          <p:nvPr>
            <p:ph type="sldNum" sz="quarter" idx="4"/>
          </p:nvPr>
        </p:nvSpPr>
        <p:spPr>
          <a:xfrm>
            <a:off x="36443" y="6524808"/>
            <a:ext cx="609600" cy="251281"/>
          </a:xfrm>
        </p:spPr>
        <p:txBody>
          <a:bodyPr/>
          <a:lstStyle/>
          <a:p>
            <a:fld id="{8DA2C6BB-42E6-DF45-96A9-E839D1C5474D}" type="slidenum">
              <a:rPr lang="en-US" smtClean="0"/>
              <a:pPr/>
              <a:t>6</a:t>
            </a:fld>
            <a:endParaRPr lang="en-US" dirty="0"/>
          </a:p>
        </p:txBody>
      </p:sp>
    </p:spTree>
    <p:extLst>
      <p:ext uri="{BB962C8B-B14F-4D97-AF65-F5344CB8AC3E}">
        <p14:creationId xmlns:p14="http://schemas.microsoft.com/office/powerpoint/2010/main" val="2425644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3B8EBB1-C7B1-7E53-9DE4-C000498C2F20}"/>
              </a:ext>
            </a:extLst>
          </p:cNvPr>
          <p:cNvSpPr>
            <a:spLocks noGrp="1"/>
          </p:cNvSpPr>
          <p:nvPr>
            <p:ph type="title"/>
          </p:nvPr>
        </p:nvSpPr>
        <p:spPr/>
        <p:txBody>
          <a:bodyPr/>
          <a:lstStyle/>
          <a:p>
            <a:r>
              <a:rPr lang="en-US" noProof="0" dirty="0"/>
              <a:t>2. Prepare and Ship Samples to Lab Hub</a:t>
            </a:r>
          </a:p>
        </p:txBody>
      </p:sp>
      <p:pic>
        <p:nvPicPr>
          <p:cNvPr id="14" name="Content Placeholder 2" descr="Diagram depicting the timeline of the prepare and ship to lab hub phase of the post-approval process.">
            <a:extLst>
              <a:ext uri="{FF2B5EF4-FFF2-40B4-BE49-F238E27FC236}">
                <a16:creationId xmlns:a16="http://schemas.microsoft.com/office/drawing/2014/main" id="{70A6490C-C1F3-64FC-B8F8-8827BA57DA35}"/>
              </a:ext>
            </a:extLst>
          </p:cNvPr>
          <p:cNvPicPr>
            <a:picLocks noGrp="1" noChangeAspect="1"/>
          </p:cNvPicPr>
          <p:nvPr>
            <p:ph idx="1"/>
          </p:nvPr>
        </p:nvPicPr>
        <p:blipFill>
          <a:blip r:embed="rId3"/>
          <a:stretch>
            <a:fillRect/>
          </a:stretch>
        </p:blipFill>
        <p:spPr>
          <a:xfrm>
            <a:off x="60960" y="986254"/>
            <a:ext cx="12143232" cy="5385343"/>
          </a:xfrm>
          <a:prstGeom prst="rect">
            <a:avLst/>
          </a:prstGeom>
        </p:spPr>
      </p:pic>
      <p:sp>
        <p:nvSpPr>
          <p:cNvPr id="13" name="Slide Number Placeholder 3">
            <a:extLst>
              <a:ext uri="{FF2B5EF4-FFF2-40B4-BE49-F238E27FC236}">
                <a16:creationId xmlns:a16="http://schemas.microsoft.com/office/drawing/2014/main" id="{15597B02-2F74-716B-E1E4-6970F821F119}"/>
              </a:ext>
            </a:extLst>
          </p:cNvPr>
          <p:cNvSpPr>
            <a:spLocks noGrp="1"/>
          </p:cNvSpPr>
          <p:nvPr>
            <p:ph type="sldNum" sz="quarter" idx="4"/>
          </p:nvPr>
        </p:nvSpPr>
        <p:spPr/>
        <p:txBody>
          <a:bodyPr/>
          <a:lstStyle/>
          <a:p>
            <a:fld id="{8DA2C6BB-42E6-DF45-96A9-E839D1C5474D}" type="slidenum">
              <a:rPr lang="en-US" smtClean="0"/>
              <a:pPr/>
              <a:t>7</a:t>
            </a:fld>
            <a:endParaRPr lang="en-US" dirty="0"/>
          </a:p>
        </p:txBody>
      </p:sp>
    </p:spTree>
    <p:extLst>
      <p:ext uri="{BB962C8B-B14F-4D97-AF65-F5344CB8AC3E}">
        <p14:creationId xmlns:p14="http://schemas.microsoft.com/office/powerpoint/2010/main" val="384372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3C205A5-E863-CAF2-68FF-CB2A4E60E808}"/>
              </a:ext>
            </a:extLst>
          </p:cNvPr>
          <p:cNvSpPr>
            <a:spLocks noGrp="1"/>
          </p:cNvSpPr>
          <p:nvPr>
            <p:ph type="title"/>
          </p:nvPr>
        </p:nvSpPr>
        <p:spPr/>
        <p:txBody>
          <a:bodyPr/>
          <a:lstStyle/>
          <a:p>
            <a:r>
              <a:rPr lang="en-US" noProof="0" dirty="0"/>
              <a:t>3.  Laboratory and Statistical Analysis</a:t>
            </a:r>
          </a:p>
        </p:txBody>
      </p:sp>
      <p:pic>
        <p:nvPicPr>
          <p:cNvPr id="29" name="Content Placeholder 2" descr="Diagram depicting the timeline of HHEAR post-approval process for laboratory and statistical analysis.">
            <a:extLst>
              <a:ext uri="{FF2B5EF4-FFF2-40B4-BE49-F238E27FC236}">
                <a16:creationId xmlns:a16="http://schemas.microsoft.com/office/drawing/2014/main" id="{DA71D29B-6B1B-8F36-1E0E-F12E06BB96D8}"/>
              </a:ext>
            </a:extLst>
          </p:cNvPr>
          <p:cNvPicPr>
            <a:picLocks noGrp="1" noChangeAspect="1"/>
          </p:cNvPicPr>
          <p:nvPr>
            <p:ph sz="quarter" idx="16"/>
          </p:nvPr>
        </p:nvPicPr>
        <p:blipFill>
          <a:blip r:embed="rId3"/>
          <a:stretch>
            <a:fillRect/>
          </a:stretch>
        </p:blipFill>
        <p:spPr>
          <a:xfrm>
            <a:off x="61843" y="943696"/>
            <a:ext cx="12101256" cy="5577840"/>
          </a:xfrm>
          <a:prstGeom prst="rect">
            <a:avLst/>
          </a:prstGeom>
        </p:spPr>
      </p:pic>
      <p:sp>
        <p:nvSpPr>
          <p:cNvPr id="8" name="Content Placeholder 3">
            <a:extLst>
              <a:ext uri="{FF2B5EF4-FFF2-40B4-BE49-F238E27FC236}">
                <a16:creationId xmlns:a16="http://schemas.microsoft.com/office/drawing/2014/main" id="{5F709551-AD43-E946-2398-F692669C061D}"/>
              </a:ext>
            </a:extLst>
          </p:cNvPr>
          <p:cNvSpPr>
            <a:spLocks noGrp="1"/>
          </p:cNvSpPr>
          <p:nvPr>
            <p:ph idx="1"/>
          </p:nvPr>
        </p:nvSpPr>
        <p:spPr>
          <a:xfrm>
            <a:off x="1422400" y="5791948"/>
            <a:ext cx="3897853" cy="584775"/>
          </a:xfrm>
          <a:noFill/>
        </p:spPr>
        <p:txBody>
          <a:bodyPr wrap="square" rtlCol="0">
            <a:spAutoFit/>
          </a:bodyPr>
          <a:lstStyle/>
          <a:p>
            <a:pPr marL="0" indent="0">
              <a:buNone/>
            </a:pPr>
            <a:r>
              <a:rPr lang="en-US" sz="1600" noProof="0" dirty="0">
                <a:solidFill>
                  <a:schemeClr val="bg2">
                    <a:lumMod val="10000"/>
                  </a:schemeClr>
                </a:solidFill>
              </a:rPr>
              <a:t>*untargeted/metabolomic results will be uploaded via the </a:t>
            </a:r>
            <a:r>
              <a:rPr lang="en-US" sz="1600" noProof="0" dirty="0">
                <a:solidFill>
                  <a:schemeClr val="bg2">
                    <a:lumMod val="10000"/>
                  </a:schemeClr>
                </a:solidFill>
                <a:hlinkClick r:id="rId4">
                  <a:extLst>
                    <a:ext uri="{A12FA001-AC4F-418D-AE19-62706E023703}">
                      <ahyp:hlinkClr xmlns:ahyp="http://schemas.microsoft.com/office/drawing/2018/hyperlinkcolor" val="tx"/>
                    </a:ext>
                  </a:extLst>
                </a:hlinkClick>
              </a:rPr>
              <a:t>Metabolomics Workbench</a:t>
            </a:r>
            <a:r>
              <a:rPr lang="en-US" sz="1600" noProof="0" dirty="0">
                <a:solidFill>
                  <a:schemeClr val="bg2">
                    <a:lumMod val="10000"/>
                  </a:schemeClr>
                </a:solidFill>
              </a:rPr>
              <a:t>.</a:t>
            </a:r>
          </a:p>
        </p:txBody>
      </p:sp>
      <p:sp>
        <p:nvSpPr>
          <p:cNvPr id="30" name="Slide Number Placeholder 4">
            <a:extLst>
              <a:ext uri="{FF2B5EF4-FFF2-40B4-BE49-F238E27FC236}">
                <a16:creationId xmlns:a16="http://schemas.microsoft.com/office/drawing/2014/main" id="{CEC72D75-FFF5-8CD9-4A60-1778E9061369}"/>
              </a:ext>
            </a:extLst>
          </p:cNvPr>
          <p:cNvSpPr>
            <a:spLocks noGrp="1"/>
          </p:cNvSpPr>
          <p:nvPr>
            <p:ph type="sldNum" sz="quarter" idx="4"/>
          </p:nvPr>
        </p:nvSpPr>
        <p:spPr>
          <a:prstGeom prst="rect">
            <a:avLst/>
          </a:prstGeom>
        </p:spPr>
        <p:txBody>
          <a:bodyPr/>
          <a:lstStyle>
            <a:lvl1pPr>
              <a:defRPr>
                <a:solidFill>
                  <a:schemeClr val="bg1"/>
                </a:solidFill>
              </a:defRPr>
            </a:lvl1pPr>
          </a:lstStyle>
          <a:p>
            <a:fld id="{8DA2C6BB-42E6-DF45-96A9-E839D1C5474D}" type="slidenum">
              <a:rPr lang="en-US" sz="1200" smtClean="0"/>
              <a:pPr/>
              <a:t>8</a:t>
            </a:fld>
            <a:endParaRPr lang="en-US" sz="1200" dirty="0">
              <a:solidFill>
                <a:schemeClr val="bg1"/>
              </a:solidFill>
            </a:endParaRPr>
          </a:p>
        </p:txBody>
      </p:sp>
    </p:spTree>
    <p:extLst>
      <p:ext uri="{BB962C8B-B14F-4D97-AF65-F5344CB8AC3E}">
        <p14:creationId xmlns:p14="http://schemas.microsoft.com/office/powerpoint/2010/main" val="255798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7797530-5C87-BDBE-528B-82C1D5F80739}"/>
              </a:ext>
            </a:extLst>
          </p:cNvPr>
          <p:cNvSpPr>
            <a:spLocks noGrp="1"/>
          </p:cNvSpPr>
          <p:nvPr>
            <p:ph type="title"/>
          </p:nvPr>
        </p:nvSpPr>
        <p:spPr/>
        <p:txBody>
          <a:bodyPr/>
          <a:lstStyle/>
          <a:p>
            <a:r>
              <a:rPr lang="en-US" noProof="0" dirty="0"/>
              <a:t>4.	Publish Results</a:t>
            </a:r>
          </a:p>
        </p:txBody>
      </p:sp>
      <p:pic>
        <p:nvPicPr>
          <p:cNvPr id="46" name="Content Placeholder 2" descr="Diagram depicting the 4 step process of publishing results.">
            <a:extLst>
              <a:ext uri="{FF2B5EF4-FFF2-40B4-BE49-F238E27FC236}">
                <a16:creationId xmlns:a16="http://schemas.microsoft.com/office/drawing/2014/main" id="{C4B5EF27-6884-973A-7AF1-1B911C563F67}"/>
              </a:ext>
            </a:extLst>
          </p:cNvPr>
          <p:cNvPicPr>
            <a:picLocks noGrp="1" noChangeAspect="1"/>
          </p:cNvPicPr>
          <p:nvPr>
            <p:ph idx="1"/>
          </p:nvPr>
        </p:nvPicPr>
        <p:blipFill>
          <a:blip r:embed="rId3"/>
          <a:stretch>
            <a:fillRect/>
          </a:stretch>
        </p:blipFill>
        <p:spPr>
          <a:xfrm>
            <a:off x="233205" y="1643067"/>
            <a:ext cx="11713464" cy="4172503"/>
          </a:xfrm>
        </p:spPr>
      </p:pic>
      <p:sp>
        <p:nvSpPr>
          <p:cNvPr id="22" name="Content Placeholder 3">
            <a:extLst>
              <a:ext uri="{FF2B5EF4-FFF2-40B4-BE49-F238E27FC236}">
                <a16:creationId xmlns:a16="http://schemas.microsoft.com/office/drawing/2014/main" id="{B118FC9D-D7A8-316C-AC0C-D31CE0358AA5}"/>
              </a:ext>
            </a:extLst>
          </p:cNvPr>
          <p:cNvSpPr>
            <a:spLocks noGrp="1"/>
          </p:cNvSpPr>
          <p:nvPr>
            <p:ph sz="quarter" idx="18"/>
          </p:nvPr>
        </p:nvSpPr>
        <p:spPr>
          <a:xfrm>
            <a:off x="1418770" y="1765300"/>
            <a:ext cx="9365950" cy="774700"/>
          </a:xfrm>
        </p:spPr>
        <p:txBody>
          <a:bodyPr/>
          <a:lstStyle/>
          <a:p>
            <a:pPr algn="ctr"/>
            <a:r>
              <a:rPr lang="en-US" sz="2000" noProof="0" dirty="0">
                <a:solidFill>
                  <a:srgbClr val="006699"/>
                </a:solidFill>
              </a:rPr>
              <a:t>After receiving your results or completing the statistical analysis, your data will remain in </a:t>
            </a:r>
            <a:r>
              <a:rPr lang="en-US" sz="2000" b="1" noProof="0" dirty="0">
                <a:solidFill>
                  <a:srgbClr val="006699"/>
                </a:solidFill>
              </a:rPr>
              <a:t>embargo for 1-year or until  </a:t>
            </a:r>
            <a:r>
              <a:rPr lang="en-US" sz="2000" noProof="0" dirty="0">
                <a:solidFill>
                  <a:srgbClr val="006699"/>
                </a:solidFill>
              </a:rPr>
              <a:t>you publish your results (whichever occurs first)</a:t>
            </a:r>
          </a:p>
        </p:txBody>
      </p:sp>
      <p:sp>
        <p:nvSpPr>
          <p:cNvPr id="25" name="Content Placeholder 4">
            <a:extLst>
              <a:ext uri="{FF2B5EF4-FFF2-40B4-BE49-F238E27FC236}">
                <a16:creationId xmlns:a16="http://schemas.microsoft.com/office/drawing/2014/main" id="{16DBA482-2BDD-82AE-A0DF-0DE89A5BEDED}"/>
              </a:ext>
            </a:extLst>
          </p:cNvPr>
          <p:cNvSpPr>
            <a:spLocks noGrp="1"/>
          </p:cNvSpPr>
          <p:nvPr>
            <p:ph sz="quarter" idx="21"/>
          </p:nvPr>
        </p:nvSpPr>
        <p:spPr>
          <a:xfrm>
            <a:off x="257069" y="2628900"/>
            <a:ext cx="2359152" cy="2312675"/>
          </a:xfrm>
        </p:spPr>
        <p:txBody>
          <a:bodyPr anchor="ctr" anchorCtr="0"/>
          <a:lstStyle/>
          <a:p>
            <a:pPr algn="ctr">
              <a:lnSpc>
                <a:spcPct val="90000"/>
              </a:lnSpc>
            </a:pPr>
            <a:r>
              <a:rPr lang="en-US" sz="1200" noProof="0" dirty="0">
                <a:solidFill>
                  <a:srgbClr val="003366"/>
                </a:solidFill>
              </a:rPr>
              <a:t>Step 1. </a:t>
            </a:r>
          </a:p>
          <a:p>
            <a:pPr algn="ctr">
              <a:lnSpc>
                <a:spcPct val="90000"/>
              </a:lnSpc>
            </a:pPr>
            <a:r>
              <a:rPr lang="en-US" sz="2800" noProof="0" dirty="0">
                <a:solidFill>
                  <a:schemeClr val="bg1"/>
                </a:solidFill>
              </a:rPr>
              <a:t>Ready to prepare your manuscript! </a:t>
            </a:r>
          </a:p>
        </p:txBody>
      </p:sp>
      <p:sp>
        <p:nvSpPr>
          <p:cNvPr id="28" name="Content Placeholder 5">
            <a:extLst>
              <a:ext uri="{FF2B5EF4-FFF2-40B4-BE49-F238E27FC236}">
                <a16:creationId xmlns:a16="http://schemas.microsoft.com/office/drawing/2014/main" id="{9C838E85-338A-8A3C-774B-11041374CB77}"/>
              </a:ext>
            </a:extLst>
          </p:cNvPr>
          <p:cNvSpPr>
            <a:spLocks noGrp="1"/>
          </p:cNvSpPr>
          <p:nvPr>
            <p:ph sz="quarter" idx="24"/>
          </p:nvPr>
        </p:nvSpPr>
        <p:spPr>
          <a:xfrm>
            <a:off x="3370643" y="2628900"/>
            <a:ext cx="2359152" cy="2308860"/>
          </a:xfrm>
        </p:spPr>
        <p:txBody>
          <a:bodyPr anchor="ctr" anchorCtr="0"/>
          <a:lstStyle/>
          <a:p>
            <a:pPr algn="ctr">
              <a:lnSpc>
                <a:spcPct val="90000"/>
              </a:lnSpc>
            </a:pPr>
            <a:r>
              <a:rPr lang="en-US" sz="1200" noProof="0" dirty="0">
                <a:solidFill>
                  <a:srgbClr val="006699"/>
                </a:solidFill>
              </a:rPr>
              <a:t>Step 2. </a:t>
            </a:r>
          </a:p>
          <a:p>
            <a:pPr algn="ctr">
              <a:lnSpc>
                <a:spcPct val="90000"/>
              </a:lnSpc>
            </a:pPr>
            <a:r>
              <a:rPr lang="en-US" sz="2800" noProof="0" dirty="0">
                <a:solidFill>
                  <a:schemeClr val="bg1"/>
                </a:solidFill>
              </a:rPr>
              <a:t>Determine Authorship</a:t>
            </a:r>
          </a:p>
        </p:txBody>
      </p:sp>
      <p:sp>
        <p:nvSpPr>
          <p:cNvPr id="31" name="Content Placeholder 6">
            <a:extLst>
              <a:ext uri="{FF2B5EF4-FFF2-40B4-BE49-F238E27FC236}">
                <a16:creationId xmlns:a16="http://schemas.microsoft.com/office/drawing/2014/main" id="{8B292269-A4D0-BEA3-BA92-5CE66C3DFE94}"/>
              </a:ext>
            </a:extLst>
          </p:cNvPr>
          <p:cNvSpPr>
            <a:spLocks noGrp="1"/>
          </p:cNvSpPr>
          <p:nvPr>
            <p:ph sz="quarter" idx="27"/>
          </p:nvPr>
        </p:nvSpPr>
        <p:spPr>
          <a:xfrm>
            <a:off x="6464172" y="2628900"/>
            <a:ext cx="2359152" cy="2308860"/>
          </a:xfrm>
        </p:spPr>
        <p:txBody>
          <a:bodyPr anchor="ctr" anchorCtr="0"/>
          <a:lstStyle/>
          <a:p>
            <a:pPr algn="ctr">
              <a:lnSpc>
                <a:spcPct val="90000"/>
              </a:lnSpc>
            </a:pPr>
            <a:r>
              <a:rPr lang="en-US" sz="1200" noProof="0" dirty="0">
                <a:solidFill>
                  <a:srgbClr val="216352"/>
                </a:solidFill>
              </a:rPr>
              <a:t>Step 3. </a:t>
            </a:r>
          </a:p>
          <a:p>
            <a:pPr algn="ctr">
              <a:lnSpc>
                <a:spcPct val="90000"/>
              </a:lnSpc>
            </a:pPr>
            <a:r>
              <a:rPr lang="en-US" sz="2800" noProof="0" dirty="0">
                <a:solidFill>
                  <a:schemeClr val="bg1"/>
                </a:solidFill>
              </a:rPr>
              <a:t>Acknowledge NIH and others</a:t>
            </a:r>
          </a:p>
        </p:txBody>
      </p:sp>
      <p:sp>
        <p:nvSpPr>
          <p:cNvPr id="34" name="Content Placeholder 7">
            <a:extLst>
              <a:ext uri="{FF2B5EF4-FFF2-40B4-BE49-F238E27FC236}">
                <a16:creationId xmlns:a16="http://schemas.microsoft.com/office/drawing/2014/main" id="{47CB1C81-C2DC-3904-9661-3F2079BD3705}"/>
              </a:ext>
            </a:extLst>
          </p:cNvPr>
          <p:cNvSpPr>
            <a:spLocks noGrp="1"/>
          </p:cNvSpPr>
          <p:nvPr>
            <p:ph sz="quarter" idx="30"/>
          </p:nvPr>
        </p:nvSpPr>
        <p:spPr>
          <a:xfrm>
            <a:off x="9561765" y="2628900"/>
            <a:ext cx="2359152" cy="2308860"/>
          </a:xfrm>
        </p:spPr>
        <p:txBody>
          <a:bodyPr anchor="ctr" anchorCtr="0"/>
          <a:lstStyle/>
          <a:p>
            <a:pPr algn="ctr">
              <a:lnSpc>
                <a:spcPct val="90000"/>
              </a:lnSpc>
            </a:pPr>
            <a:r>
              <a:rPr lang="en-US" sz="1200" noProof="0" dirty="0">
                <a:solidFill>
                  <a:srgbClr val="1F653C"/>
                </a:solidFill>
              </a:rPr>
              <a:t>Step 4. </a:t>
            </a:r>
          </a:p>
          <a:p>
            <a:pPr algn="ctr">
              <a:lnSpc>
                <a:spcPct val="90000"/>
              </a:lnSpc>
            </a:pPr>
            <a:r>
              <a:rPr lang="en-US" sz="2800" noProof="0" dirty="0">
                <a:solidFill>
                  <a:schemeClr val="bg1"/>
                </a:solidFill>
              </a:rPr>
              <a:t>Register Manuscript with </a:t>
            </a:r>
            <a:r>
              <a:rPr lang="en-US" sz="2800" noProof="0" dirty="0" err="1">
                <a:solidFill>
                  <a:schemeClr val="bg1"/>
                </a:solidFill>
              </a:rPr>
              <a:t>HHEAR</a:t>
            </a:r>
            <a:endParaRPr lang="en-US" sz="2800" noProof="0" dirty="0">
              <a:solidFill>
                <a:schemeClr val="bg1"/>
              </a:solidFill>
            </a:endParaRPr>
          </a:p>
        </p:txBody>
      </p:sp>
      <p:sp>
        <p:nvSpPr>
          <p:cNvPr id="15" name="Slide Number Placeholder 8">
            <a:extLst>
              <a:ext uri="{FF2B5EF4-FFF2-40B4-BE49-F238E27FC236}">
                <a16:creationId xmlns:a16="http://schemas.microsoft.com/office/drawing/2014/main" id="{0AC75061-82D1-DB11-39BB-16C10A38E708}"/>
              </a:ext>
            </a:extLst>
          </p:cNvPr>
          <p:cNvSpPr>
            <a:spLocks noGrp="1"/>
          </p:cNvSpPr>
          <p:nvPr>
            <p:ph type="sldNum" sz="quarter" idx="4"/>
          </p:nvPr>
        </p:nvSpPr>
        <p:spPr/>
        <p:txBody>
          <a:bodyPr/>
          <a:lstStyle/>
          <a:p>
            <a:fld id="{8DA2C6BB-42E6-DF45-96A9-E839D1C5474D}" type="slidenum">
              <a:rPr lang="en-US" smtClean="0"/>
              <a:pPr/>
              <a:t>9</a:t>
            </a:fld>
            <a:endParaRPr lang="en-US" dirty="0"/>
          </a:p>
        </p:txBody>
      </p:sp>
    </p:spTree>
    <p:extLst>
      <p:ext uri="{BB962C8B-B14F-4D97-AF65-F5344CB8AC3E}">
        <p14:creationId xmlns:p14="http://schemas.microsoft.com/office/powerpoint/2010/main" val="1840175992"/>
      </p:ext>
    </p:extLst>
  </p:cSld>
  <p:clrMapOvr>
    <a:masterClrMapping/>
  </p:clrMapOvr>
</p:sld>
</file>

<file path=ppt/theme/theme1.xml><?xml version="1.0" encoding="utf-8"?>
<a:theme xmlns:a="http://schemas.openxmlformats.org/drawingml/2006/main" name="Default Theme">
  <a:themeElements>
    <a:clrScheme name="Custom 1">
      <a:dk1>
        <a:srgbClr val="063178"/>
      </a:dk1>
      <a:lt1>
        <a:srgbClr val="FFFFFF"/>
      </a:lt1>
      <a:dk2>
        <a:srgbClr val="0578B1"/>
      </a:dk2>
      <a:lt2>
        <a:srgbClr val="FDFFFE"/>
      </a:lt2>
      <a:accent1>
        <a:srgbClr val="F88E2C"/>
      </a:accent1>
      <a:accent2>
        <a:srgbClr val="1F653C"/>
      </a:accent2>
      <a:accent3>
        <a:srgbClr val="0FD670"/>
      </a:accent3>
      <a:accent4>
        <a:srgbClr val="FEC228"/>
      </a:accent4>
      <a:accent5>
        <a:srgbClr val="F88E2C"/>
      </a:accent5>
      <a:accent6>
        <a:srgbClr val="0578B1"/>
      </a:accent6>
      <a:hlink>
        <a:srgbClr val="1F653C"/>
      </a:hlink>
      <a:folHlink>
        <a:srgbClr val="52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16569</TotalTime>
  <Words>1817</Words>
  <Application>Microsoft Office PowerPoint</Application>
  <PresentationFormat>Widescreen</PresentationFormat>
  <Paragraphs>165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Default Theme</vt:lpstr>
      <vt:lpstr>Navigating HHEAR Post-Approval</vt:lpstr>
      <vt:lpstr>You’ve made it through steps 1 - 7… </vt:lpstr>
      <vt:lpstr>…so, what’s next…</vt:lpstr>
      <vt:lpstr>Navigating HHEAR Post-Approval                    (1 of 2)</vt:lpstr>
      <vt:lpstr>Navigating HHEAR Post-Approval                    (2 of 2)</vt:lpstr>
      <vt:lpstr>1. Clearance Activities</vt:lpstr>
      <vt:lpstr>2. Prepare and Ship Samples to Lab Hub</vt:lpstr>
      <vt:lpstr>3.  Laboratory and Statistical Analysis</vt:lpstr>
      <vt:lpstr>4. Publish Results</vt:lpstr>
      <vt:lpstr>Reminders                       (1 of 2)</vt:lpstr>
      <vt:lpstr>Reminders                                                            (2 of 2)</vt:lpstr>
      <vt:lpstr>FAQs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HHEAR Post-Approval: An Overview</dc:title>
  <dc:subject>HHEAR Post-Approval Process</dc:subject>
  <dc:creator>HHEAR CC</dc:creator>
  <cp:keywords>HHEAR, Services, Research, Science, Analysis, Human Health Expose Analysis Resource, Post-Approval</cp:keywords>
  <cp:lastModifiedBy>Erica Moss</cp:lastModifiedBy>
  <cp:revision>240</cp:revision>
  <dcterms:created xsi:type="dcterms:W3CDTF">2020-11-20T18:33:34Z</dcterms:created>
  <dcterms:modified xsi:type="dcterms:W3CDTF">2023-05-15T22:15:29Z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