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6" r:id="rId3"/>
    <p:sldId id="257" r:id="rId4"/>
    <p:sldId id="344" r:id="rId5"/>
    <p:sldId id="319" r:id="rId6"/>
    <p:sldId id="352" r:id="rId7"/>
    <p:sldId id="324" r:id="rId8"/>
    <p:sldId id="337" r:id="rId9"/>
    <p:sldId id="346" r:id="rId10"/>
    <p:sldId id="355" r:id="rId11"/>
    <p:sldId id="353" r:id="rId12"/>
    <p:sldId id="326" r:id="rId13"/>
    <p:sldId id="347" r:id="rId14"/>
    <p:sldId id="318" r:id="rId15"/>
    <p:sldId id="334" r:id="rId16"/>
    <p:sldId id="333" r:id="rId17"/>
    <p:sldId id="331" r:id="rId18"/>
    <p:sldId id="332" r:id="rId19"/>
    <p:sldId id="317" r:id="rId20"/>
    <p:sldId id="271"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CDE8C65-ADBF-4B31-8C8E-314E00613D6C}">
          <p14:sldIdLst>
            <p14:sldId id="256"/>
          </p14:sldIdLst>
        </p14:section>
        <p14:section name="Objectives" id="{F44CADC0-45C6-4EE0-A83D-6D9D9E93CD9A}">
          <p14:sldIdLst>
            <p14:sldId id="276"/>
            <p14:sldId id="257"/>
          </p14:sldIdLst>
        </p14:section>
        <p14:section name="Clearance Activities - First Steps After Approval" id="{F13BB59F-DAE3-4782-B364-E99070BF7FE3}">
          <p14:sldIdLst>
            <p14:sldId id="344"/>
            <p14:sldId id="319"/>
            <p14:sldId id="352"/>
            <p14:sldId id="324"/>
          </p14:sldIdLst>
        </p14:section>
        <p14:section name="Clearance Activities: 8-week Deadline" id="{408A25E3-0745-4F17-B831-D6F2C35DB47C}">
          <p14:sldIdLst>
            <p14:sldId id="337"/>
            <p14:sldId id="346"/>
            <p14:sldId id="355"/>
            <p14:sldId id="353"/>
          </p14:sldIdLst>
        </p14:section>
        <p14:section name="Clearance Activities: 12-week Deadline" id="{53D1E3E3-2CF0-4F8B-9CC7-4918D7230940}">
          <p14:sldIdLst>
            <p14:sldId id="326"/>
            <p14:sldId id="347"/>
            <p14:sldId id="318"/>
            <p14:sldId id="334"/>
            <p14:sldId id="333"/>
            <p14:sldId id="331"/>
            <p14:sldId id="332"/>
            <p14:sldId id="317"/>
          </p14:sldIdLst>
        </p14:section>
        <p14:section name="Other Reminders, Tips, &amp; Resources" id="{1F1FB5BA-D951-4D37-B373-D3A4CC5B96D0}">
          <p14:sldIdLst>
            <p14:sldId id="271"/>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Wittstadt" initials="CW" lastIdx="2" clrIdx="0">
    <p:extLst>
      <p:ext uri="{19B8F6BF-5375-455C-9EA6-DF929625EA0E}">
        <p15:presenceInfo xmlns:p15="http://schemas.microsoft.com/office/powerpoint/2012/main" userId="S-1-5-21-2083667071-1112689225-1550850067-69945" providerId="AD"/>
      </p:ext>
    </p:extLst>
  </p:cmAuthor>
  <p:cmAuthor id="2" name="Barbara O'Brien" initials="BO" lastIdx="21" clrIdx="1">
    <p:extLst>
      <p:ext uri="{19B8F6BF-5375-455C-9EA6-DF929625EA0E}">
        <p15:presenceInfo xmlns:p15="http://schemas.microsoft.com/office/powerpoint/2012/main" userId="S-1-5-21-2083667071-1112689225-1550850067-2326" providerId="AD"/>
      </p:ext>
    </p:extLst>
  </p:cmAuthor>
  <p:cmAuthor id="3" name="Tracy Spangler" initials="TS" lastIdx="2" clrIdx="2">
    <p:extLst>
      <p:ext uri="{19B8F6BF-5375-455C-9EA6-DF929625EA0E}">
        <p15:presenceInfo xmlns:p15="http://schemas.microsoft.com/office/powerpoint/2012/main" userId="S-1-5-21-2083667071-1112689225-1550850067-58374" providerId="AD"/>
      </p:ext>
    </p:extLst>
  </p:cmAuthor>
  <p:cmAuthor id="4" name="Jessica Pecoraro" initials="JP" lastIdx="2" clrIdx="3">
    <p:extLst>
      <p:ext uri="{19B8F6BF-5375-455C-9EA6-DF929625EA0E}">
        <p15:presenceInfo xmlns:p15="http://schemas.microsoft.com/office/powerpoint/2012/main" userId="S::JessicaPecoraro@westat.com::84680296-0bfc-41dc-b6d8-2b41f5c2f3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BCD"/>
    <a:srgbClr val="0071CF"/>
    <a:srgbClr val="216352"/>
    <a:srgbClr val="033479"/>
    <a:srgbClr val="F98F2B"/>
    <a:srgbClr val="E18027"/>
    <a:srgbClr val="FFC32A"/>
    <a:srgbClr val="4B9063"/>
    <a:srgbClr val="52565A"/>
    <a:srgbClr val="12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65" autoAdjust="0"/>
    <p:restoredTop sz="84733" autoAdjust="0"/>
  </p:normalViewPr>
  <p:slideViewPr>
    <p:cSldViewPr snapToGrid="0" snapToObjects="1">
      <p:cViewPr varScale="1">
        <p:scale>
          <a:sx n="85" d="100"/>
          <a:sy n="85" d="100"/>
        </p:scale>
        <p:origin x="576" y="96"/>
      </p:cViewPr>
      <p:guideLst/>
    </p:cSldViewPr>
  </p:slideViewPr>
  <p:outlineViewPr>
    <p:cViewPr>
      <p:scale>
        <a:sx n="33" d="100"/>
        <a:sy n="33" d="100"/>
      </p:scale>
      <p:origin x="0" y="-6510"/>
    </p:cViewPr>
  </p:outlin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3FA8-C93E-2846-8BDD-5E6860FC96E1}"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952B-BFF5-B74B-8DDB-687D652A663D}" type="slidenum">
              <a:rPr lang="en-US" smtClean="0"/>
              <a:t>‹#›</a:t>
            </a:fld>
            <a:endParaRPr lang="en-US"/>
          </a:p>
        </p:txBody>
      </p:sp>
    </p:spTree>
    <p:extLst>
      <p:ext uri="{BB962C8B-B14F-4D97-AF65-F5344CB8AC3E}">
        <p14:creationId xmlns:p14="http://schemas.microsoft.com/office/powerpoint/2010/main" val="15266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hearprogram.org/sites/default/files/2021-06/HHEAR-Policies-for-Access-to-Services-508.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module “Navigating HHEAR Post-Approval” … phase 1… Clearance Activities</a:t>
            </a:r>
          </a:p>
        </p:txBody>
      </p:sp>
      <p:sp>
        <p:nvSpPr>
          <p:cNvPr id="4" name="Slide Number Placeholder 3"/>
          <p:cNvSpPr>
            <a:spLocks noGrp="1"/>
          </p:cNvSpPr>
          <p:nvPr>
            <p:ph type="sldNum" sz="quarter" idx="5"/>
          </p:nvPr>
        </p:nvSpPr>
        <p:spPr/>
        <p:txBody>
          <a:bodyPr/>
          <a:lstStyle/>
          <a:p>
            <a:fld id="{0931952B-BFF5-B74B-8DDB-687D652A663D}" type="slidenum">
              <a:rPr lang="en-US" smtClean="0"/>
              <a:t>1</a:t>
            </a:fld>
            <a:endParaRPr lang="en-US"/>
          </a:p>
        </p:txBody>
      </p:sp>
    </p:spTree>
    <p:extLst>
      <p:ext uri="{BB962C8B-B14F-4D97-AF65-F5344CB8AC3E}">
        <p14:creationId xmlns:p14="http://schemas.microsoft.com/office/powerpoint/2010/main" val="207934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items that require your attention post-approval relate to data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8-weeks of being approved you will need to submit a signed Data Submission Agreement (or DSA) and a signed Data Sharing Plan (or DSP).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Submission AGREEMENT outlines your agreement with HHEAR regarding the submission of data to the HHEAR data Repository.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Sharing PLAN </a:t>
            </a:r>
            <a:r>
              <a:rPr lang="en-US" i="1" dirty="0"/>
              <a:t>describes</a:t>
            </a:r>
            <a:r>
              <a:rPr lang="en-US" dirty="0"/>
              <a:t> the data types included, the data repositories to which data will be submitted, the timeline for data submission and release…. And … the appropriate uses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there are links to each of these items on this slide AND they can be found on the HHEAR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DSA and DSP can be submitted by uploading each to </a:t>
            </a:r>
            <a:r>
              <a:rPr lang="en-US" dirty="0" err="1"/>
              <a:t>myHHEAR</a:t>
            </a:r>
            <a:r>
              <a:rPr lang="en-US" dirty="0"/>
              <a:t> through your </a:t>
            </a:r>
            <a:r>
              <a:rPr lang="en-US" dirty="0" err="1"/>
              <a:t>myHHEAR</a:t>
            </a:r>
            <a:r>
              <a:rPr lang="en-US" dirty="0"/>
              <a:t>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Also… Please note the tip on this slide is the same as for the IRB attestation letter… You will receive access to the HHEAR Data Center Portal only after the IRB Attestation Letter, DSA, and DSP are both submitted </a:t>
            </a:r>
            <a:r>
              <a:rPr lang="en-US" b="1" i="1" dirty="0"/>
              <a:t>and approved</a:t>
            </a:r>
            <a:r>
              <a:rPr lang="en-US" b="1" dirty="0"/>
              <a: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10</a:t>
            </a:fld>
            <a:endParaRPr lang="en-US"/>
          </a:p>
        </p:txBody>
      </p:sp>
    </p:spTree>
    <p:extLst>
      <p:ext uri="{BB962C8B-B14F-4D97-AF65-F5344CB8AC3E}">
        <p14:creationId xmlns:p14="http://schemas.microsoft.com/office/powerpoint/2010/main" val="268644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Submitting signed Data Submission Agreements, Data Sharing Plans, and the IRB Attestation Letter is critical to your project moving forward. Once these items are uploaded to </a:t>
            </a:r>
            <a:r>
              <a:rPr lang="en-US" dirty="0" err="1"/>
              <a:t>myHHEAR</a:t>
            </a:r>
            <a:r>
              <a:rPr lang="en-US" dirty="0"/>
              <a:t>, the forms will be reviewed by the HHEAR data center. Once the Data Center has approved the documents, you will be contacted with instruction for accessing the Data Center Portal and how to upload your project’s epidemiological data… your data must be uploaded no later than 12 weeks post approval.</a:t>
            </a:r>
          </a:p>
        </p:txBody>
      </p:sp>
      <p:sp>
        <p:nvSpPr>
          <p:cNvPr id="4" name="Slide Number Placeholder 3"/>
          <p:cNvSpPr>
            <a:spLocks noGrp="1"/>
          </p:cNvSpPr>
          <p:nvPr>
            <p:ph type="sldNum" sz="quarter" idx="5"/>
          </p:nvPr>
        </p:nvSpPr>
        <p:spPr/>
        <p:txBody>
          <a:bodyPr/>
          <a:lstStyle/>
          <a:p>
            <a:fld id="{0931952B-BFF5-B74B-8DDB-687D652A663D}" type="slidenum">
              <a:rPr lang="en-US" smtClean="0"/>
              <a:t>11</a:t>
            </a:fld>
            <a:endParaRPr lang="en-US"/>
          </a:p>
        </p:txBody>
      </p:sp>
    </p:spTree>
    <p:extLst>
      <p:ext uri="{BB962C8B-B14F-4D97-AF65-F5344CB8AC3E}">
        <p14:creationId xmlns:p14="http://schemas.microsoft.com/office/powerpoint/2010/main" val="209419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12-weeks post-approval the relevant Material Transfer Agreements must be completed and submitted to the Coordinating Center. Note this is with OR without accompanying data. </a:t>
            </a:r>
          </a:p>
          <a:p>
            <a:endParaRPr lang="en-US" dirty="0"/>
          </a:p>
          <a:p>
            <a:pPr>
              <a:buFont typeface="Arial" panose="020B0604020202020204" pitchFamily="34" charset="0"/>
              <a:buChar char="•"/>
            </a:pPr>
            <a:r>
              <a:rPr lang="en-US" dirty="0"/>
              <a:t>“A Material Transfer Agreement (MTA) is a contract that governs the transfer of tangible research materials between two organizations, when the recipient intends to use it for his or her own research purposes. An MTA defines the rights of the provider and the recipient with respect to the materials and any derivatives.”</a:t>
            </a:r>
            <a:r>
              <a:rPr lang="en-US" kern="1200" dirty="0">
                <a:solidFill>
                  <a:srgbClr val="002060"/>
                </a:solidFill>
              </a:rPr>
              <a:t> </a:t>
            </a:r>
          </a:p>
          <a:p>
            <a:pPr marL="0" indent="0">
              <a:buNone/>
            </a:pPr>
            <a:endParaRPr lang="en-US" sz="3200" kern="1200" dirty="0">
              <a:solidFill>
                <a:srgbClr val="002060"/>
              </a:solidFill>
            </a:endParaRPr>
          </a:p>
          <a:p>
            <a:pPr>
              <a:buFont typeface="Arial" panose="020B0604020202020204" pitchFamily="34" charset="0"/>
              <a:buChar char="•"/>
            </a:pPr>
            <a:r>
              <a:rPr lang="en-US" dirty="0"/>
              <a:t>There are 2 types of MTAs: </a:t>
            </a:r>
          </a:p>
          <a:p>
            <a:pPr lvl="1"/>
            <a:r>
              <a:rPr lang="en-US" dirty="0"/>
              <a:t>	Human Materials Transfer Agreement (H-MTA)</a:t>
            </a:r>
          </a:p>
          <a:p>
            <a:pPr lvl="1"/>
            <a:r>
              <a:rPr lang="en-US" dirty="0"/>
              <a:t>	Environmental Materials Transfer Agreement (E-MTA)</a:t>
            </a:r>
            <a:endParaRPr lang="en-US" sz="3200" kern="1200" dirty="0">
              <a:solidFill>
                <a:srgbClr val="002060"/>
              </a:solidFill>
            </a:endParaRPr>
          </a:p>
          <a:p>
            <a:endParaRPr lang="en-US" dirty="0"/>
          </a:p>
          <a:p>
            <a:r>
              <a:rPr lang="en-US" dirty="0"/>
              <a:t>Both of these forms are linked in this slide AND can be found on the website.</a:t>
            </a:r>
          </a:p>
          <a:p>
            <a:endParaRPr lang="en-US" sz="1200" kern="1200" dirty="0">
              <a:solidFill>
                <a:srgbClr val="002060"/>
              </a:solidFill>
            </a:endParaRPr>
          </a:p>
          <a:p>
            <a:r>
              <a:rPr lang="en-US" sz="1200" kern="1200" dirty="0">
                <a:solidFill>
                  <a:srgbClr val="002060"/>
                </a:solidFill>
              </a:rPr>
              <a:t>These documents are used to facilitate the transfer of human biological materials and/or environmental samples between the PI and a HHEAR Lab Hub</a:t>
            </a:r>
            <a:r>
              <a:rPr lang="en-US" dirty="0">
                <a:solidFill>
                  <a:srgbClr val="002060"/>
                </a:solidFill>
              </a:rPr>
              <a:t>.</a:t>
            </a:r>
            <a:endParaRPr lang="en-US" kern="1200"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12</a:t>
            </a:fld>
            <a:endParaRPr lang="en-US"/>
          </a:p>
        </p:txBody>
      </p:sp>
    </p:spTree>
    <p:extLst>
      <p:ext uri="{BB962C8B-B14F-4D97-AF65-F5344CB8AC3E}">
        <p14:creationId xmlns:p14="http://schemas.microsoft.com/office/powerpoint/2010/main" val="287879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3200" kern="1200" dirty="0">
              <a:solidFill>
                <a:srgbClr val="002060"/>
              </a:solidFill>
            </a:endParaRPr>
          </a:p>
          <a:p>
            <a:pPr>
              <a:buFont typeface="Arial" panose="020B0604020202020204" pitchFamily="34" charset="0"/>
              <a:buChar char="•"/>
            </a:pPr>
            <a:r>
              <a:rPr lang="en-US" dirty="0">
                <a:solidFill>
                  <a:srgbClr val="002060"/>
                </a:solidFill>
              </a:rPr>
              <a:t>An MTA is needed for each HHEAR Lab Hub that will be receiving materials from you, the PI.</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schemeClr>
                </a:solidFill>
              </a:rPr>
              <a:t>Transfer of samples between HHEAR Lab Hubs is covered by the HHEAR Material Collaboration Agreement.</a:t>
            </a:r>
            <a:endParaRPr lang="en-US" dirty="0">
              <a:solidFill>
                <a:srgbClr val="002060"/>
              </a:solidFill>
            </a:endParaRPr>
          </a:p>
          <a:p>
            <a:pPr>
              <a:buFont typeface="Arial" panose="020B0604020202020204" pitchFamily="34" charset="0"/>
              <a:buChar char="•"/>
            </a:pPr>
            <a:endParaRPr lang="en-US" sz="3200" kern="1200" dirty="0">
              <a:solidFill>
                <a:srgbClr val="002060"/>
              </a:solidFill>
            </a:endParaRPr>
          </a:p>
          <a:p>
            <a:endParaRPr lang="en-US" dirty="0"/>
          </a:p>
          <a:p>
            <a:pPr>
              <a:buFont typeface="Arial" panose="020B0604020202020204" pitchFamily="34" charset="0"/>
              <a:buChar char="•"/>
            </a:pPr>
            <a:r>
              <a:rPr lang="en-US" sz="1200" dirty="0"/>
              <a:t>Please note that substantial changes to these documents can result in delays in the process, so you will want to begin work on these immediately upon approval notification.</a:t>
            </a:r>
          </a:p>
          <a:p>
            <a:pPr>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you have questions regarding these documents, please reach out to the Coordinating Center at </a:t>
            </a:r>
            <a:r>
              <a:rPr lang="en-US" sz="1200" dirty="0">
                <a:hlinkClick r:id="rId3"/>
              </a:rPr>
              <a:t>HHEAR_CC@westat.com</a:t>
            </a:r>
            <a:r>
              <a:rPr lang="en-US" sz="1200" dirty="0"/>
              <a:t> </a:t>
            </a:r>
          </a:p>
          <a:p>
            <a:pPr>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0931952B-BFF5-B74B-8DDB-687D652A663D}" type="slidenum">
              <a:rPr lang="en-US" smtClean="0"/>
              <a:t>13</a:t>
            </a:fld>
            <a:endParaRPr lang="en-US"/>
          </a:p>
        </p:txBody>
      </p:sp>
    </p:spTree>
    <p:extLst>
      <p:ext uri="{BB962C8B-B14F-4D97-AF65-F5344CB8AC3E}">
        <p14:creationId xmlns:p14="http://schemas.microsoft.com/office/powerpoint/2010/main" val="358123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12 weeks after your application is approved:</a:t>
            </a:r>
          </a:p>
          <a:p>
            <a:endParaRPr lang="en-US" dirty="0"/>
          </a:p>
          <a:p>
            <a:r>
              <a:rPr lang="en-US" dirty="0"/>
              <a:t>You will need to complete a detailed lab analysis plan or plans in coordination with the Lab Hubs assigned to your project. Please note that this process should begin promptly after your approval notification. You will need to work on this simultaneously with the items that have the 8-week deadline… you just have an additional 4 weeks to complete the LAP.</a:t>
            </a:r>
          </a:p>
          <a:p>
            <a:endParaRPr lang="en-US" b="1" dirty="0"/>
          </a:p>
          <a:p>
            <a:r>
              <a:rPr lang="en-US" dirty="0"/>
              <a:t>Work with the Lab Hub(s) to create a DETAILED LAP.</a:t>
            </a:r>
          </a:p>
          <a:p>
            <a:r>
              <a:rPr lang="en-US" dirty="0"/>
              <a:t>This is a critical step as it outlines what samples are needed and the analyses that are to be done.</a:t>
            </a:r>
          </a:p>
          <a:p>
            <a:r>
              <a:rPr lang="en-US" dirty="0"/>
              <a:t>Once the Data Center approves the IRB attestation letter, DSA, and DSP, the Data Center will contact you to upload your project epi data to the Data Center Portal.</a:t>
            </a:r>
          </a:p>
          <a:p>
            <a:r>
              <a:rPr lang="en-US" dirty="0">
                <a:solidFill>
                  <a:schemeClr val="accent5">
                    <a:lumMod val="75000"/>
                  </a:schemeClr>
                </a:solidFill>
              </a:rPr>
              <a:t>You will want to work closely with your Lab Hub during this process as they may have additional lab-specific needs (such as a </a:t>
            </a:r>
            <a:r>
              <a:rPr lang="en-US" b="1" dirty="0">
                <a:solidFill>
                  <a:schemeClr val="accent5">
                    <a:lumMod val="75000"/>
                  </a:schemeClr>
                </a:solidFill>
              </a:rPr>
              <a:t>detailed statements of work</a:t>
            </a:r>
            <a:r>
              <a:rPr lang="en-US" dirty="0">
                <a:solidFill>
                  <a:schemeClr val="accent5">
                    <a:lumMod val="75000"/>
                  </a:schemeClr>
                </a:solidFill>
              </a:rPr>
              <a:t>) depending on your project details and the Lab Hubs specific processes.</a:t>
            </a:r>
          </a:p>
          <a:p>
            <a:endParaRPr lang="en-US" b="1" dirty="0"/>
          </a:p>
        </p:txBody>
      </p:sp>
      <p:sp>
        <p:nvSpPr>
          <p:cNvPr id="4" name="Slide Number Placeholder 3"/>
          <p:cNvSpPr>
            <a:spLocks noGrp="1"/>
          </p:cNvSpPr>
          <p:nvPr>
            <p:ph type="sldNum" sz="quarter" idx="5"/>
          </p:nvPr>
        </p:nvSpPr>
        <p:spPr/>
        <p:txBody>
          <a:bodyPr/>
          <a:lstStyle/>
          <a:p>
            <a:fld id="{0931952B-BFF5-B74B-8DDB-687D652A663D}" type="slidenum">
              <a:rPr lang="en-US" smtClean="0"/>
              <a:t>14</a:t>
            </a:fld>
            <a:endParaRPr lang="en-US"/>
          </a:p>
        </p:txBody>
      </p:sp>
    </p:spTree>
    <p:extLst>
      <p:ext uri="{BB962C8B-B14F-4D97-AF65-F5344CB8AC3E}">
        <p14:creationId xmlns:p14="http://schemas.microsoft.com/office/powerpoint/2010/main" val="127438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 of the Laboratory Analysis Plan include:</a:t>
            </a:r>
          </a:p>
          <a:p>
            <a:pPr>
              <a:buFont typeface="Arial" panose="020B0604020202020204" pitchFamily="34" charset="0"/>
              <a:buChar char="•"/>
            </a:pPr>
            <a:r>
              <a:rPr lang="en-US" sz="1200" dirty="0"/>
              <a:t>Details about number and type of samples to be analyzed</a:t>
            </a:r>
          </a:p>
          <a:p>
            <a:pPr>
              <a:buFont typeface="Arial" panose="020B0604020202020204" pitchFamily="34" charset="0"/>
              <a:buChar char="•"/>
            </a:pPr>
            <a:r>
              <a:rPr lang="en-US" sz="1200" dirty="0"/>
              <a:t>   Names of analytes</a:t>
            </a:r>
          </a:p>
          <a:p>
            <a:pPr>
              <a:buFont typeface="Arial" panose="020B0604020202020204" pitchFamily="34" charset="0"/>
              <a:buChar char="•"/>
            </a:pPr>
            <a:r>
              <a:rPr lang="en-US" sz="1200" dirty="0"/>
              <a:t>   Analyte adjustment factors</a:t>
            </a:r>
          </a:p>
          <a:p>
            <a:pPr>
              <a:buFont typeface="Arial" panose="020B0604020202020204" pitchFamily="34" charset="0"/>
              <a:buChar char="•"/>
            </a:pPr>
            <a:r>
              <a:rPr lang="en-US" sz="1200" dirty="0"/>
              <a:t>QC Plan</a:t>
            </a:r>
          </a:p>
          <a:p>
            <a:pPr>
              <a:buFont typeface="Arial" panose="020B0604020202020204" pitchFamily="34" charset="0"/>
              <a:buChar char="•"/>
            </a:pPr>
            <a:r>
              <a:rPr lang="en-US" sz="1200" dirty="0"/>
              <a:t>   Randomization</a:t>
            </a:r>
          </a:p>
          <a:p>
            <a:pPr>
              <a:buFont typeface="Arial" panose="020B0604020202020204" pitchFamily="34" charset="0"/>
              <a:buChar char="•"/>
            </a:pPr>
            <a:r>
              <a:rPr lang="en-US" sz="1200" dirty="0"/>
              <a:t>Sample aliquoting</a:t>
            </a:r>
          </a:p>
          <a:p>
            <a:pPr>
              <a:buFont typeface="Arial" panose="020B0604020202020204" pitchFamily="34" charset="0"/>
              <a:buChar char="•"/>
            </a:pPr>
            <a:r>
              <a:rPr lang="en-US" sz="1200" dirty="0"/>
              <a:t>   Labeling and shipment</a:t>
            </a:r>
          </a:p>
          <a:p>
            <a:pPr>
              <a:buFont typeface="Arial" panose="020B0604020202020204" pitchFamily="34" charset="0"/>
              <a:buChar char="•"/>
            </a:pPr>
            <a:r>
              <a:rPr lang="en-US" sz="1200" dirty="0"/>
              <a:t>Associated sample or participant data</a:t>
            </a:r>
          </a:p>
          <a:p>
            <a:pPr>
              <a:buFont typeface="Arial" panose="020B0604020202020204" pitchFamily="34" charset="0"/>
              <a:buChar char="•"/>
            </a:pPr>
            <a:r>
              <a:rPr lang="en-US" sz="1200" dirty="0"/>
              <a:t>Projected timelines</a:t>
            </a:r>
          </a:p>
          <a:p>
            <a:pPr>
              <a:buFont typeface="Arial" panose="020B0604020202020204" pitchFamily="34" charset="0"/>
              <a:buChar char="•"/>
            </a:pPr>
            <a:r>
              <a:rPr lang="en-US" sz="1200" dirty="0"/>
              <a:t>Documentation of Publications Policy agreement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15</a:t>
            </a:fld>
            <a:endParaRPr lang="en-US"/>
          </a:p>
        </p:txBody>
      </p:sp>
    </p:spTree>
    <p:extLst>
      <p:ext uri="{BB962C8B-B14F-4D97-AF65-F5344CB8AC3E}">
        <p14:creationId xmlns:p14="http://schemas.microsoft.com/office/powerpoint/2010/main" val="107161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PLEASE NOTE:</a:t>
            </a:r>
          </a:p>
          <a:p>
            <a:endParaRPr lang="en-US" b="1" dirty="0"/>
          </a:p>
          <a:p>
            <a:r>
              <a:rPr lang="en-US" b="1" dirty="0"/>
              <a:t>Your plan may include a pre-test of samples to confirm their fitness for the requested analyses.</a:t>
            </a:r>
          </a:p>
          <a:p>
            <a:endParaRPr lang="en-US" sz="2800" b="1" dirty="0"/>
          </a:p>
          <a:p>
            <a:r>
              <a:rPr lang="en-US" sz="2800" dirty="0"/>
              <a:t>The purpose of a pre-test is to establish the feasibility of the sample analysis or fitness of the samples.</a:t>
            </a:r>
          </a:p>
          <a:p>
            <a:endParaRPr lang="en-US" sz="2800" dirty="0"/>
          </a:p>
          <a:p>
            <a:r>
              <a:rPr lang="en-US" sz="2800" dirty="0"/>
              <a:t>Not all studies will need a pre-test.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a:t>
            </a:r>
            <a:r>
              <a:rPr lang="en-US" sz="1200" dirty="0"/>
              <a:t>More information on how to conduct a pre-test is provided in Appendix 2 of HHEAR’s Policies for Access to Services on our website, also linked </a:t>
            </a:r>
            <a:r>
              <a:rPr lang="en-US" sz="1200" dirty="0">
                <a:hlinkClick r:id="rId3"/>
              </a:rPr>
              <a:t>here</a:t>
            </a:r>
            <a:r>
              <a:rPr lang="en-US" sz="1200" dirty="0"/>
              <a: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16</a:t>
            </a:fld>
            <a:endParaRPr lang="en-US"/>
          </a:p>
        </p:txBody>
      </p:sp>
    </p:spTree>
    <p:extLst>
      <p:ext uri="{BB962C8B-B14F-4D97-AF65-F5344CB8AC3E}">
        <p14:creationId xmlns:p14="http://schemas.microsoft.com/office/powerpoint/2010/main" val="388311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will receive access to the Data Center Portal after the IRB Attestation Letter, DSA, and DSP are submitted and approved.</a:t>
            </a:r>
          </a:p>
          <a:p>
            <a:endParaRPr lang="en-US" dirty="0"/>
          </a:p>
          <a:p>
            <a:r>
              <a:rPr lang="en-US" dirty="0"/>
              <a:t>At this point you will upload epidemiological data from your parent study to the HHEAR Data Center Portal. 	</a:t>
            </a:r>
          </a:p>
          <a:p>
            <a:r>
              <a:rPr lang="en-US" dirty="0"/>
              <a:t>	</a:t>
            </a:r>
          </a:p>
          <a:p>
            <a:r>
              <a:rPr lang="en-US" dirty="0"/>
              <a:t>	The Data Center tells you what data to include and how to upload your data files. </a:t>
            </a:r>
          </a:p>
          <a:p>
            <a:r>
              <a:rPr lang="en-US" dirty="0"/>
              <a:t>	The Data Center must approve your data before you can ship samples to the Lab Hub(s).</a:t>
            </a:r>
          </a:p>
          <a:p>
            <a:r>
              <a:rPr lang="en-US" dirty="0"/>
              <a:t>	You will need to link your PIDs to the original study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75000"/>
                  </a:schemeClr>
                </a:solidFill>
              </a:rPr>
              <a:t>Please note again that The Data Center must approve your project data BEFORE you may ship samples to the Lab Hub.</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17</a:t>
            </a:fld>
            <a:endParaRPr lang="en-US"/>
          </a:p>
        </p:txBody>
      </p:sp>
    </p:spTree>
    <p:extLst>
      <p:ext uri="{BB962C8B-B14F-4D97-AF65-F5344CB8AC3E}">
        <p14:creationId xmlns:p14="http://schemas.microsoft.com/office/powerpoint/2010/main" val="375703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For some studies, sample-level data files will also need to be sent to the Lab Hub or hubs working with your project. </a:t>
            </a:r>
            <a:r>
              <a:rPr lang="en-US" b="0" dirty="0"/>
              <a:t>This will not apply to all studies.</a:t>
            </a:r>
          </a:p>
          <a:p>
            <a:pPr lvl="1">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This may include sample characteristics and/or phenotypic data</a:t>
            </a:r>
          </a:p>
          <a:p>
            <a:pPr lvl="2">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For example, for quality control or analysis, the lab might require information related to collection method, duration of storage, participant age, or other similar data.</a:t>
            </a:r>
          </a:p>
          <a:p>
            <a:pPr lvl="1">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The Lab Hub or hubs will work directly with the PI to coordinate this step. </a:t>
            </a:r>
          </a:p>
          <a:p>
            <a:pPr lvl="2">
              <a:buFont typeface="Courier New" panose="02070309020205020404" pitchFamily="49" charset="0"/>
              <a:buChar char="o"/>
            </a:pPr>
            <a:r>
              <a:rPr lang="en-US" dirty="0">
                <a:effectLst/>
                <a:ea typeface="Calibri" panose="020F0502020204030204" pitchFamily="34" charset="0"/>
                <a:cs typeface="Times New Roman" panose="02020603050405020304" pitchFamily="18" charset="0"/>
              </a:rPr>
              <a:t>Please note that this step is not tracked in </a:t>
            </a:r>
            <a:r>
              <a:rPr lang="en-US" dirty="0" err="1">
                <a:effectLst/>
                <a:ea typeface="Calibri" panose="020F0502020204030204" pitchFamily="34" charset="0"/>
                <a:cs typeface="Times New Roman" panose="02020603050405020304" pitchFamily="18" charset="0"/>
              </a:rPr>
              <a:t>myHHEAR</a:t>
            </a:r>
            <a:r>
              <a:rPr lang="en-US" dirty="0">
                <a:effectLs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0931952B-BFF5-B74B-8DDB-687D652A663D}" type="slidenum">
              <a:rPr lang="en-US" smtClean="0"/>
              <a:t>18</a:t>
            </a:fld>
            <a:endParaRPr lang="en-US"/>
          </a:p>
        </p:txBody>
      </p:sp>
    </p:spTree>
    <p:extLst>
      <p:ext uri="{BB962C8B-B14F-4D97-AF65-F5344CB8AC3E}">
        <p14:creationId xmlns:p14="http://schemas.microsoft.com/office/powerpoint/2010/main" val="121455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here are a few important tips for this section</a:t>
            </a:r>
          </a:p>
          <a:p>
            <a:endParaRPr lang="en-US" dirty="0"/>
          </a:p>
          <a:p>
            <a:pPr marL="285750" indent="-285750">
              <a:buFont typeface="Arial" panose="020B0604020202020204" pitchFamily="34" charset="0"/>
              <a:buChar char="•"/>
            </a:pPr>
            <a:r>
              <a:rPr lang="en-US" sz="1200" dirty="0"/>
              <a:t>Be sure to complete the IRB attestation letter, DSA, and DSP promptly as all must be submitted and approved before receiving access to the HHEAR Data Center Portal!</a:t>
            </a:r>
          </a:p>
          <a:p>
            <a:pPr marL="0" indent="0">
              <a:buFont typeface="Arial" panose="020B0604020202020204" pitchFamily="34" charset="0"/>
              <a:buNone/>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 clearance activities, including submitting project data to the Data Center MUST be completed before samples can be shipped to Lab Hubs.</a:t>
            </a:r>
          </a:p>
          <a:p>
            <a:endParaRPr lang="en-US" sz="1200" dirty="0"/>
          </a:p>
          <a:p>
            <a:pPr marL="285750" indent="-285750">
              <a:buFont typeface="Arial" panose="020B0604020202020204" pitchFamily="34" charset="0"/>
              <a:buChar char="•"/>
            </a:pPr>
            <a:r>
              <a:rPr lang="en-US" sz="1200" dirty="0"/>
              <a:t>Reach out to the HHEAR coordinating center at </a:t>
            </a:r>
            <a:r>
              <a:rPr lang="en-US" sz="1200" dirty="0">
                <a:hlinkClick r:id="rId3"/>
              </a:rPr>
              <a:t>HHEAR_CC@westat.com</a:t>
            </a:r>
            <a:r>
              <a:rPr lang="en-US" sz="1200" dirty="0"/>
              <a:t> if you have any difficulties during the clearance activity stage!</a:t>
            </a:r>
          </a:p>
          <a:p>
            <a:pPr marL="0" indent="0">
              <a:buFont typeface="Arial" panose="020B0604020202020204" pitchFamily="34" charset="0"/>
              <a:buNone/>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you prepare for the next stage, we recommend that you reach out to your assigned lab hub to ensure your samples are stored/prepared in a manner appropriate for the planned analyses.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there is any deviation in the available samples relative to the approved plan (i.e., a reduction in the number of samples), contact the HHEAR Coordinating Center at </a:t>
            </a:r>
            <a:r>
              <a:rPr lang="en-US" sz="1200" dirty="0">
                <a:hlinkClick r:id="rId3"/>
              </a:rPr>
              <a:t>HHEAR_CC@westat.com</a:t>
            </a:r>
            <a:r>
              <a:rPr lang="en-US" sz="1200" dirty="0"/>
              <a:t> right away.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19</a:t>
            </a:fld>
            <a:endParaRPr lang="en-US"/>
          </a:p>
        </p:txBody>
      </p:sp>
    </p:spTree>
    <p:extLst>
      <p:ext uri="{BB962C8B-B14F-4D97-AF65-F5344CB8AC3E}">
        <p14:creationId xmlns:p14="http://schemas.microsoft.com/office/powerpoint/2010/main" val="203217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reviewed in the Post-Approval Overview, there are four main phases of the Post-Approval process. In this module we will dig into the details of the first phase: Clearance Activities.</a:t>
            </a:r>
          </a:p>
        </p:txBody>
      </p:sp>
      <p:sp>
        <p:nvSpPr>
          <p:cNvPr id="4" name="Slide Number Placeholder 3"/>
          <p:cNvSpPr>
            <a:spLocks noGrp="1"/>
          </p:cNvSpPr>
          <p:nvPr>
            <p:ph type="sldNum" sz="quarter" idx="5"/>
          </p:nvPr>
        </p:nvSpPr>
        <p:spPr/>
        <p:txBody>
          <a:bodyPr/>
          <a:lstStyle/>
          <a:p>
            <a:fld id="{0931952B-BFF5-B74B-8DDB-687D652A663D}" type="slidenum">
              <a:rPr lang="en-US" smtClean="0"/>
              <a:t>2</a:t>
            </a:fld>
            <a:endParaRPr lang="en-US"/>
          </a:p>
        </p:txBody>
      </p:sp>
    </p:spTree>
    <p:extLst>
      <p:ext uri="{BB962C8B-B14F-4D97-AF65-F5344CB8AC3E}">
        <p14:creationId xmlns:p14="http://schemas.microsoft.com/office/powerpoint/2010/main" val="89625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components due at 8-weeks post approval and components due at 12 weeks post approval. It is of the utmost importance that you stick to the deadlines to ensure access to services.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You will want to start all clearance activities immediately – this helps mitigate the impacts of unexpected delays.</a:t>
            </a:r>
            <a:br>
              <a:rPr lang="en-US" sz="1200" dirty="0"/>
            </a:br>
            <a:endParaRPr lang="en-US" sz="1200" dirty="0"/>
          </a:p>
          <a:p>
            <a:pPr marL="0" indent="0">
              <a:buFont typeface="Arial" panose="020B0604020202020204" pitchFamily="34" charset="0"/>
              <a:buNone/>
            </a:pPr>
            <a:r>
              <a:rPr lang="en-US" sz="1200" dirty="0"/>
              <a:t>Pease remember that excessive delays or missing documents can jeopardize access to services</a:t>
            </a:r>
            <a:br>
              <a:rPr lang="en-US" sz="1200" dirty="0"/>
            </a:br>
            <a:endParaRPr lang="en-US" sz="1200" dirty="0"/>
          </a:p>
          <a:p>
            <a:pPr marL="0" indent="0">
              <a:buFont typeface="Arial" panose="020B0604020202020204" pitchFamily="34" charset="0"/>
              <a:buNone/>
            </a:pPr>
            <a:r>
              <a:rPr lang="en-US" sz="1200" dirty="0"/>
              <a:t>If you have questions or concerns, please remember that you can always reach out to the HHEAR Coordinating Center at HHEAR_CC@westat.com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20</a:t>
            </a:fld>
            <a:endParaRPr lang="en-US"/>
          </a:p>
        </p:txBody>
      </p:sp>
    </p:spTree>
    <p:extLst>
      <p:ext uri="{BB962C8B-B14F-4D97-AF65-F5344CB8AC3E}">
        <p14:creationId xmlns:p14="http://schemas.microsoft.com/office/powerpoint/2010/main" val="43323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there is additional information available on the HHEAR website such as How to Apply, Policies, Support Documents, FAQs, and links to the data center portal or data repository… each of which is also linked on this slide.</a:t>
            </a:r>
          </a:p>
          <a:p>
            <a:endParaRPr lang="en-US" dirty="0"/>
          </a:p>
          <a:p>
            <a:r>
              <a:rPr lang="en-US" dirty="0"/>
              <a:t>Good luck and remember we are here to help!</a:t>
            </a:r>
          </a:p>
          <a:p>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21</a:t>
            </a:fld>
            <a:endParaRPr lang="en-US"/>
          </a:p>
        </p:txBody>
      </p:sp>
    </p:spTree>
    <p:extLst>
      <p:ext uri="{BB962C8B-B14F-4D97-AF65-F5344CB8AC3E}">
        <p14:creationId xmlns:p14="http://schemas.microsoft.com/office/powerpoint/2010/main" val="31383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today are as follows:</a:t>
            </a:r>
          </a:p>
          <a:p>
            <a:endParaRPr lang="en-US" dirty="0"/>
          </a:p>
          <a:p>
            <a:pPr>
              <a:spcBef>
                <a:spcPts val="1200"/>
              </a:spcBef>
            </a:pPr>
            <a:r>
              <a:rPr lang="en-US" dirty="0"/>
              <a:t>Understand the steps </a:t>
            </a:r>
            <a:r>
              <a:rPr lang="en-US" dirty="0">
                <a:solidFill>
                  <a:schemeClr val="accent1">
                    <a:lumMod val="75000"/>
                  </a:schemeClr>
                </a:solidFill>
              </a:rPr>
              <a:t>to obtain HHEAR services </a:t>
            </a:r>
            <a:r>
              <a:rPr lang="en-US" dirty="0"/>
              <a:t>following the approval of your HHEAR application: The Post-Approval Process. </a:t>
            </a:r>
          </a:p>
          <a:p>
            <a:pPr>
              <a:spcBef>
                <a:spcPts val="1200"/>
              </a:spcBef>
            </a:pPr>
            <a:endParaRPr lang="en-US" dirty="0"/>
          </a:p>
          <a:p>
            <a:pPr>
              <a:spcBef>
                <a:spcPts val="1200"/>
              </a:spcBef>
            </a:pPr>
            <a:r>
              <a:rPr lang="en-US" dirty="0"/>
              <a:t>Be aware of critical deadlines for submitting </a:t>
            </a:r>
            <a:r>
              <a:rPr lang="en-US" dirty="0">
                <a:solidFill>
                  <a:schemeClr val="accent5">
                    <a:lumMod val="75000"/>
                  </a:schemeClr>
                </a:solidFill>
              </a:rPr>
              <a:t>required documents and data </a:t>
            </a:r>
            <a:r>
              <a:rPr lang="en-US" dirty="0"/>
              <a:t>in the “Clearance Activity” stage.</a:t>
            </a:r>
          </a:p>
          <a:p>
            <a:pPr>
              <a:spcBef>
                <a:spcPts val="1200"/>
              </a:spcBef>
            </a:pPr>
            <a:endParaRPr lang="en-US" dirty="0"/>
          </a:p>
          <a:p>
            <a:pPr>
              <a:spcBef>
                <a:spcPts val="1200"/>
              </a:spcBef>
            </a:pPr>
            <a:r>
              <a:rPr lang="en-US" dirty="0">
                <a:solidFill>
                  <a:schemeClr val="accent5">
                    <a:lumMod val="75000"/>
                  </a:schemeClr>
                </a:solidFill>
              </a:rPr>
              <a:t>Obtain access </a:t>
            </a:r>
            <a:r>
              <a:rPr lang="en-US" dirty="0"/>
              <a:t>to guidance and tools for successfully navigating the post-approval process. </a:t>
            </a:r>
          </a:p>
          <a:p>
            <a:pPr>
              <a:spcBef>
                <a:spcPts val="1200"/>
              </a:spcBef>
            </a:pPr>
            <a:endParaRPr lang="en-US" dirty="0"/>
          </a:p>
          <a:p>
            <a:r>
              <a:rPr lang="en-US" dirty="0"/>
              <a:t>… let’s get started…</a:t>
            </a:r>
          </a:p>
        </p:txBody>
      </p:sp>
      <p:sp>
        <p:nvSpPr>
          <p:cNvPr id="4" name="Slide Number Placeholder 3"/>
          <p:cNvSpPr>
            <a:spLocks noGrp="1"/>
          </p:cNvSpPr>
          <p:nvPr>
            <p:ph type="sldNum" sz="quarter" idx="5"/>
          </p:nvPr>
        </p:nvSpPr>
        <p:spPr/>
        <p:txBody>
          <a:bodyPr/>
          <a:lstStyle/>
          <a:p>
            <a:fld id="{0931952B-BFF5-B74B-8DDB-687D652A663D}" type="slidenum">
              <a:rPr lang="en-US" smtClean="0"/>
              <a:t>3</a:t>
            </a:fld>
            <a:endParaRPr lang="en-US"/>
          </a:p>
        </p:txBody>
      </p:sp>
    </p:spTree>
    <p:extLst>
      <p:ext uri="{BB962C8B-B14F-4D97-AF65-F5344CB8AC3E}">
        <p14:creationId xmlns:p14="http://schemas.microsoft.com/office/powerpoint/2010/main" val="382648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recall this flow chart from the Post-Approval Process overview. We will anchor back to this through out the module...</a:t>
            </a:r>
          </a:p>
          <a:p>
            <a:endParaRPr lang="en-US" dirty="0"/>
          </a:p>
          <a:p>
            <a:r>
              <a:rPr lang="en-US" dirty="0"/>
              <a:t>BUT FIRST….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4</a:t>
            </a:fld>
            <a:endParaRPr lang="en-US"/>
          </a:p>
        </p:txBody>
      </p:sp>
    </p:spTree>
    <p:extLst>
      <p:ext uri="{BB962C8B-B14F-4D97-AF65-F5344CB8AC3E}">
        <p14:creationId xmlns:p14="http://schemas.microsoft.com/office/powerpoint/2010/main" val="26882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IMMEDIATELY upon approval, the HHEAR</a:t>
            </a:r>
            <a:r>
              <a:rPr lang="en-US" baseline="0" dirty="0"/>
              <a:t> Coordinating Center </a:t>
            </a:r>
            <a:r>
              <a:rPr lang="en-US" dirty="0"/>
              <a:t>will notify you of any required or optional modifications to your application that came from the review committee. It is critical that you promptly review and agree to these modifications. Written agreement should be sent to HHEAR_CC@westat.com.</a:t>
            </a:r>
          </a:p>
          <a:p>
            <a:endParaRPr lang="en-US" dirty="0"/>
          </a:p>
          <a:p>
            <a:r>
              <a:rPr lang="en-US" dirty="0"/>
              <a:t>If you have questions or concerns regarding these modifications, contact the HHEAR Coordinating Center at HHEAR_CC@westat.com right away.</a:t>
            </a:r>
          </a:p>
          <a:p>
            <a:endParaRPr lang="en-US" dirty="0"/>
          </a:p>
          <a:p>
            <a:r>
              <a:rPr lang="en-US" dirty="0"/>
              <a:t>Once any modifications are addressed, the clearance activities phase begins..</a:t>
            </a:r>
          </a:p>
        </p:txBody>
      </p:sp>
      <p:sp>
        <p:nvSpPr>
          <p:cNvPr id="4" name="Slide Number Placeholder 3"/>
          <p:cNvSpPr>
            <a:spLocks noGrp="1"/>
          </p:cNvSpPr>
          <p:nvPr>
            <p:ph type="sldNum" sz="quarter" idx="5"/>
          </p:nvPr>
        </p:nvSpPr>
        <p:spPr/>
        <p:txBody>
          <a:bodyPr/>
          <a:lstStyle/>
          <a:p>
            <a:fld id="{0931952B-BFF5-B74B-8DDB-687D652A663D}" type="slidenum">
              <a:rPr lang="en-US" smtClean="0"/>
              <a:t>5</a:t>
            </a:fld>
            <a:endParaRPr lang="en-US"/>
          </a:p>
        </p:txBody>
      </p:sp>
    </p:spTree>
    <p:extLst>
      <p:ext uri="{BB962C8B-B14F-4D97-AF65-F5344CB8AC3E}">
        <p14:creationId xmlns:p14="http://schemas.microsoft.com/office/powerpoint/2010/main" val="382718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HHEAR</a:t>
            </a:r>
            <a:r>
              <a:rPr lang="en-US" dirty="0"/>
              <a:t> CC will contact you after your project is approved and modifications are made to complete several activities. They will provide you with a link to </a:t>
            </a:r>
            <a:r>
              <a:rPr lang="en-US" dirty="0" err="1"/>
              <a:t>MyHHEAR</a:t>
            </a:r>
            <a:r>
              <a:rPr lang="en-US" dirty="0"/>
              <a:t> forms where signed documents and assurances need to be uploaded. All of these activities must be completed </a:t>
            </a:r>
            <a:r>
              <a:rPr lang="en-US" b="1" dirty="0"/>
              <a:t>before</a:t>
            </a:r>
            <a:r>
              <a:rPr lang="en-US" baseline="0" dirty="0"/>
              <a:t> you can ship your samples to a Lab Hub for analysis.</a:t>
            </a:r>
            <a:r>
              <a:rPr lang="en-US" dirty="0"/>
              <a:t> </a:t>
            </a:r>
          </a:p>
          <a:p>
            <a:endParaRPr lang="en-US" dirty="0"/>
          </a:p>
          <a:p>
            <a:r>
              <a:rPr lang="en-US" dirty="0"/>
              <a:t>The</a:t>
            </a:r>
            <a:r>
              <a:rPr lang="en-US" baseline="0" dirty="0"/>
              <a:t> first activities, </a:t>
            </a:r>
            <a:r>
              <a:rPr lang="en-US" dirty="0"/>
              <a:t>the IRB Attestation Letter, Signing the Data Submission Agreement, and Signing the Data Sharing Plan should be completed in 8 weeks. Additionally, the Human and/or Environmental Materials Transfer Agreement for each lab hub you will be working with should be completed within 10-12 weeks of approval….  And a</a:t>
            </a:r>
            <a:r>
              <a:rPr lang="en-US" baseline="0" dirty="0"/>
              <a:t> laboratory analysis plan should be completed for each approved analysis within 12 weeks after approval. </a:t>
            </a:r>
            <a:r>
              <a:rPr lang="en-US" dirty="0"/>
              <a:t>We will talk more in-depth about each of these in the next few slides.</a:t>
            </a:r>
          </a:p>
          <a:p>
            <a:endParaRPr lang="en-US" dirty="0"/>
          </a:p>
          <a:p>
            <a:endParaRPr lang="en-US" dirty="0"/>
          </a:p>
          <a:p>
            <a:r>
              <a:rPr lang="en-US" dirty="0"/>
              <a:t>The flow chart also highlights the steps following the IRB Attestation Letter and </a:t>
            </a:r>
            <a:r>
              <a:rPr lang="en-US" dirty="0" err="1"/>
              <a:t>DSA</a:t>
            </a:r>
            <a:r>
              <a:rPr lang="en-US" dirty="0"/>
              <a:t> &amp; DSP… Note the DC will approve these documents, and THEN the PI will submit project data, which will then be approved by the DC – this is the last step of the clearance activities phase. All of this takes place within 12-16 weeks post approval.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6</a:t>
            </a:fld>
            <a:endParaRPr lang="en-US"/>
          </a:p>
        </p:txBody>
      </p:sp>
    </p:spTree>
    <p:extLst>
      <p:ext uri="{BB962C8B-B14F-4D97-AF65-F5344CB8AC3E}">
        <p14:creationId xmlns:p14="http://schemas.microsoft.com/office/powerpoint/2010/main" val="294524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general, but critical, tips to keep in mind for this stage of your project:</a:t>
            </a:r>
          </a:p>
          <a:p>
            <a:r>
              <a:rPr lang="en-US" dirty="0"/>
              <a:t>First, start all clearance activities as soon as you receive notification that your project is approved. It may seem like the deadlines are far away, but unexpected delays can arise… so to ensure they don’t impact your ability to meet deadlines, you must begin work on these activities immediately.</a:t>
            </a:r>
          </a:p>
          <a:p>
            <a:endParaRPr lang="en-US" dirty="0"/>
          </a:p>
          <a:p>
            <a:r>
              <a:rPr lang="en-US" dirty="0"/>
              <a:t>Second, work on the clearance activities simultaneously. There is no need to wait until one part is done to complete another… again, you never know what could cause a delay, so it is best to begin right away.</a:t>
            </a:r>
          </a:p>
          <a:p>
            <a:endParaRPr lang="en-US" dirty="0"/>
          </a:p>
          <a:p>
            <a:r>
              <a:rPr lang="en-US" dirty="0"/>
              <a:t>Third, stick to the timeline.  It is important that to the best of your ability, you stick to the timeline. There are procedures in place to apply for extensions when absolutely necessary, however it is critical that you understand that projects with excessive delays run the risk of not being analyzed. Projects enter the lab queue as the samples arrive at the lab, so when projects are delayed, they fall further in the lab queue.</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7</a:t>
            </a:fld>
            <a:endParaRPr lang="en-US"/>
          </a:p>
        </p:txBody>
      </p:sp>
    </p:spTree>
    <p:extLst>
      <p:ext uri="{BB962C8B-B14F-4D97-AF65-F5344CB8AC3E}">
        <p14:creationId xmlns:p14="http://schemas.microsoft.com/office/powerpoint/2010/main" val="62300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discussed the overall process, Let’s dive into the details… </a:t>
            </a:r>
          </a:p>
          <a:p>
            <a:endParaRPr lang="en-US" dirty="0"/>
          </a:p>
          <a:p>
            <a:r>
              <a:rPr lang="en-US" dirty="0"/>
              <a:t>The IRB attestation letter. This is a letter from your IRB – it is not a new IRB approval. This letter must state that the original study consents permit the use of samples and data for your HHEAR project. It also must verify that the data submission and subsequent data-sharing for future </a:t>
            </a:r>
            <a:r>
              <a:rPr lang="en-US" b="1" u="sng" dirty="0"/>
              <a:t>unspecified</a:t>
            </a:r>
            <a:r>
              <a:rPr lang="en-US" b="1" u="none" dirty="0"/>
              <a:t> </a:t>
            </a:r>
            <a:r>
              <a:rPr lang="en-US" dirty="0"/>
              <a:t>research purposes are consistent with the informed consent that was utilized with the study’s participants. You may recall, in earlier modules we mentioned that the ability to submit and share data is a critical component to receiving HHEAR services. Because of this, </a:t>
            </a:r>
            <a:r>
              <a:rPr lang="en-US" b="1" dirty="0"/>
              <a:t>informed consent consistent with the use of data for future UNSPECIFIED research purposes is absolutely critical.</a:t>
            </a:r>
          </a:p>
          <a:p>
            <a:r>
              <a:rPr lang="en-US" dirty="0"/>
              <a:t>A template letter can be found on the HHEAR website and is linked in this slide. Note that all active links in this module (and all other modules) are available in the PowerPoint that is provided on the HHEAR website.</a:t>
            </a:r>
          </a:p>
          <a:p>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8</a:t>
            </a:fld>
            <a:endParaRPr lang="en-US"/>
          </a:p>
        </p:txBody>
      </p:sp>
    </p:spTree>
    <p:extLst>
      <p:ext uri="{BB962C8B-B14F-4D97-AF65-F5344CB8AC3E}">
        <p14:creationId xmlns:p14="http://schemas.microsoft.com/office/powerpoint/2010/main" val="270581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 tip on this screen. You will want to be sure to submit your IRB attestation letter promptly, as it is required before receiving access to the HHEAR Data Center Portal! This is critical for subsequent steps in the process including the upload of your data to the data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IRB Attestation Letter must apply to </a:t>
            </a:r>
            <a:r>
              <a:rPr lang="en-US" sz="1200" b="1" dirty="0"/>
              <a:t>all</a:t>
            </a:r>
            <a:r>
              <a:rPr lang="en-US" sz="1200" dirty="0"/>
              <a:t> samples and data that you will use to achieve your study aims. Projects that include multiple cohorts with separate IRBs may require multiple IRB Attestation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project will be stopped if you are unable to provide the required IRB attestation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IRB Attestation Letter can be submitted by uploading it to </a:t>
            </a:r>
            <a:r>
              <a:rPr lang="en-US" dirty="0" err="1"/>
              <a:t>myHHEAR</a:t>
            </a:r>
            <a:r>
              <a:rPr lang="en-US" dirty="0"/>
              <a:t> through your </a:t>
            </a:r>
            <a:r>
              <a:rPr lang="en-US" dirty="0" err="1"/>
              <a:t>myHHEAR</a:t>
            </a:r>
            <a:r>
              <a:rPr lang="en-US" dirty="0"/>
              <a:t>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9</a:t>
            </a:fld>
            <a:endParaRPr lang="en-US"/>
          </a:p>
        </p:txBody>
      </p:sp>
    </p:spTree>
    <p:extLst>
      <p:ext uri="{BB962C8B-B14F-4D97-AF65-F5344CB8AC3E}">
        <p14:creationId xmlns:p14="http://schemas.microsoft.com/office/powerpoint/2010/main" val="327471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60436"/>
            <a:ext cx="10363200" cy="1470025"/>
          </a:xfrm>
        </p:spPr>
        <p:txBody>
          <a:bodyPr>
            <a:normAutofit/>
          </a:bodyPr>
          <a:lstStyle>
            <a:lvl1pPr algn="ctr">
              <a:defRPr sz="6600"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644031"/>
            <a:ext cx="8534400" cy="733010"/>
          </a:xfrm>
        </p:spPr>
        <p:txBody>
          <a:bodyPr>
            <a:no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021BDCC9-103D-2C00-9942-02DB7DBC1997}"/>
              </a:ext>
            </a:extLst>
          </p:cNvPr>
          <p:cNvSpPr>
            <a:spLocks noGrp="1"/>
          </p:cNvSpPr>
          <p:nvPr>
            <p:ph type="pic" sz="quarter" idx="13"/>
          </p:nvPr>
        </p:nvSpPr>
        <p:spPr>
          <a:xfrm>
            <a:off x="279400" y="165100"/>
            <a:ext cx="5092700" cy="673100"/>
          </a:xfrm>
        </p:spPr>
        <p:txBody>
          <a:bodyPr/>
          <a:lstStyle>
            <a:lvl1pPr marL="0" indent="0">
              <a:buFontTx/>
              <a:buNone/>
              <a:defRPr b="1">
                <a:solidFill>
                  <a:schemeClr val="bg1"/>
                </a:solidFill>
                <a:effectLst>
                  <a:outerShdw blurRad="38100" dist="38100" dir="2700000" algn="tl">
                    <a:srgbClr val="000000">
                      <a:alpha val="43137"/>
                    </a:srgbClr>
                  </a:outerShdw>
                </a:effectLst>
              </a:defRPr>
            </a:lvl1pPr>
          </a:lstStyle>
          <a:p>
            <a:endParaRPr lang="en-US"/>
          </a:p>
        </p:txBody>
      </p:sp>
      <p:sp>
        <p:nvSpPr>
          <p:cNvPr id="5" name="Slide Number Placeholder 4">
            <a:extLst>
              <a:ext uri="{FF2B5EF4-FFF2-40B4-BE49-F238E27FC236}">
                <a16:creationId xmlns:a16="http://schemas.microsoft.com/office/drawing/2014/main" id="{BD5ED54D-6A5F-5BC2-2AF1-BBAF51E945BF}"/>
              </a:ext>
            </a:extLst>
          </p:cNvPr>
          <p:cNvSpPr>
            <a:spLocks noGrp="1"/>
          </p:cNvSpPr>
          <p:nvPr>
            <p:ph type="sldNum" sz="quarter" idx="4"/>
          </p:nvPr>
        </p:nvSpPr>
        <p:spPr>
          <a:xfrm>
            <a:off x="36443" y="6381968"/>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83756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1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89095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F13BB89-F4FE-C4EA-35A9-059BC18BA015}"/>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451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Content+VertBar">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01707"/>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4249E0AD-4BFE-E343-A7F3-3BE7675E422F}"/>
              </a:ext>
            </a:extLst>
          </p:cNvPr>
          <p:cNvSpPr>
            <a:spLocks noGrp="1"/>
          </p:cNvSpPr>
          <p:nvPr>
            <p:ph sz="quarter" idx="13"/>
          </p:nvPr>
        </p:nvSpPr>
        <p:spPr>
          <a:xfrm>
            <a:off x="609600" y="1344605"/>
            <a:ext cx="3176588" cy="4611687"/>
          </a:xfrm>
        </p:spPr>
        <p:txBody>
          <a:bodyPr anchor="ctr"/>
          <a:lstStyle>
            <a:lvl1pPr marL="0" indent="0" algn="ctr">
              <a:buFontTx/>
              <a:buNone/>
              <a:defRPr sz="3600"/>
            </a:lvl1pPr>
          </a:lstStyle>
          <a:p>
            <a:pPr lvl="0"/>
            <a:r>
              <a:rPr lang="en-US" dirty="0"/>
              <a:t>Click to edit Master text styles</a:t>
            </a:r>
          </a:p>
        </p:txBody>
      </p:sp>
      <p:cxnSp>
        <p:nvCxnSpPr>
          <p:cNvPr id="6" name="Straight Connector 3">
            <a:extLst>
              <a:ext uri="{FF2B5EF4-FFF2-40B4-BE49-F238E27FC236}">
                <a16:creationId xmlns:a16="http://schemas.microsoft.com/office/drawing/2014/main" id="{3064CD3A-28AC-8348-9763-9EF848B43FFB}"/>
              </a:ext>
            </a:extLst>
          </p:cNvPr>
          <p:cNvCxnSpPr/>
          <p:nvPr userDrawn="1"/>
        </p:nvCxnSpPr>
        <p:spPr>
          <a:xfrm>
            <a:off x="40422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3" name="Content Placeholder 4"/>
          <p:cNvSpPr>
            <a:spLocks noGrp="1"/>
          </p:cNvSpPr>
          <p:nvPr>
            <p:ph idx="1"/>
          </p:nvPr>
        </p:nvSpPr>
        <p:spPr>
          <a:xfrm>
            <a:off x="4333465" y="1691853"/>
            <a:ext cx="7248935" cy="40787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D7E8CEE-78A3-3264-2989-521ACDB68A2F}"/>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463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B0E6-A21C-FE6E-0934-E6BBB778D47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1ED814B4-AF68-F1D8-8BDD-9239255B7B06}"/>
              </a:ext>
            </a:extLst>
          </p:cNvPr>
          <p:cNvSpPr>
            <a:spLocks noGrp="1"/>
          </p:cNvSpPr>
          <p:nvPr>
            <p:ph sz="quarter" idx="16"/>
          </p:nvPr>
        </p:nvSpPr>
        <p:spPr>
          <a:xfrm>
            <a:off x="609600" y="1022350"/>
            <a:ext cx="10972800" cy="709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6A11EE-2DB9-E47F-4B41-ACCDE9BBDF94}"/>
              </a:ext>
            </a:extLst>
          </p:cNvPr>
          <p:cNvSpPr>
            <a:spLocks noGrp="1"/>
          </p:cNvSpPr>
          <p:nvPr>
            <p:ph idx="1"/>
          </p:nvPr>
        </p:nvSpPr>
        <p:spPr>
          <a:xfrm>
            <a:off x="609601" y="1731801"/>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3F2E7540-ECFA-401A-BF86-406963E291D2}"/>
              </a:ext>
            </a:extLst>
          </p:cNvPr>
          <p:cNvSpPr>
            <a:spLocks noGrp="1"/>
          </p:cNvSpPr>
          <p:nvPr>
            <p:ph idx="14"/>
          </p:nvPr>
        </p:nvSpPr>
        <p:spPr>
          <a:xfrm>
            <a:off x="6248400" y="1739128"/>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2C656175-13F6-557D-AF6E-9AD0A639B1BC}"/>
              </a:ext>
            </a:extLst>
          </p:cNvPr>
          <p:cNvSpPr>
            <a:spLocks noGrp="1"/>
          </p:cNvSpPr>
          <p:nvPr>
            <p:ph idx="13"/>
          </p:nvPr>
        </p:nvSpPr>
        <p:spPr>
          <a:xfrm>
            <a:off x="609600" y="4107856"/>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a:extLst>
              <a:ext uri="{FF2B5EF4-FFF2-40B4-BE49-F238E27FC236}">
                <a16:creationId xmlns:a16="http://schemas.microsoft.com/office/drawing/2014/main" id="{0C2F5CB9-19F2-4A57-CD6D-D003E6ACF3B3}"/>
              </a:ext>
            </a:extLst>
          </p:cNvPr>
          <p:cNvSpPr>
            <a:spLocks noGrp="1"/>
          </p:cNvSpPr>
          <p:nvPr>
            <p:ph idx="15"/>
          </p:nvPr>
        </p:nvSpPr>
        <p:spPr>
          <a:xfrm>
            <a:off x="6248399" y="4114803"/>
            <a:ext cx="5486399" cy="22063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7">
            <a:extLst>
              <a:ext uri="{FF2B5EF4-FFF2-40B4-BE49-F238E27FC236}">
                <a16:creationId xmlns:a16="http://schemas.microsoft.com/office/drawing/2014/main" id="{59BD8DC6-7EC0-B1FF-9B72-4D7C599DF709}"/>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67859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p at th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B0E6-A21C-FE6E-0934-E6BBB778D47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1ED814B4-AF68-F1D8-8BDD-9239255B7B06}"/>
              </a:ext>
            </a:extLst>
          </p:cNvPr>
          <p:cNvSpPr>
            <a:spLocks noGrp="1"/>
          </p:cNvSpPr>
          <p:nvPr>
            <p:ph sz="quarter" idx="16"/>
          </p:nvPr>
        </p:nvSpPr>
        <p:spPr>
          <a:xfrm>
            <a:off x="609600" y="1244600"/>
            <a:ext cx="10972800" cy="3133515"/>
          </a:xfrm>
        </p:spPr>
        <p:txBody>
          <a:bodyPr/>
          <a:lstStyle>
            <a:lvl1pPr marL="0" indent="0">
              <a:buNone/>
              <a:defRPr sz="3600"/>
            </a:lvl1pPr>
            <a:lvl2pPr marL="863600" indent="-406400">
              <a:buFont typeface="Wingdings" panose="05000000000000000000" pitchFamily="2" charset="2"/>
              <a:buChar char="ü"/>
              <a:defRPr sz="3600"/>
            </a:lvl2pPr>
          </a:lstStyle>
          <a:p>
            <a:pPr lvl="0"/>
            <a:r>
              <a:rPr lang="en-US" dirty="0"/>
              <a:t>Click to edit Master text styles</a:t>
            </a:r>
          </a:p>
          <a:p>
            <a:pPr lvl="1"/>
            <a:r>
              <a:rPr lang="en-US" dirty="0"/>
              <a:t>Second level</a:t>
            </a:r>
          </a:p>
        </p:txBody>
      </p:sp>
      <p:sp>
        <p:nvSpPr>
          <p:cNvPr id="8" name="Content Placeholder 3">
            <a:extLst>
              <a:ext uri="{FF2B5EF4-FFF2-40B4-BE49-F238E27FC236}">
                <a16:creationId xmlns:a16="http://schemas.microsoft.com/office/drawing/2014/main" id="{3F2E7540-ECFA-401A-BF86-406963E291D2}"/>
              </a:ext>
            </a:extLst>
          </p:cNvPr>
          <p:cNvSpPr>
            <a:spLocks noGrp="1"/>
          </p:cNvSpPr>
          <p:nvPr>
            <p:ph idx="14"/>
          </p:nvPr>
        </p:nvSpPr>
        <p:spPr>
          <a:xfrm>
            <a:off x="210312" y="4608576"/>
            <a:ext cx="740664" cy="740664"/>
          </a:xfrm>
        </p:spPr>
        <p:txBody>
          <a:bodyPr/>
          <a:lstStyle>
            <a:lvl1pPr marL="0" indent="0">
              <a:buNone/>
              <a:defRPr>
                <a:solidFill>
                  <a:srgbClr val="0071CF"/>
                </a:solidFill>
              </a:defRPr>
            </a:lvl1pPr>
            <a:lvl2pPr marL="457200" indent="0">
              <a:buNone/>
              <a:defRPr>
                <a:solidFill>
                  <a:srgbClr val="0071CF"/>
                </a:solidFill>
              </a:defRPr>
            </a:lvl2pPr>
            <a:lvl3pPr marL="914400" indent="0">
              <a:buNone/>
              <a:defRPr>
                <a:solidFill>
                  <a:srgbClr val="0071CF"/>
                </a:solidFill>
              </a:defRPr>
            </a:lvl3pPr>
            <a:lvl4pPr marL="1371600" indent="0">
              <a:buNone/>
              <a:defRPr>
                <a:solidFill>
                  <a:srgbClr val="0071CF"/>
                </a:solidFill>
              </a:defRPr>
            </a:lvl4pPr>
            <a:lvl5pPr marL="1828800" indent="0">
              <a:buNone/>
              <a:defRPr>
                <a:solidFill>
                  <a:srgbClr val="0071CF"/>
                </a:solidFill>
              </a:defRPr>
            </a:lvl5pPr>
          </a:lstStyle>
          <a:p>
            <a:pPr lvl="0"/>
            <a:r>
              <a:rPr lang="en-US" dirty="0"/>
              <a:t>Click to edit Master text styles</a:t>
            </a:r>
          </a:p>
        </p:txBody>
      </p:sp>
      <p:sp>
        <p:nvSpPr>
          <p:cNvPr id="9" name="Content Placeholder 4">
            <a:extLst>
              <a:ext uri="{FF2B5EF4-FFF2-40B4-BE49-F238E27FC236}">
                <a16:creationId xmlns:a16="http://schemas.microsoft.com/office/drawing/2014/main" id="{2C656175-13F6-557D-AF6E-9AD0A639B1BC}"/>
              </a:ext>
            </a:extLst>
          </p:cNvPr>
          <p:cNvSpPr>
            <a:spLocks noGrp="1"/>
          </p:cNvSpPr>
          <p:nvPr>
            <p:ph idx="13"/>
          </p:nvPr>
        </p:nvSpPr>
        <p:spPr>
          <a:xfrm>
            <a:off x="938981" y="4745593"/>
            <a:ext cx="2185219" cy="539753"/>
          </a:xfrm>
        </p:spPr>
        <p:txBody>
          <a:bodyPr>
            <a:noAutofit/>
          </a:bodyPr>
          <a:lstStyle>
            <a:lvl1pPr marL="0" indent="0">
              <a:buNone/>
              <a:defRPr sz="2400">
                <a:solidFill>
                  <a:srgbClr val="0071CF"/>
                </a:solidFill>
              </a:defRPr>
            </a:lvl1pPr>
            <a:lvl2pPr marL="457200" indent="0">
              <a:buNone/>
              <a:defRPr sz="2400">
                <a:solidFill>
                  <a:srgbClr val="0071CF"/>
                </a:solidFill>
              </a:defRPr>
            </a:lvl2pPr>
            <a:lvl3pPr marL="914400" indent="0">
              <a:buNone/>
              <a:defRPr sz="2400">
                <a:solidFill>
                  <a:srgbClr val="0071CF"/>
                </a:solidFill>
              </a:defRPr>
            </a:lvl3pPr>
            <a:lvl4pPr marL="1371600" indent="0">
              <a:buNone/>
              <a:defRPr sz="2400">
                <a:solidFill>
                  <a:srgbClr val="0071CF"/>
                </a:solidFill>
              </a:defRPr>
            </a:lvl4pPr>
            <a:lvl5pPr marL="1828800" indent="0">
              <a:buNone/>
              <a:defRPr sz="2400">
                <a:solidFill>
                  <a:srgbClr val="0071CF"/>
                </a:solidFill>
              </a:defRPr>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0C2F5CB9-19F2-4A57-CD6D-D003E6ACF3B3}"/>
              </a:ext>
            </a:extLst>
          </p:cNvPr>
          <p:cNvSpPr>
            <a:spLocks noGrp="1"/>
          </p:cNvSpPr>
          <p:nvPr>
            <p:ph idx="15"/>
          </p:nvPr>
        </p:nvSpPr>
        <p:spPr>
          <a:xfrm>
            <a:off x="813816" y="5385816"/>
            <a:ext cx="10972800" cy="649224"/>
          </a:xfrm>
        </p:spPr>
        <p:txBody>
          <a:bodyPr>
            <a:normAutofit/>
          </a:bodyPr>
          <a:lstStyle>
            <a:lvl1pPr marL="292100" indent="-292100">
              <a:buFont typeface="Arial" panose="020B0604020202020204" pitchFamily="34" charset="0"/>
              <a:buChar char="•"/>
              <a:defRPr sz="1800"/>
            </a:lvl1pPr>
            <a:lvl2pPr marL="742950" indent="-285750">
              <a:buFont typeface="Arial" panose="020B0604020202020204" pitchFamily="34" charset="0"/>
              <a:buChar char="•"/>
              <a:defRPr sz="1600"/>
            </a:lvl2pPr>
            <a:lvl3pPr marL="1143000" indent="-228600">
              <a:buFont typeface="Arial" panose="020B0604020202020204" pitchFamily="34" charset="0"/>
              <a:buChar char="•"/>
              <a:defRPr sz="1400"/>
            </a:lvl3pPr>
            <a:lvl4pPr marL="1600200" indent="-228600">
              <a:buFont typeface="Arial" panose="020B0604020202020204" pitchFamily="34" charset="0"/>
              <a:buChar char="•"/>
              <a:defRPr sz="1200"/>
            </a:lvl4pPr>
            <a:lvl5pPr marL="2057400" indent="-228600">
              <a:buFont typeface="Arial" panose="020B0604020202020204" pitchFamily="34" charset="0"/>
              <a:buChar char="•"/>
              <a:defRPr sz="1200"/>
            </a:lvl5pPr>
          </a:lstStyle>
          <a:p>
            <a:pPr lvl="0"/>
            <a:r>
              <a:rPr lang="en-US" dirty="0"/>
              <a:t>Click to edit Master text styles</a:t>
            </a:r>
          </a:p>
        </p:txBody>
      </p:sp>
      <p:sp>
        <p:nvSpPr>
          <p:cNvPr id="11" name="Slide Number Placeholder 6">
            <a:extLst>
              <a:ext uri="{FF2B5EF4-FFF2-40B4-BE49-F238E27FC236}">
                <a16:creationId xmlns:a16="http://schemas.microsoft.com/office/drawing/2014/main" id="{59BD8DC6-7EC0-B1FF-9B72-4D7C599DF709}"/>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80921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p at the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B0E6-A21C-FE6E-0934-E6BBB778D47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3F2E7540-ECFA-401A-BF86-406963E291D2}"/>
              </a:ext>
            </a:extLst>
          </p:cNvPr>
          <p:cNvSpPr>
            <a:spLocks noGrp="1"/>
          </p:cNvSpPr>
          <p:nvPr>
            <p:ph idx="14"/>
          </p:nvPr>
        </p:nvSpPr>
        <p:spPr>
          <a:xfrm>
            <a:off x="237744" y="1207008"/>
            <a:ext cx="740664" cy="740664"/>
          </a:xfrm>
        </p:spPr>
        <p:txBody>
          <a:bodyPr/>
          <a:lstStyle>
            <a:lvl1pPr marL="0" indent="0">
              <a:buNone/>
              <a:defRPr>
                <a:solidFill>
                  <a:srgbClr val="0071CF"/>
                </a:solidFill>
              </a:defRPr>
            </a:lvl1pPr>
            <a:lvl2pPr marL="457200" indent="0">
              <a:buNone/>
              <a:defRPr>
                <a:solidFill>
                  <a:srgbClr val="0071CF"/>
                </a:solidFill>
              </a:defRPr>
            </a:lvl2pPr>
            <a:lvl3pPr marL="914400" indent="0">
              <a:buNone/>
              <a:defRPr>
                <a:solidFill>
                  <a:srgbClr val="0071CF"/>
                </a:solidFill>
              </a:defRPr>
            </a:lvl3pPr>
            <a:lvl4pPr marL="1371600" indent="0">
              <a:buNone/>
              <a:defRPr>
                <a:solidFill>
                  <a:srgbClr val="0071CF"/>
                </a:solidFill>
              </a:defRPr>
            </a:lvl4pPr>
            <a:lvl5pPr marL="1828800" indent="0">
              <a:buNone/>
              <a:defRPr>
                <a:solidFill>
                  <a:srgbClr val="0071CF"/>
                </a:solidFill>
              </a:defRPr>
            </a:lvl5pPr>
          </a:lstStyle>
          <a:p>
            <a:pPr lvl="0"/>
            <a:r>
              <a:rPr lang="en-US" dirty="0"/>
              <a:t>Click to edit Master text styles</a:t>
            </a:r>
          </a:p>
        </p:txBody>
      </p:sp>
      <p:sp>
        <p:nvSpPr>
          <p:cNvPr id="9" name="Content Placeholder 3">
            <a:extLst>
              <a:ext uri="{FF2B5EF4-FFF2-40B4-BE49-F238E27FC236}">
                <a16:creationId xmlns:a16="http://schemas.microsoft.com/office/drawing/2014/main" id="{2C656175-13F6-557D-AF6E-9AD0A639B1BC}"/>
              </a:ext>
            </a:extLst>
          </p:cNvPr>
          <p:cNvSpPr>
            <a:spLocks noGrp="1"/>
          </p:cNvSpPr>
          <p:nvPr>
            <p:ph idx="13"/>
          </p:nvPr>
        </p:nvSpPr>
        <p:spPr>
          <a:xfrm>
            <a:off x="965708" y="1294763"/>
            <a:ext cx="2185416" cy="539753"/>
          </a:xfrm>
        </p:spPr>
        <p:txBody>
          <a:bodyPr vert="horz" lIns="91440" tIns="45720" rIns="91440" bIns="45720" rtlCol="0">
            <a:noAutofit/>
          </a:bodyPr>
          <a:lstStyle>
            <a:lvl1pPr>
              <a:defRPr lang="en-US" sz="3200" dirty="0">
                <a:solidFill>
                  <a:srgbClr val="0071CF"/>
                </a:solidFill>
              </a:defRPr>
            </a:lvl1pPr>
          </a:lstStyle>
          <a:p>
            <a:pPr marL="0" lvl="0" indent="0">
              <a:buNone/>
            </a:pPr>
            <a:r>
              <a:rPr lang="en-US" dirty="0"/>
              <a:t>Click to edit Master text styles</a:t>
            </a:r>
          </a:p>
        </p:txBody>
      </p:sp>
      <p:sp>
        <p:nvSpPr>
          <p:cNvPr id="4" name="Content Placeholder 4">
            <a:extLst>
              <a:ext uri="{FF2B5EF4-FFF2-40B4-BE49-F238E27FC236}">
                <a16:creationId xmlns:a16="http://schemas.microsoft.com/office/drawing/2014/main" id="{1ED814B4-AF68-F1D8-8BDD-9239255B7B06}"/>
              </a:ext>
            </a:extLst>
          </p:cNvPr>
          <p:cNvSpPr>
            <a:spLocks noGrp="1"/>
          </p:cNvSpPr>
          <p:nvPr>
            <p:ph sz="quarter" idx="16"/>
          </p:nvPr>
        </p:nvSpPr>
        <p:spPr>
          <a:xfrm>
            <a:off x="1003808" y="2216150"/>
            <a:ext cx="10616692" cy="4019550"/>
          </a:xfrm>
        </p:spPr>
        <p:txBody>
          <a:bodyPr>
            <a:normAutofit/>
          </a:bodyPr>
          <a:lstStyle>
            <a:lvl1pPr marL="292100" indent="-292100">
              <a:buFont typeface="Arial" panose="020B0604020202020204" pitchFamily="34" charset="0"/>
              <a:buChar char="•"/>
              <a:defRPr sz="2800"/>
            </a:lvl1pPr>
            <a:lvl2pPr marL="742950" indent="-285750">
              <a:buFont typeface="Arial" panose="020B0604020202020204" pitchFamily="34" charset="0"/>
              <a:buChar char="•"/>
              <a:defRPr sz="2800"/>
            </a:lvl2pPr>
          </a:lstStyle>
          <a:p>
            <a:pPr lvl="0"/>
            <a:r>
              <a:rPr lang="en-US" dirty="0"/>
              <a:t>Click to edit Master text styles</a:t>
            </a:r>
          </a:p>
          <a:p>
            <a:pPr lvl="1"/>
            <a:r>
              <a:rPr lang="en-US" dirty="0"/>
              <a:t>Second level</a:t>
            </a:r>
          </a:p>
        </p:txBody>
      </p:sp>
      <p:sp>
        <p:nvSpPr>
          <p:cNvPr id="3" name="Slide Number Placeholder 5">
            <a:extLst>
              <a:ext uri="{FF2B5EF4-FFF2-40B4-BE49-F238E27FC236}">
                <a16:creationId xmlns:a16="http://schemas.microsoft.com/office/drawing/2014/main" id="{6675CD62-0089-632C-68C5-43178CDC7141}"/>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16086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p at the Top + Extra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B0E6-A21C-FE6E-0934-E6BBB778D47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3F2E7540-ECFA-401A-BF86-406963E291D2}"/>
              </a:ext>
            </a:extLst>
          </p:cNvPr>
          <p:cNvSpPr>
            <a:spLocks noGrp="1"/>
          </p:cNvSpPr>
          <p:nvPr>
            <p:ph idx="14"/>
          </p:nvPr>
        </p:nvSpPr>
        <p:spPr>
          <a:xfrm>
            <a:off x="237744" y="1207008"/>
            <a:ext cx="740664" cy="740664"/>
          </a:xfrm>
        </p:spPr>
        <p:txBody>
          <a:bodyPr/>
          <a:lstStyle>
            <a:lvl1pPr marL="0" indent="0">
              <a:buNone/>
              <a:defRPr>
                <a:solidFill>
                  <a:srgbClr val="0071CF"/>
                </a:solidFill>
              </a:defRPr>
            </a:lvl1pPr>
            <a:lvl2pPr marL="457200" indent="0">
              <a:buNone/>
              <a:defRPr>
                <a:solidFill>
                  <a:srgbClr val="0071CF"/>
                </a:solidFill>
              </a:defRPr>
            </a:lvl2pPr>
            <a:lvl3pPr marL="914400" indent="0">
              <a:buNone/>
              <a:defRPr>
                <a:solidFill>
                  <a:srgbClr val="0071CF"/>
                </a:solidFill>
              </a:defRPr>
            </a:lvl3pPr>
            <a:lvl4pPr marL="1371600" indent="0">
              <a:buNone/>
              <a:defRPr>
                <a:solidFill>
                  <a:srgbClr val="0071CF"/>
                </a:solidFill>
              </a:defRPr>
            </a:lvl4pPr>
            <a:lvl5pPr marL="1828800" indent="0">
              <a:buNone/>
              <a:defRPr>
                <a:solidFill>
                  <a:srgbClr val="0071CF"/>
                </a:solidFill>
              </a:defRPr>
            </a:lvl5pPr>
          </a:lstStyle>
          <a:p>
            <a:pPr lvl="0"/>
            <a:r>
              <a:rPr lang="en-US" dirty="0"/>
              <a:t>Click to edit Master text styles</a:t>
            </a:r>
          </a:p>
        </p:txBody>
      </p:sp>
      <p:sp>
        <p:nvSpPr>
          <p:cNvPr id="9" name="Content Placeholder 3">
            <a:extLst>
              <a:ext uri="{FF2B5EF4-FFF2-40B4-BE49-F238E27FC236}">
                <a16:creationId xmlns:a16="http://schemas.microsoft.com/office/drawing/2014/main" id="{2C656175-13F6-557D-AF6E-9AD0A639B1BC}"/>
              </a:ext>
            </a:extLst>
          </p:cNvPr>
          <p:cNvSpPr>
            <a:spLocks noGrp="1"/>
          </p:cNvSpPr>
          <p:nvPr>
            <p:ph idx="13"/>
          </p:nvPr>
        </p:nvSpPr>
        <p:spPr>
          <a:xfrm>
            <a:off x="965708" y="1294763"/>
            <a:ext cx="2185416" cy="539753"/>
          </a:xfrm>
        </p:spPr>
        <p:txBody>
          <a:bodyPr vert="horz" lIns="91440" tIns="45720" rIns="91440" bIns="45720" rtlCol="0">
            <a:noAutofit/>
          </a:bodyPr>
          <a:lstStyle>
            <a:lvl1pPr>
              <a:defRPr lang="en-US" sz="3200" dirty="0">
                <a:solidFill>
                  <a:srgbClr val="0071CF"/>
                </a:solidFill>
              </a:defRPr>
            </a:lvl1pPr>
          </a:lstStyle>
          <a:p>
            <a:pPr marL="0" lvl="0" indent="0">
              <a:buNone/>
            </a:pPr>
            <a:r>
              <a:rPr lang="en-US" dirty="0"/>
              <a:t>Click to edit Master text styles</a:t>
            </a:r>
          </a:p>
        </p:txBody>
      </p:sp>
      <p:sp>
        <p:nvSpPr>
          <p:cNvPr id="4" name="Content Placeholder 4">
            <a:extLst>
              <a:ext uri="{FF2B5EF4-FFF2-40B4-BE49-F238E27FC236}">
                <a16:creationId xmlns:a16="http://schemas.microsoft.com/office/drawing/2014/main" id="{1ED814B4-AF68-F1D8-8BDD-9239255B7B06}"/>
              </a:ext>
            </a:extLst>
          </p:cNvPr>
          <p:cNvSpPr>
            <a:spLocks noGrp="1"/>
          </p:cNvSpPr>
          <p:nvPr>
            <p:ph sz="quarter" idx="16"/>
          </p:nvPr>
        </p:nvSpPr>
        <p:spPr>
          <a:xfrm>
            <a:off x="1003808" y="2216150"/>
            <a:ext cx="10616692" cy="1833588"/>
          </a:xfrm>
        </p:spPr>
        <p:txBody>
          <a:bodyPr>
            <a:normAutofit/>
          </a:bodyPr>
          <a:lstStyle>
            <a:lvl1pPr marL="292100" indent="-292100">
              <a:buFont typeface="Arial" panose="020B0604020202020204" pitchFamily="34" charset="0"/>
              <a:buChar char="•"/>
              <a:defRPr sz="2800"/>
            </a:lvl1pPr>
            <a:lvl2pPr marL="742950" indent="-285750">
              <a:buFont typeface="Arial" panose="020B0604020202020204" pitchFamily="34" charset="0"/>
              <a:buChar char="•"/>
              <a:defRPr sz="2800"/>
            </a:lvl2pPr>
          </a:lstStyle>
          <a:p>
            <a:pPr lvl="0"/>
            <a:r>
              <a:rPr lang="en-US" dirty="0"/>
              <a:t>Click to edit Master text styles</a:t>
            </a:r>
          </a:p>
          <a:p>
            <a:pPr lvl="1"/>
            <a:r>
              <a:rPr lang="en-US" dirty="0"/>
              <a:t>Second level</a:t>
            </a:r>
          </a:p>
        </p:txBody>
      </p:sp>
      <p:sp>
        <p:nvSpPr>
          <p:cNvPr id="5" name="Content Placeholder 5">
            <a:extLst>
              <a:ext uri="{FF2B5EF4-FFF2-40B4-BE49-F238E27FC236}">
                <a16:creationId xmlns:a16="http://schemas.microsoft.com/office/drawing/2014/main" id="{7703D1EB-6C5A-5607-CE34-01F8D0423273}"/>
              </a:ext>
            </a:extLst>
          </p:cNvPr>
          <p:cNvSpPr>
            <a:spLocks noGrp="1"/>
          </p:cNvSpPr>
          <p:nvPr>
            <p:ph idx="17"/>
          </p:nvPr>
        </p:nvSpPr>
        <p:spPr>
          <a:xfrm>
            <a:off x="237744" y="4172991"/>
            <a:ext cx="740664" cy="740664"/>
          </a:xfrm>
        </p:spPr>
        <p:txBody>
          <a:bodyPr/>
          <a:lstStyle>
            <a:lvl1pPr marL="0" indent="0">
              <a:buNone/>
              <a:defRPr>
                <a:solidFill>
                  <a:srgbClr val="0071CF"/>
                </a:solidFill>
              </a:defRPr>
            </a:lvl1pPr>
            <a:lvl2pPr marL="457200" indent="0">
              <a:buNone/>
              <a:defRPr>
                <a:solidFill>
                  <a:srgbClr val="0071CF"/>
                </a:solidFill>
              </a:defRPr>
            </a:lvl2pPr>
            <a:lvl3pPr marL="914400" indent="0">
              <a:buNone/>
              <a:defRPr>
                <a:solidFill>
                  <a:srgbClr val="0071CF"/>
                </a:solidFill>
              </a:defRPr>
            </a:lvl3pPr>
            <a:lvl4pPr marL="1371600" indent="0">
              <a:buNone/>
              <a:defRPr>
                <a:solidFill>
                  <a:srgbClr val="0071CF"/>
                </a:solidFill>
              </a:defRPr>
            </a:lvl4pPr>
            <a:lvl5pPr marL="1828800" indent="0">
              <a:buNone/>
              <a:defRPr>
                <a:solidFill>
                  <a:srgbClr val="0071CF"/>
                </a:solidFill>
              </a:defRPr>
            </a:lvl5pPr>
          </a:lstStyle>
          <a:p>
            <a:pPr lvl="0"/>
            <a:r>
              <a:rPr lang="en-US" dirty="0"/>
              <a:t>Click to edit Master text styles</a:t>
            </a:r>
          </a:p>
        </p:txBody>
      </p:sp>
      <p:sp>
        <p:nvSpPr>
          <p:cNvPr id="6" name="Content Placeholder 6">
            <a:extLst>
              <a:ext uri="{FF2B5EF4-FFF2-40B4-BE49-F238E27FC236}">
                <a16:creationId xmlns:a16="http://schemas.microsoft.com/office/drawing/2014/main" id="{DBCD0FA2-16C0-AD37-FC35-8C85B7CBE4C7}"/>
              </a:ext>
            </a:extLst>
          </p:cNvPr>
          <p:cNvSpPr>
            <a:spLocks noGrp="1"/>
          </p:cNvSpPr>
          <p:nvPr>
            <p:ph sz="quarter" idx="18"/>
          </p:nvPr>
        </p:nvSpPr>
        <p:spPr>
          <a:xfrm>
            <a:off x="1014984" y="4186212"/>
            <a:ext cx="10616692" cy="1833588"/>
          </a:xfrm>
        </p:spPr>
        <p:txBody>
          <a:bodyPr>
            <a:normAutofit/>
          </a:bodyPr>
          <a:lstStyle>
            <a:lvl1pPr marL="292100" indent="-292100">
              <a:buFont typeface="Arial" panose="020B0604020202020204" pitchFamily="34" charset="0"/>
              <a:buChar char="•"/>
              <a:defRPr sz="2800"/>
            </a:lvl1pPr>
            <a:lvl2pPr marL="742950" indent="-285750">
              <a:buFont typeface="Arial" panose="020B0604020202020204" pitchFamily="34" charset="0"/>
              <a:buChar char="•"/>
              <a:defRPr sz="2800"/>
            </a:lvl2pPr>
          </a:lstStyle>
          <a:p>
            <a:pPr lvl="0"/>
            <a:r>
              <a:rPr lang="en-US" dirty="0"/>
              <a:t>Click to edit Master text styles</a:t>
            </a:r>
          </a:p>
          <a:p>
            <a:pPr lvl="1"/>
            <a:r>
              <a:rPr lang="en-US" dirty="0"/>
              <a:t>Second level</a:t>
            </a:r>
          </a:p>
        </p:txBody>
      </p:sp>
      <p:sp>
        <p:nvSpPr>
          <p:cNvPr id="3" name="Slide Number Placeholder 7">
            <a:extLst>
              <a:ext uri="{FF2B5EF4-FFF2-40B4-BE49-F238E27FC236}">
                <a16:creationId xmlns:a16="http://schemas.microsoft.com/office/drawing/2014/main" id="{6675CD62-0089-632C-68C5-43178CDC7141}"/>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256448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Content &amp; Tip at th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B0E6-A21C-FE6E-0934-E6BBB778D47A}"/>
              </a:ext>
            </a:extLst>
          </p:cNvPr>
          <p:cNvSpPr>
            <a:spLocks noGrp="1"/>
          </p:cNvSpPr>
          <p:nvPr>
            <p:ph type="title"/>
          </p:nvPr>
        </p:nvSpPr>
        <p:spPr>
          <a:xfrm>
            <a:off x="609600" y="1"/>
            <a:ext cx="10972800" cy="890953"/>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1ED814B4-AF68-F1D8-8BDD-9239255B7B06}"/>
              </a:ext>
            </a:extLst>
          </p:cNvPr>
          <p:cNvSpPr>
            <a:spLocks noGrp="1"/>
          </p:cNvSpPr>
          <p:nvPr>
            <p:ph sz="quarter" idx="16"/>
          </p:nvPr>
        </p:nvSpPr>
        <p:spPr>
          <a:xfrm>
            <a:off x="609600" y="1066800"/>
            <a:ext cx="4718050" cy="649225"/>
          </a:xfrm>
        </p:spPr>
        <p:txBody>
          <a:bodyPr>
            <a:noAutofit/>
          </a:bodyPr>
          <a:lstStyle>
            <a:lvl1pPr marL="0" indent="0">
              <a:buNone/>
              <a:defRPr sz="3200"/>
            </a:lvl1pPr>
            <a:lvl2pPr marL="863600" indent="-406400">
              <a:buFont typeface="Wingdings" panose="05000000000000000000" pitchFamily="2" charset="2"/>
              <a:buChar char="ü"/>
              <a:defRPr sz="3200"/>
            </a:lvl2pPr>
          </a:lstStyle>
          <a:p>
            <a:pPr lvl="0"/>
            <a:r>
              <a:rPr lang="en-US" dirty="0"/>
              <a:t>Click to edit Master text styles</a:t>
            </a:r>
          </a:p>
          <a:p>
            <a:pPr lvl="1"/>
            <a:r>
              <a:rPr lang="en-US" dirty="0"/>
              <a:t>Second level</a:t>
            </a:r>
          </a:p>
        </p:txBody>
      </p:sp>
      <p:sp>
        <p:nvSpPr>
          <p:cNvPr id="5" name="Content Placeholder 3">
            <a:extLst>
              <a:ext uri="{FF2B5EF4-FFF2-40B4-BE49-F238E27FC236}">
                <a16:creationId xmlns:a16="http://schemas.microsoft.com/office/drawing/2014/main" id="{6F51E0B0-7DCD-DF4E-3C6B-2F76D2E1CBBC}"/>
              </a:ext>
            </a:extLst>
          </p:cNvPr>
          <p:cNvSpPr>
            <a:spLocks noGrp="1"/>
          </p:cNvSpPr>
          <p:nvPr>
            <p:ph sz="quarter" idx="17"/>
          </p:nvPr>
        </p:nvSpPr>
        <p:spPr>
          <a:xfrm>
            <a:off x="210312" y="2315368"/>
            <a:ext cx="4526788" cy="3043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a">
            <a:extLst>
              <a:ext uri="{FF2B5EF4-FFF2-40B4-BE49-F238E27FC236}">
                <a16:creationId xmlns:a16="http://schemas.microsoft.com/office/drawing/2014/main" id="{1EA1CF26-D2C5-1E29-6898-2C49E0E7850B}"/>
              </a:ext>
            </a:extLst>
          </p:cNvPr>
          <p:cNvSpPr>
            <a:spLocks noGrp="1"/>
          </p:cNvSpPr>
          <p:nvPr>
            <p:ph sz="quarter" idx="18"/>
          </p:nvPr>
        </p:nvSpPr>
        <p:spPr>
          <a:xfrm>
            <a:off x="5048250" y="1448163"/>
            <a:ext cx="3063240" cy="722376"/>
          </a:xfrm>
          <a:solidFill>
            <a:srgbClr val="FCDBCD"/>
          </a:solidFill>
          <a:ln w="38100">
            <a:solidFill>
              <a:schemeClr val="bg1"/>
            </a:solidFill>
          </a:ln>
        </p:spPr>
        <p:txBody>
          <a:bodyPr lIns="365760" rIns="274320" anchor="ctr" anchorCtr="0">
            <a:no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4b">
            <a:extLst>
              <a:ext uri="{FF2B5EF4-FFF2-40B4-BE49-F238E27FC236}">
                <a16:creationId xmlns:a16="http://schemas.microsoft.com/office/drawing/2014/main" id="{BF58E422-6A2D-1314-C914-0983E694DA43}"/>
              </a:ext>
            </a:extLst>
          </p:cNvPr>
          <p:cNvSpPr>
            <a:spLocks noGrp="1"/>
          </p:cNvSpPr>
          <p:nvPr>
            <p:ph sz="quarter" idx="24"/>
          </p:nvPr>
        </p:nvSpPr>
        <p:spPr>
          <a:xfrm>
            <a:off x="4055237" y="964550"/>
            <a:ext cx="1207008" cy="1207008"/>
          </a:xfrm>
        </p:spPr>
        <p:txBody>
          <a:bodyPr/>
          <a:lstStyle>
            <a:lvl1pPr marL="0" indent="0">
              <a:buNone/>
              <a:defRPr/>
            </a:lvl1pPr>
          </a:lstStyle>
          <a:p>
            <a:pPr lvl="0"/>
            <a:r>
              <a:rPr lang="en-US" dirty="0"/>
              <a:t>Click</a:t>
            </a:r>
          </a:p>
        </p:txBody>
      </p:sp>
      <p:sp>
        <p:nvSpPr>
          <p:cNvPr id="13" name="Content Placeholder 4c">
            <a:extLst>
              <a:ext uri="{FF2B5EF4-FFF2-40B4-BE49-F238E27FC236}">
                <a16:creationId xmlns:a16="http://schemas.microsoft.com/office/drawing/2014/main" id="{8E296C20-DEAC-2B8B-5DB8-247C3126DDAD}"/>
              </a:ext>
            </a:extLst>
          </p:cNvPr>
          <p:cNvSpPr>
            <a:spLocks noGrp="1"/>
          </p:cNvSpPr>
          <p:nvPr>
            <p:ph sz="quarter" idx="20"/>
          </p:nvPr>
        </p:nvSpPr>
        <p:spPr>
          <a:xfrm>
            <a:off x="5048250" y="2171558"/>
            <a:ext cx="3063240" cy="2958223"/>
          </a:xfrm>
          <a:solidFill>
            <a:srgbClr val="FCDBCD"/>
          </a:solidFill>
          <a:ln w="38100">
            <a:solidFill>
              <a:schemeClr val="bg1"/>
            </a:solidFill>
          </a:ln>
        </p:spPr>
        <p:txBody>
          <a:bodyPr lIns="365760" rIns="274320" anchor="ctr" anchorCtr="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d">
            <a:extLst>
              <a:ext uri="{FF2B5EF4-FFF2-40B4-BE49-F238E27FC236}">
                <a16:creationId xmlns:a16="http://schemas.microsoft.com/office/drawing/2014/main" id="{8B205B97-86A5-21A4-95E1-1D42F9B11B93}"/>
              </a:ext>
            </a:extLst>
          </p:cNvPr>
          <p:cNvSpPr>
            <a:spLocks noGrp="1"/>
          </p:cNvSpPr>
          <p:nvPr>
            <p:ph sz="quarter" idx="22"/>
          </p:nvPr>
        </p:nvSpPr>
        <p:spPr>
          <a:xfrm>
            <a:off x="5048250" y="5130800"/>
            <a:ext cx="3063240" cy="929635"/>
          </a:xfrm>
          <a:solidFill>
            <a:srgbClr val="FCDBCD"/>
          </a:solidFill>
          <a:ln w="38100">
            <a:solidFill>
              <a:schemeClr val="bg1"/>
            </a:solidFill>
          </a:ln>
        </p:spPr>
        <p:txBody>
          <a:bodyPr lIns="365760" rIns="274320" anchor="ctr" anchorCtr="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5a">
            <a:extLst>
              <a:ext uri="{FF2B5EF4-FFF2-40B4-BE49-F238E27FC236}">
                <a16:creationId xmlns:a16="http://schemas.microsoft.com/office/drawing/2014/main" id="{32C73051-F782-6472-47AD-C11593B3FD2D}"/>
              </a:ext>
            </a:extLst>
          </p:cNvPr>
          <p:cNvSpPr>
            <a:spLocks noGrp="1"/>
          </p:cNvSpPr>
          <p:nvPr>
            <p:ph sz="quarter" idx="19"/>
          </p:nvPr>
        </p:nvSpPr>
        <p:spPr>
          <a:xfrm>
            <a:off x="8879332" y="1448163"/>
            <a:ext cx="3063240" cy="722376"/>
          </a:xfrm>
          <a:solidFill>
            <a:srgbClr val="FCDBCD"/>
          </a:solidFill>
          <a:ln w="38100">
            <a:solidFill>
              <a:schemeClr val="bg1"/>
            </a:solidFill>
          </a:ln>
        </p:spPr>
        <p:txBody>
          <a:bodyPr lIns="365760" rIns="274320" anchor="ctr" anchorCtr="0">
            <a:no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b">
            <a:extLst>
              <a:ext uri="{FF2B5EF4-FFF2-40B4-BE49-F238E27FC236}">
                <a16:creationId xmlns:a16="http://schemas.microsoft.com/office/drawing/2014/main" id="{EC56EEE5-2CEC-3122-B4A0-C3CF6A2E57C2}"/>
              </a:ext>
            </a:extLst>
          </p:cNvPr>
          <p:cNvSpPr>
            <a:spLocks noGrp="1"/>
          </p:cNvSpPr>
          <p:nvPr>
            <p:ph sz="quarter" idx="25"/>
          </p:nvPr>
        </p:nvSpPr>
        <p:spPr>
          <a:xfrm>
            <a:off x="7897495" y="932543"/>
            <a:ext cx="1207008" cy="1207008"/>
          </a:xfrm>
        </p:spPr>
        <p:txBody>
          <a:bodyPr/>
          <a:lstStyle>
            <a:lvl1pPr marL="0" indent="0">
              <a:buNone/>
              <a:defRPr/>
            </a:lvl1pPr>
          </a:lstStyle>
          <a:p>
            <a:pPr lvl="0"/>
            <a:r>
              <a:rPr lang="en-US" dirty="0"/>
              <a:t>Click</a:t>
            </a:r>
          </a:p>
        </p:txBody>
      </p:sp>
      <p:sp>
        <p:nvSpPr>
          <p:cNvPr id="14" name="Content Placeholder 5c">
            <a:extLst>
              <a:ext uri="{FF2B5EF4-FFF2-40B4-BE49-F238E27FC236}">
                <a16:creationId xmlns:a16="http://schemas.microsoft.com/office/drawing/2014/main" id="{FCEBAADC-759A-13FF-E11E-6BE10AD71D50}"/>
              </a:ext>
            </a:extLst>
          </p:cNvPr>
          <p:cNvSpPr>
            <a:spLocks noGrp="1"/>
          </p:cNvSpPr>
          <p:nvPr>
            <p:ph sz="quarter" idx="21"/>
          </p:nvPr>
        </p:nvSpPr>
        <p:spPr>
          <a:xfrm>
            <a:off x="8879332" y="2171558"/>
            <a:ext cx="3063240" cy="2959242"/>
          </a:xfrm>
          <a:solidFill>
            <a:srgbClr val="FCDBCD"/>
          </a:solidFill>
          <a:ln w="38100">
            <a:solidFill>
              <a:schemeClr val="bg1"/>
            </a:solidFill>
          </a:ln>
        </p:spPr>
        <p:txBody>
          <a:bodyPr lIns="365760" rIns="274320" anchor="ctr" anchorCtr="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d">
            <a:extLst>
              <a:ext uri="{FF2B5EF4-FFF2-40B4-BE49-F238E27FC236}">
                <a16:creationId xmlns:a16="http://schemas.microsoft.com/office/drawing/2014/main" id="{711548C4-CBC7-DA98-334D-8A024762905C}"/>
              </a:ext>
            </a:extLst>
          </p:cNvPr>
          <p:cNvSpPr>
            <a:spLocks noGrp="1"/>
          </p:cNvSpPr>
          <p:nvPr>
            <p:ph sz="quarter" idx="23"/>
          </p:nvPr>
        </p:nvSpPr>
        <p:spPr>
          <a:xfrm>
            <a:off x="8879332" y="5130800"/>
            <a:ext cx="3063240" cy="929635"/>
          </a:xfrm>
          <a:solidFill>
            <a:srgbClr val="FCDBCD"/>
          </a:solidFill>
          <a:ln w="38100">
            <a:solidFill>
              <a:schemeClr val="bg1"/>
            </a:solidFill>
          </a:ln>
        </p:spPr>
        <p:txBody>
          <a:bodyPr lIns="365760" rIns="274320" anchor="ctr" anchorCtr="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8" name="Content Placeholder 6">
            <a:extLst>
              <a:ext uri="{FF2B5EF4-FFF2-40B4-BE49-F238E27FC236}">
                <a16:creationId xmlns:a16="http://schemas.microsoft.com/office/drawing/2014/main" id="{3F2E7540-ECFA-401A-BF86-406963E291D2}"/>
              </a:ext>
            </a:extLst>
          </p:cNvPr>
          <p:cNvSpPr>
            <a:spLocks noGrp="1"/>
          </p:cNvSpPr>
          <p:nvPr>
            <p:ph idx="14"/>
          </p:nvPr>
        </p:nvSpPr>
        <p:spPr>
          <a:xfrm>
            <a:off x="210312" y="5535676"/>
            <a:ext cx="740664" cy="740664"/>
          </a:xfrm>
        </p:spPr>
        <p:txBody>
          <a:bodyPr/>
          <a:lstStyle>
            <a:lvl1pPr marL="0" indent="0">
              <a:buNone/>
              <a:defRPr>
                <a:solidFill>
                  <a:srgbClr val="0071CF"/>
                </a:solidFill>
              </a:defRPr>
            </a:lvl1pPr>
            <a:lvl2pPr marL="457200" indent="0">
              <a:buNone/>
              <a:defRPr>
                <a:solidFill>
                  <a:srgbClr val="0071CF"/>
                </a:solidFill>
              </a:defRPr>
            </a:lvl2pPr>
            <a:lvl3pPr marL="914400" indent="0">
              <a:buNone/>
              <a:defRPr>
                <a:solidFill>
                  <a:srgbClr val="0071CF"/>
                </a:solidFill>
              </a:defRPr>
            </a:lvl3pPr>
            <a:lvl4pPr marL="1371600" indent="0">
              <a:buNone/>
              <a:defRPr>
                <a:solidFill>
                  <a:srgbClr val="0071CF"/>
                </a:solidFill>
              </a:defRPr>
            </a:lvl4pPr>
            <a:lvl5pPr marL="1828800" indent="0">
              <a:buNone/>
              <a:defRPr>
                <a:solidFill>
                  <a:srgbClr val="0071CF"/>
                </a:solidFill>
              </a:defRPr>
            </a:lvl5pPr>
          </a:lstStyle>
          <a:p>
            <a:pPr lvl="0"/>
            <a:r>
              <a:rPr lang="en-US" dirty="0"/>
              <a:t>Click to edit Master text styles</a:t>
            </a:r>
          </a:p>
        </p:txBody>
      </p:sp>
      <p:sp>
        <p:nvSpPr>
          <p:cNvPr id="9" name="Content Placeholder 7">
            <a:extLst>
              <a:ext uri="{FF2B5EF4-FFF2-40B4-BE49-F238E27FC236}">
                <a16:creationId xmlns:a16="http://schemas.microsoft.com/office/drawing/2014/main" id="{2C656175-13F6-557D-AF6E-9AD0A639B1BC}"/>
              </a:ext>
            </a:extLst>
          </p:cNvPr>
          <p:cNvSpPr>
            <a:spLocks noGrp="1"/>
          </p:cNvSpPr>
          <p:nvPr>
            <p:ph idx="13"/>
          </p:nvPr>
        </p:nvSpPr>
        <p:spPr>
          <a:xfrm>
            <a:off x="938981" y="5672693"/>
            <a:ext cx="835209" cy="539753"/>
          </a:xfrm>
        </p:spPr>
        <p:txBody>
          <a:bodyPr>
            <a:noAutofit/>
          </a:bodyPr>
          <a:lstStyle>
            <a:lvl1pPr marL="0" indent="0">
              <a:buNone/>
              <a:defRPr sz="2400">
                <a:solidFill>
                  <a:srgbClr val="0071CF"/>
                </a:solidFill>
              </a:defRPr>
            </a:lvl1pPr>
            <a:lvl2pPr marL="457200" indent="0">
              <a:buNone/>
              <a:defRPr sz="2400">
                <a:solidFill>
                  <a:srgbClr val="0071CF"/>
                </a:solidFill>
              </a:defRPr>
            </a:lvl2pPr>
            <a:lvl3pPr marL="914400" indent="0">
              <a:buNone/>
              <a:defRPr sz="2400">
                <a:solidFill>
                  <a:srgbClr val="0071CF"/>
                </a:solidFill>
              </a:defRPr>
            </a:lvl3pPr>
            <a:lvl4pPr marL="1371600" indent="0">
              <a:buNone/>
              <a:defRPr sz="2400">
                <a:solidFill>
                  <a:srgbClr val="0071CF"/>
                </a:solidFill>
              </a:defRPr>
            </a:lvl4pPr>
            <a:lvl5pPr marL="1828800" indent="0">
              <a:buNone/>
              <a:defRPr sz="2400">
                <a:solidFill>
                  <a:srgbClr val="0071CF"/>
                </a:solidFill>
              </a:defRPr>
            </a:lvl5pPr>
          </a:lstStyle>
          <a:p>
            <a:pPr lvl="0"/>
            <a:r>
              <a:rPr lang="en-US" dirty="0"/>
              <a:t>Click to edit Master text styles</a:t>
            </a:r>
          </a:p>
        </p:txBody>
      </p:sp>
      <p:sp>
        <p:nvSpPr>
          <p:cNvPr id="10" name="Content Placeholder 8">
            <a:extLst>
              <a:ext uri="{FF2B5EF4-FFF2-40B4-BE49-F238E27FC236}">
                <a16:creationId xmlns:a16="http://schemas.microsoft.com/office/drawing/2014/main" id="{0C2F5CB9-19F2-4A57-CD6D-D003E6ACF3B3}"/>
              </a:ext>
            </a:extLst>
          </p:cNvPr>
          <p:cNvSpPr>
            <a:spLocks noGrp="1"/>
          </p:cNvSpPr>
          <p:nvPr>
            <p:ph idx="15"/>
          </p:nvPr>
        </p:nvSpPr>
        <p:spPr>
          <a:xfrm>
            <a:off x="1181100" y="6058916"/>
            <a:ext cx="11010900" cy="330298"/>
          </a:xfrm>
        </p:spPr>
        <p:txBody>
          <a:bodyPr>
            <a:normAutofit/>
          </a:bodyPr>
          <a:lstStyle>
            <a:lvl1pPr marL="292100" indent="-292100">
              <a:buFont typeface="Arial" panose="020B0604020202020204" pitchFamily="34" charset="0"/>
              <a:buChar char="•"/>
              <a:defRPr sz="1800"/>
            </a:lvl1pPr>
            <a:lvl2pPr marL="742950" indent="-285750">
              <a:buFont typeface="Arial" panose="020B0604020202020204" pitchFamily="34" charset="0"/>
              <a:buChar char="•"/>
              <a:defRPr sz="1600"/>
            </a:lvl2pPr>
            <a:lvl3pPr marL="1143000" indent="-228600">
              <a:buFont typeface="Arial" panose="020B0604020202020204" pitchFamily="34" charset="0"/>
              <a:buChar char="•"/>
              <a:defRPr sz="1400"/>
            </a:lvl3pPr>
            <a:lvl4pPr marL="1600200" indent="-228600">
              <a:buFont typeface="Arial" panose="020B0604020202020204" pitchFamily="34" charset="0"/>
              <a:buChar char="•"/>
              <a:defRPr sz="1200"/>
            </a:lvl4pPr>
            <a:lvl5pPr marL="2057400" indent="-228600">
              <a:buFont typeface="Arial" panose="020B0604020202020204" pitchFamily="34" charset="0"/>
              <a:buChar char="•"/>
              <a:defRPr sz="1200"/>
            </a:lvl5pPr>
          </a:lstStyle>
          <a:p>
            <a:pPr lvl="0"/>
            <a:r>
              <a:rPr lang="en-US" dirty="0"/>
              <a:t>Click to edit Master text styles</a:t>
            </a:r>
          </a:p>
        </p:txBody>
      </p:sp>
      <p:sp>
        <p:nvSpPr>
          <p:cNvPr id="11" name="Slide Number Placeholder 9">
            <a:extLst>
              <a:ext uri="{FF2B5EF4-FFF2-40B4-BE49-F238E27FC236}">
                <a16:creationId xmlns:a16="http://schemas.microsoft.com/office/drawing/2014/main" id="{59BD8DC6-7EC0-B1FF-9B72-4D7C599DF709}"/>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92522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CA96D8-82C1-7E51-B0FE-3AA3F4E4846E}"/>
              </a:ext>
            </a:extLst>
          </p:cNvPr>
          <p:cNvSpPr>
            <a:spLocks noGrp="1"/>
          </p:cNvSpPr>
          <p:nvPr>
            <p:ph type="title"/>
          </p:nvPr>
        </p:nvSpPr>
        <p:spPr>
          <a:xfrm>
            <a:off x="609600" y="2965939"/>
            <a:ext cx="10972800" cy="926122"/>
          </a:xfrm>
        </p:spPr>
        <p:txBody>
          <a:bodyPr/>
          <a:lstStyle>
            <a:lvl1pPr algn="ctr">
              <a:defRPr>
                <a:solidFill>
                  <a:srgbClr val="033479"/>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560B100E-C1C0-98E5-2A2F-4EB07D1CC846}"/>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1438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10972800" cy="926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3507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F2B5EF4-FFF2-40B4-BE49-F238E27FC236}">
                <a16:creationId xmlns:a16="http://schemas.microsoft.com/office/drawing/2014/main" id="{61129396-D550-5F24-31AB-9802A2135696}"/>
              </a:ext>
            </a:extLst>
          </p:cNvPr>
          <p:cNvSpPr>
            <a:spLocks noGrp="1"/>
          </p:cNvSpPr>
          <p:nvPr>
            <p:ph type="sldNum" sz="quarter" idx="4"/>
          </p:nvPr>
        </p:nvSpPr>
        <p:spPr>
          <a:xfrm>
            <a:off x="36443" y="6513922"/>
            <a:ext cx="609600" cy="251281"/>
          </a:xfrm>
          <a:prstGeom prst="rect">
            <a:avLst/>
          </a:prstGeom>
        </p:spPr>
        <p:txBody>
          <a:bodyPr/>
          <a:lstStyle>
            <a:lvl1pPr>
              <a:defRPr sz="12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18598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1" r:id="rId9"/>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33479"/>
        </a:buClr>
        <a:buFont typeface="Wingdings" pitchFamily="2" charset="2"/>
        <a:buChar char="§"/>
        <a:defRPr sz="3200" kern="1200">
          <a:solidFill>
            <a:srgbClr val="033479"/>
          </a:solidFill>
          <a:latin typeface="+mn-lt"/>
          <a:ea typeface="+mn-ea"/>
          <a:cs typeface="+mn-cs"/>
        </a:defRPr>
      </a:lvl1pPr>
      <a:lvl2pPr marL="742950" indent="-285750" algn="l" defTabSz="457200" rtl="0" eaLnBrk="1" latinLnBrk="0" hangingPunct="1">
        <a:spcBef>
          <a:spcPct val="20000"/>
        </a:spcBef>
        <a:buClr>
          <a:srgbClr val="033479"/>
        </a:buClr>
        <a:buFont typeface="Arial" panose="020B0604020202020204" pitchFamily="34" charset="0"/>
        <a:buChar char="•"/>
        <a:defRPr sz="2800" kern="1200">
          <a:solidFill>
            <a:srgbClr val="033479"/>
          </a:solidFill>
          <a:latin typeface="+mn-lt"/>
          <a:ea typeface="+mn-ea"/>
          <a:cs typeface="+mn-cs"/>
        </a:defRPr>
      </a:lvl2pPr>
      <a:lvl3pPr marL="1143000" indent="-228600" algn="l" defTabSz="457200" rtl="0" eaLnBrk="1" latinLnBrk="0" hangingPunct="1">
        <a:spcBef>
          <a:spcPct val="20000"/>
        </a:spcBef>
        <a:buClr>
          <a:srgbClr val="033479"/>
        </a:buClr>
        <a:buFont typeface="Arial"/>
        <a:buChar char="•"/>
        <a:defRPr sz="2400" kern="1200">
          <a:solidFill>
            <a:srgbClr val="033479"/>
          </a:solidFill>
          <a:latin typeface="+mn-lt"/>
          <a:ea typeface="+mn-ea"/>
          <a:cs typeface="+mn-cs"/>
        </a:defRPr>
      </a:lvl3pPr>
      <a:lvl4pPr marL="16002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4pPr>
      <a:lvl5pPr marL="20574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hhearprogram.org/sites/default/files/HHEAR-DataSharingPlanforHHEARDataRepository508.pdf" TargetMode="External"/><Relationship Id="rId4" Type="http://schemas.openxmlformats.org/officeDocument/2006/relationships/hyperlink" Target="https://hhearprogram.org/sites/default/files/HHEAR-DataRepositoryDataSubmissionAgreement508.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hhearprogram.org/sites/default/files/HHEAR-E-MTA-508.pdf" TargetMode="External"/><Relationship Id="rId4" Type="http://schemas.openxmlformats.org/officeDocument/2006/relationships/hyperlink" Target="https://hhearprogram.org/sites/default/files/HHEAR-HumanMaterialTransferAgreement508.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mailto:HHEAR_CC@westat.com" TargetMode="Externa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hhearprogram.org/sites/default/files/2021-06/HHEAR-Policies-for-Access-to-Services-508.pdf" TargetMode="Externa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mailto:HHEAR_CC@westat.com" TargetMode="Externa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hearprogram.org/how-apply" TargetMode="External"/><Relationship Id="rId7" Type="http://schemas.openxmlformats.org/officeDocument/2006/relationships/hyperlink" Target="https://hheardatacenter.mssm.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hearprogram.org/faqs" TargetMode="External"/><Relationship Id="rId5" Type="http://schemas.openxmlformats.org/officeDocument/2006/relationships/hyperlink" Target="https://hhearprogram.org/support-docs" TargetMode="External"/><Relationship Id="rId4" Type="http://schemas.openxmlformats.org/officeDocument/2006/relationships/hyperlink" Target="https://hhearprogram.org/polici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HEAR_CC@westat.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hearprogram.org/sites/default/files/HHEAR-Example-IRB-AttestationLetter-508.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606012D-AD65-7F27-4D62-5D8A89428F7F}"/>
              </a:ext>
            </a:extLst>
          </p:cNvPr>
          <p:cNvSpPr>
            <a:spLocks noGrp="1"/>
          </p:cNvSpPr>
          <p:nvPr>
            <p:ph type="ctrTitle"/>
          </p:nvPr>
        </p:nvSpPr>
        <p:spPr>
          <a:xfrm>
            <a:off x="914400" y="1949422"/>
            <a:ext cx="10363200" cy="1470025"/>
          </a:xfrm>
        </p:spPr>
        <p:txBody>
          <a:bodyPr>
            <a:noAutofit/>
          </a:bodyPr>
          <a:lstStyle/>
          <a:p>
            <a:r>
              <a:rPr lang="en-US" sz="5900" noProof="0" dirty="0"/>
              <a:t>Navigating </a:t>
            </a:r>
            <a:r>
              <a:rPr lang="en-US" sz="5900" noProof="0" dirty="0" err="1"/>
              <a:t>HHEAR</a:t>
            </a:r>
            <a:r>
              <a:rPr lang="en-US" sz="5900" noProof="0" dirty="0"/>
              <a:t> Post-Approval</a:t>
            </a:r>
          </a:p>
        </p:txBody>
      </p:sp>
      <p:sp>
        <p:nvSpPr>
          <p:cNvPr id="9" name="Subtitle 2">
            <a:extLst>
              <a:ext uri="{FF2B5EF4-FFF2-40B4-BE49-F238E27FC236}">
                <a16:creationId xmlns:a16="http://schemas.microsoft.com/office/drawing/2014/main" id="{0EA9C8B8-088F-BB3D-FBB4-368584CDB551}"/>
              </a:ext>
            </a:extLst>
          </p:cNvPr>
          <p:cNvSpPr>
            <a:spLocks noGrp="1"/>
          </p:cNvSpPr>
          <p:nvPr>
            <p:ph type="subTitle" idx="1"/>
          </p:nvPr>
        </p:nvSpPr>
        <p:spPr>
          <a:xfrm>
            <a:off x="1828800" y="3608862"/>
            <a:ext cx="8534400" cy="733010"/>
          </a:xfrm>
        </p:spPr>
        <p:txBody>
          <a:bodyPr/>
          <a:lstStyle/>
          <a:p>
            <a:r>
              <a:rPr lang="en-US" sz="4800" noProof="0" dirty="0"/>
              <a:t>Phase 1: Clearance Activities</a:t>
            </a:r>
          </a:p>
        </p:txBody>
      </p:sp>
      <p:pic>
        <p:nvPicPr>
          <p:cNvPr id="12" name="Picture Placeholder 3" descr="Health Human Exposure Analysis Resource (HHEAR) logo.">
            <a:extLst>
              <a:ext uri="{FF2B5EF4-FFF2-40B4-BE49-F238E27FC236}">
                <a16:creationId xmlns:a16="http://schemas.microsoft.com/office/drawing/2014/main" id="{84B959DA-D247-6EED-386E-F1915263789B}"/>
              </a:ext>
            </a:extLst>
          </p:cNvPr>
          <p:cNvPicPr>
            <a:picLocks noGrp="1" noChangeAspect="1"/>
          </p:cNvPicPr>
          <p:nvPr>
            <p:ph type="pic" sz="quarter" idx="13"/>
          </p:nvPr>
        </p:nvPicPr>
        <p:blipFill>
          <a:blip r:embed="rId4"/>
          <a:srcRect l="37165" r="37165"/>
          <a:stretch>
            <a:fillRect/>
          </a:stretch>
        </p:blipFill>
        <p:spPr>
          <a:xfrm>
            <a:off x="279400" y="165100"/>
            <a:ext cx="5092700" cy="673100"/>
          </a:xfrm>
        </p:spPr>
      </p:pic>
      <p:sp>
        <p:nvSpPr>
          <p:cNvPr id="11" name="Slide Number Placeholder 4">
            <a:extLst>
              <a:ext uri="{FF2B5EF4-FFF2-40B4-BE49-F238E27FC236}">
                <a16:creationId xmlns:a16="http://schemas.microsoft.com/office/drawing/2014/main" id="{6C244E61-9B11-3C52-B49C-EFD1BB9F4651}"/>
              </a:ext>
            </a:extLst>
          </p:cNvPr>
          <p:cNvSpPr>
            <a:spLocks noGrp="1"/>
          </p:cNvSpPr>
          <p:nvPr>
            <p:ph type="sldNum" sz="quarter" idx="4"/>
          </p:nvPr>
        </p:nvSpPr>
        <p:spPr/>
        <p:txBody>
          <a:bodyPr/>
          <a:lstStyle/>
          <a:p>
            <a:fld id="{8DA2C6BB-42E6-DF45-96A9-E839D1C5474D}" type="slidenum">
              <a:rPr lang="en-US" smtClean="0"/>
              <a:pPr/>
              <a:t>1</a:t>
            </a:fld>
            <a:endParaRPr lang="en-US" dirty="0"/>
          </a:p>
        </p:txBody>
      </p:sp>
    </p:spTree>
    <p:extLst>
      <p:ext uri="{BB962C8B-B14F-4D97-AF65-F5344CB8AC3E}">
        <p14:creationId xmlns:p14="http://schemas.microsoft.com/office/powerpoint/2010/main" val="357312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4B88-F603-4BB7-8C80-43CE01823684}"/>
              </a:ext>
            </a:extLst>
          </p:cNvPr>
          <p:cNvSpPr>
            <a:spLocks noGrp="1"/>
          </p:cNvSpPr>
          <p:nvPr>
            <p:ph type="title"/>
          </p:nvPr>
        </p:nvSpPr>
        <p:spPr>
          <a:xfrm>
            <a:off x="609600" y="1"/>
            <a:ext cx="11582400" cy="890953"/>
          </a:xfrm>
        </p:spPr>
        <p:txBody>
          <a:bodyPr/>
          <a:lstStyle/>
          <a:p>
            <a:r>
              <a:rPr lang="en-US" noProof="0" dirty="0"/>
              <a:t>Clearance Activities - 8 weeks post-approval   </a:t>
            </a:r>
            <a:r>
              <a:rPr lang="en-US" sz="2000" noProof="0" dirty="0"/>
              <a:t>(3 of 4)</a:t>
            </a:r>
            <a:endParaRPr lang="en-US" noProof="0" dirty="0"/>
          </a:p>
        </p:txBody>
      </p:sp>
      <p:sp>
        <p:nvSpPr>
          <p:cNvPr id="49" name="Content Placeholder 2">
            <a:extLst>
              <a:ext uri="{FF2B5EF4-FFF2-40B4-BE49-F238E27FC236}">
                <a16:creationId xmlns:a16="http://schemas.microsoft.com/office/drawing/2014/main" id="{98835BD0-75B6-823A-E7B8-8DB67E447FCC}"/>
              </a:ext>
            </a:extLst>
          </p:cNvPr>
          <p:cNvSpPr>
            <a:spLocks noGrp="1"/>
          </p:cNvSpPr>
          <p:nvPr>
            <p:ph sz="quarter" idx="16"/>
          </p:nvPr>
        </p:nvSpPr>
        <p:spPr>
          <a:xfrm>
            <a:off x="609600" y="1066800"/>
            <a:ext cx="3510844" cy="649225"/>
          </a:xfrm>
        </p:spPr>
        <p:txBody>
          <a:bodyPr/>
          <a:lstStyle/>
          <a:p>
            <a:r>
              <a:rPr lang="en-US" noProof="0" dirty="0"/>
              <a:t>Signed &amp; Submitted</a:t>
            </a:r>
          </a:p>
        </p:txBody>
      </p:sp>
      <p:pic>
        <p:nvPicPr>
          <p:cNvPr id="6" name="Content Placeholder 3" descr="Diagram describing the process of submitting IRB Attestation Letter, DSA &amp; DSP for 8-weeks post-approval.">
            <a:extLst>
              <a:ext uri="{FF2B5EF4-FFF2-40B4-BE49-F238E27FC236}">
                <a16:creationId xmlns:a16="http://schemas.microsoft.com/office/drawing/2014/main" id="{507BB331-1107-BF82-3D62-C9DD8A3C9A64}"/>
              </a:ext>
            </a:extLst>
          </p:cNvPr>
          <p:cNvPicPr>
            <a:picLocks noGrp="1" noChangeAspect="1"/>
          </p:cNvPicPr>
          <p:nvPr>
            <p:ph sz="quarter" idx="17"/>
          </p:nvPr>
        </p:nvPicPr>
        <p:blipFill rotWithShape="1">
          <a:blip r:embed="rId3"/>
          <a:srcRect r="15426"/>
          <a:stretch/>
        </p:blipFill>
        <p:spPr>
          <a:xfrm>
            <a:off x="209550" y="2311355"/>
            <a:ext cx="4503127" cy="2505075"/>
          </a:xfrm>
          <a:prstGeom prst="rect">
            <a:avLst/>
          </a:prstGeom>
        </p:spPr>
      </p:pic>
      <p:sp>
        <p:nvSpPr>
          <p:cNvPr id="51" name="Content Placeholder 4a">
            <a:extLst>
              <a:ext uri="{FF2B5EF4-FFF2-40B4-BE49-F238E27FC236}">
                <a16:creationId xmlns:a16="http://schemas.microsoft.com/office/drawing/2014/main" id="{E4F792A2-71DA-3B0A-302F-C7EE88DB5207}"/>
              </a:ext>
            </a:extLst>
          </p:cNvPr>
          <p:cNvSpPr>
            <a:spLocks noGrp="1"/>
          </p:cNvSpPr>
          <p:nvPr>
            <p:ph sz="quarter" idx="18"/>
          </p:nvPr>
        </p:nvSpPr>
        <p:spPr>
          <a:xfrm>
            <a:off x="4908550" y="1448163"/>
            <a:ext cx="3063240" cy="722376"/>
          </a:xfrm>
        </p:spPr>
        <p:txBody>
          <a:bodyPr/>
          <a:lstStyle/>
          <a:p>
            <a:r>
              <a:rPr lang="en-US" noProof="0" dirty="0"/>
              <a:t>Data Submission Agreement:</a:t>
            </a:r>
          </a:p>
        </p:txBody>
      </p:sp>
      <p:sp>
        <p:nvSpPr>
          <p:cNvPr id="215" name="Freeform 4b">
            <a:extLst>
              <a:ext uri="{FF2B5EF4-FFF2-40B4-BE49-F238E27FC236}">
                <a16:creationId xmlns:a16="http://schemas.microsoft.com/office/drawing/2014/main" id="{D9E7D4D4-6A8F-80AB-62E1-8AA848127C5B}"/>
              </a:ext>
              <a:ext uri="{C183D7F6-B498-43B3-948B-1728B52AA6E4}">
                <adec:decorative xmlns:adec="http://schemas.microsoft.com/office/drawing/2017/decorative" val="1"/>
              </a:ext>
            </a:extLst>
          </p:cNvPr>
          <p:cNvSpPr>
            <a:spLocks noGrp="1"/>
          </p:cNvSpPr>
          <p:nvPr>
            <p:ph sz="quarter" idx="24"/>
          </p:nvPr>
        </p:nvSpPr>
        <p:spPr>
          <a:xfrm>
            <a:off x="4029075" y="1041400"/>
            <a:ext cx="1208088" cy="1206500"/>
          </a:xfrm>
          <a:custGeom>
            <a:avLst/>
            <a:gdLst>
              <a:gd name="connsiteX0" fmla="*/ 0 w 1208505"/>
              <a:gd name="connsiteY0" fmla="*/ 604253 h 1208505"/>
              <a:gd name="connsiteX1" fmla="*/ 604253 w 1208505"/>
              <a:gd name="connsiteY1" fmla="*/ 0 h 1208505"/>
              <a:gd name="connsiteX2" fmla="*/ 1208506 w 1208505"/>
              <a:gd name="connsiteY2" fmla="*/ 604253 h 1208505"/>
              <a:gd name="connsiteX3" fmla="*/ 604253 w 1208505"/>
              <a:gd name="connsiteY3" fmla="*/ 1208506 h 1208505"/>
              <a:gd name="connsiteX4" fmla="*/ 0 w 1208505"/>
              <a:gd name="connsiteY4" fmla="*/ 604253 h 1208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05" h="1208505">
                <a:moveTo>
                  <a:pt x="0" y="604253"/>
                </a:moveTo>
                <a:cubicBezTo>
                  <a:pt x="0" y="270533"/>
                  <a:pt x="270533" y="0"/>
                  <a:pt x="604253" y="0"/>
                </a:cubicBezTo>
                <a:cubicBezTo>
                  <a:pt x="937973" y="0"/>
                  <a:pt x="1208506" y="270533"/>
                  <a:pt x="1208506" y="604253"/>
                </a:cubicBezTo>
                <a:cubicBezTo>
                  <a:pt x="1208506" y="937973"/>
                  <a:pt x="937973" y="1208506"/>
                  <a:pt x="604253" y="1208506"/>
                </a:cubicBezTo>
                <a:cubicBezTo>
                  <a:pt x="270533" y="1208506"/>
                  <a:pt x="0" y="937973"/>
                  <a:pt x="0" y="604253"/>
                </a:cubicBezTo>
                <a:close/>
              </a:path>
            </a:pathLst>
          </a:custGeom>
          <a:solidFill>
            <a:srgbClr val="216352"/>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176981" tIns="176981" rIns="176981" bIns="176981" numCol="1" spcCol="1270" anchor="ctr" anchorCtr="0">
            <a:noAutofit/>
          </a:bodyPr>
          <a:lstStyle/>
          <a:p>
            <a:pPr marL="0" lvl="0" indent="0" algn="ctr" defTabSz="1778000">
              <a:lnSpc>
                <a:spcPct val="90000"/>
              </a:lnSpc>
              <a:spcBef>
                <a:spcPct val="0"/>
              </a:spcBef>
              <a:spcAft>
                <a:spcPct val="35000"/>
              </a:spcAft>
              <a:buNone/>
            </a:pPr>
            <a:r>
              <a:rPr lang="en-US" sz="4000" kern="1200" noProof="0" dirty="0" err="1"/>
              <a:t>DSA</a:t>
            </a:r>
            <a:endParaRPr lang="en-US" sz="4000" kern="1200" noProof="0" dirty="0"/>
          </a:p>
        </p:txBody>
      </p:sp>
      <p:sp>
        <p:nvSpPr>
          <p:cNvPr id="53" name="Content Placeholder 4c">
            <a:extLst>
              <a:ext uri="{FF2B5EF4-FFF2-40B4-BE49-F238E27FC236}">
                <a16:creationId xmlns:a16="http://schemas.microsoft.com/office/drawing/2014/main" id="{8EE84A89-52F3-F78A-08CE-D7BCB8AF985C}"/>
              </a:ext>
            </a:extLst>
          </p:cNvPr>
          <p:cNvSpPr>
            <a:spLocks noGrp="1"/>
          </p:cNvSpPr>
          <p:nvPr>
            <p:ph sz="quarter" idx="20"/>
          </p:nvPr>
        </p:nvSpPr>
        <p:spPr>
          <a:xfrm>
            <a:off x="4908550" y="2169257"/>
            <a:ext cx="3063240" cy="2868037"/>
          </a:xfrm>
        </p:spPr>
        <p:txBody>
          <a:bodyPr/>
          <a:lstStyle/>
          <a:p>
            <a:r>
              <a:rPr lang="en-US" noProof="0" dirty="0"/>
              <a:t>Outlines your agreement with </a:t>
            </a:r>
            <a:r>
              <a:rPr lang="en-US" noProof="0" dirty="0" err="1"/>
              <a:t>HHEAR</a:t>
            </a:r>
            <a:r>
              <a:rPr lang="en-US" noProof="0" dirty="0"/>
              <a:t> regarding the submission of data to the </a:t>
            </a:r>
            <a:r>
              <a:rPr lang="en-US" noProof="0" dirty="0" err="1"/>
              <a:t>HHEAR</a:t>
            </a:r>
            <a:r>
              <a:rPr lang="en-US" noProof="0" dirty="0"/>
              <a:t> Data Repository. </a:t>
            </a:r>
          </a:p>
        </p:txBody>
      </p:sp>
      <p:sp>
        <p:nvSpPr>
          <p:cNvPr id="55" name="Content Placeholder 4d">
            <a:extLst>
              <a:ext uri="{FF2B5EF4-FFF2-40B4-BE49-F238E27FC236}">
                <a16:creationId xmlns:a16="http://schemas.microsoft.com/office/drawing/2014/main" id="{C05F9987-96B5-CE3A-9156-2069C82AA4E9}"/>
              </a:ext>
            </a:extLst>
          </p:cNvPr>
          <p:cNvSpPr>
            <a:spLocks noGrp="1"/>
          </p:cNvSpPr>
          <p:nvPr>
            <p:ph sz="quarter" idx="22"/>
          </p:nvPr>
        </p:nvSpPr>
        <p:spPr>
          <a:xfrm>
            <a:off x="4908550" y="5025293"/>
            <a:ext cx="3063240" cy="929635"/>
          </a:xfrm>
        </p:spPr>
        <p:txBody>
          <a:bodyPr/>
          <a:lstStyle/>
          <a:p>
            <a:pPr>
              <a:lnSpc>
                <a:spcPct val="90000"/>
              </a:lnSpc>
            </a:pPr>
            <a:r>
              <a:rPr lang="en-US" spc="-10" noProof="0" dirty="0" err="1">
                <a:hlinkClick r:id="rId4"/>
              </a:rPr>
              <a:t>HHEAR</a:t>
            </a:r>
            <a:r>
              <a:rPr lang="en-US" spc="-10" noProof="0" dirty="0">
                <a:hlinkClick r:id="rId4"/>
              </a:rPr>
              <a:t> Data Repository Data Submission Agreement</a:t>
            </a:r>
            <a:endParaRPr lang="en-US" noProof="0" dirty="0"/>
          </a:p>
        </p:txBody>
      </p:sp>
      <p:sp>
        <p:nvSpPr>
          <p:cNvPr id="52" name="Content Placeholder 5a">
            <a:extLst>
              <a:ext uri="{FF2B5EF4-FFF2-40B4-BE49-F238E27FC236}">
                <a16:creationId xmlns:a16="http://schemas.microsoft.com/office/drawing/2014/main" id="{CD2B0138-612F-27AE-F2AC-24630FDD72E8}"/>
              </a:ext>
            </a:extLst>
          </p:cNvPr>
          <p:cNvSpPr>
            <a:spLocks noGrp="1"/>
          </p:cNvSpPr>
          <p:nvPr>
            <p:ph sz="quarter" idx="19"/>
          </p:nvPr>
        </p:nvSpPr>
        <p:spPr>
          <a:xfrm>
            <a:off x="8930132" y="1448163"/>
            <a:ext cx="3063240" cy="722376"/>
          </a:xfrm>
        </p:spPr>
        <p:txBody>
          <a:bodyPr/>
          <a:lstStyle/>
          <a:p>
            <a:r>
              <a:rPr lang="en-US" noProof="0" dirty="0"/>
              <a:t>Data Sharing Plan:</a:t>
            </a:r>
          </a:p>
        </p:txBody>
      </p:sp>
      <p:sp>
        <p:nvSpPr>
          <p:cNvPr id="216" name="Freeform 5b">
            <a:extLst>
              <a:ext uri="{FF2B5EF4-FFF2-40B4-BE49-F238E27FC236}">
                <a16:creationId xmlns:a16="http://schemas.microsoft.com/office/drawing/2014/main" id="{1642EB7C-BFCB-27A3-7A01-F6393618D370}"/>
              </a:ext>
              <a:ext uri="{C183D7F6-B498-43B3-948B-1728B52AA6E4}">
                <adec:decorative xmlns:adec="http://schemas.microsoft.com/office/drawing/2017/decorative" val="1"/>
              </a:ext>
            </a:extLst>
          </p:cNvPr>
          <p:cNvSpPr>
            <a:spLocks noGrp="1"/>
          </p:cNvSpPr>
          <p:nvPr>
            <p:ph sz="quarter" idx="25"/>
          </p:nvPr>
        </p:nvSpPr>
        <p:spPr>
          <a:xfrm>
            <a:off x="8062913" y="1008063"/>
            <a:ext cx="1206500" cy="1208087"/>
          </a:xfrm>
          <a:custGeom>
            <a:avLst/>
            <a:gdLst>
              <a:gd name="connsiteX0" fmla="*/ 0 w 1208505"/>
              <a:gd name="connsiteY0" fmla="*/ 604253 h 1208505"/>
              <a:gd name="connsiteX1" fmla="*/ 604253 w 1208505"/>
              <a:gd name="connsiteY1" fmla="*/ 0 h 1208505"/>
              <a:gd name="connsiteX2" fmla="*/ 1208506 w 1208505"/>
              <a:gd name="connsiteY2" fmla="*/ 604253 h 1208505"/>
              <a:gd name="connsiteX3" fmla="*/ 604253 w 1208505"/>
              <a:gd name="connsiteY3" fmla="*/ 1208506 h 1208505"/>
              <a:gd name="connsiteX4" fmla="*/ 0 w 1208505"/>
              <a:gd name="connsiteY4" fmla="*/ 604253 h 1208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05" h="1208505">
                <a:moveTo>
                  <a:pt x="0" y="604253"/>
                </a:moveTo>
                <a:cubicBezTo>
                  <a:pt x="0" y="270533"/>
                  <a:pt x="270533" y="0"/>
                  <a:pt x="604253" y="0"/>
                </a:cubicBezTo>
                <a:cubicBezTo>
                  <a:pt x="937973" y="0"/>
                  <a:pt x="1208506" y="270533"/>
                  <a:pt x="1208506" y="604253"/>
                </a:cubicBezTo>
                <a:cubicBezTo>
                  <a:pt x="1208506" y="937973"/>
                  <a:pt x="937973" y="1208506"/>
                  <a:pt x="604253" y="1208506"/>
                </a:cubicBezTo>
                <a:cubicBezTo>
                  <a:pt x="270533" y="1208506"/>
                  <a:pt x="0" y="937973"/>
                  <a:pt x="0" y="604253"/>
                </a:cubicBezTo>
                <a:close/>
              </a:path>
            </a:pathLst>
          </a:custGeom>
          <a:solidFill>
            <a:srgbClr val="216352"/>
          </a:solidFill>
        </p:spPr>
        <p:style>
          <a:lnRef idx="2">
            <a:schemeClr val="lt1">
              <a:hueOff val="0"/>
              <a:satOff val="0"/>
              <a:lumOff val="0"/>
              <a:alphaOff val="0"/>
            </a:schemeClr>
          </a:lnRef>
          <a:fillRef idx="1">
            <a:scrgbClr r="0" g="0" b="0"/>
          </a:fillRef>
          <a:effectRef idx="0">
            <a:schemeClr val="accent5">
              <a:shade val="80000"/>
              <a:hueOff val="-511881"/>
              <a:satOff val="15461"/>
              <a:lumOff val="27322"/>
              <a:alphaOff val="0"/>
            </a:schemeClr>
          </a:effectRef>
          <a:fontRef idx="minor">
            <a:schemeClr val="lt1"/>
          </a:fontRef>
        </p:style>
        <p:txBody>
          <a:bodyPr spcFirstLastPara="0" vert="horz" wrap="square" lIns="176981" tIns="176981" rIns="176981" bIns="176981" numCol="1" spcCol="1270" anchor="ctr" anchorCtr="0">
            <a:noAutofit/>
          </a:bodyPr>
          <a:lstStyle/>
          <a:p>
            <a:pPr marL="0" lvl="0" indent="0" algn="ctr" defTabSz="1778000">
              <a:lnSpc>
                <a:spcPct val="90000"/>
              </a:lnSpc>
              <a:spcBef>
                <a:spcPct val="0"/>
              </a:spcBef>
              <a:spcAft>
                <a:spcPct val="35000"/>
              </a:spcAft>
              <a:buNone/>
            </a:pPr>
            <a:r>
              <a:rPr lang="en-US" sz="4000" kern="1200" noProof="0" dirty="0"/>
              <a:t>DSP</a:t>
            </a:r>
          </a:p>
        </p:txBody>
      </p:sp>
      <p:sp>
        <p:nvSpPr>
          <p:cNvPr id="54" name="Content Placeholder 5c">
            <a:extLst>
              <a:ext uri="{FF2B5EF4-FFF2-40B4-BE49-F238E27FC236}">
                <a16:creationId xmlns:a16="http://schemas.microsoft.com/office/drawing/2014/main" id="{F5F12DD3-C0CE-D2DF-6475-FF9965CB9B97}"/>
              </a:ext>
            </a:extLst>
          </p:cNvPr>
          <p:cNvSpPr>
            <a:spLocks noGrp="1"/>
          </p:cNvSpPr>
          <p:nvPr>
            <p:ph sz="quarter" idx="21"/>
          </p:nvPr>
        </p:nvSpPr>
        <p:spPr>
          <a:xfrm>
            <a:off x="8930132" y="2169272"/>
            <a:ext cx="3063240" cy="2869025"/>
          </a:xfrm>
        </p:spPr>
        <p:txBody>
          <a:bodyPr/>
          <a:lstStyle/>
          <a:p>
            <a:r>
              <a:rPr lang="en-US" noProof="0" dirty="0"/>
              <a:t>Describes data types, data repositories to which data will be submitted, the timeline for data submission and release, and the appropriate uses of data.</a:t>
            </a:r>
          </a:p>
        </p:txBody>
      </p:sp>
      <p:sp>
        <p:nvSpPr>
          <p:cNvPr id="212" name="Content Placeholder 5d">
            <a:extLst>
              <a:ext uri="{FF2B5EF4-FFF2-40B4-BE49-F238E27FC236}">
                <a16:creationId xmlns:a16="http://schemas.microsoft.com/office/drawing/2014/main" id="{E1D83A77-D7AD-1402-6929-66E59143E21F}"/>
              </a:ext>
            </a:extLst>
          </p:cNvPr>
          <p:cNvSpPr>
            <a:spLocks noGrp="1"/>
          </p:cNvSpPr>
          <p:nvPr>
            <p:ph sz="quarter" idx="23"/>
          </p:nvPr>
        </p:nvSpPr>
        <p:spPr>
          <a:xfrm>
            <a:off x="8930132" y="5025293"/>
            <a:ext cx="3063240" cy="929635"/>
          </a:xfrm>
        </p:spPr>
        <p:txBody>
          <a:bodyPr/>
          <a:lstStyle/>
          <a:p>
            <a:pPr>
              <a:lnSpc>
                <a:spcPct val="90000"/>
              </a:lnSpc>
            </a:pPr>
            <a:r>
              <a:rPr lang="en-US" sz="2000" kern="1200" noProof="0" dirty="0">
                <a:solidFill>
                  <a:srgbClr val="216352"/>
                </a:solidFill>
                <a:hlinkClick r:id="rId5"/>
              </a:rPr>
              <a:t>Data Sharing Plan for the </a:t>
            </a:r>
            <a:r>
              <a:rPr lang="en-US" sz="2000" kern="1200" noProof="0" dirty="0" err="1">
                <a:solidFill>
                  <a:srgbClr val="216352"/>
                </a:solidFill>
                <a:hlinkClick r:id="rId5"/>
              </a:rPr>
              <a:t>HHEAR</a:t>
            </a:r>
            <a:r>
              <a:rPr lang="en-US" sz="2000" kern="1200" noProof="0" dirty="0">
                <a:solidFill>
                  <a:srgbClr val="216352"/>
                </a:solidFill>
                <a:hlinkClick r:id="rId5"/>
              </a:rPr>
              <a:t> Data Repository</a:t>
            </a:r>
            <a:endParaRPr lang="en-US" sz="2000" kern="1200" noProof="0" dirty="0">
              <a:solidFill>
                <a:srgbClr val="216352"/>
              </a:solidFill>
            </a:endParaRPr>
          </a:p>
        </p:txBody>
      </p:sp>
      <p:pic>
        <p:nvPicPr>
          <p:cNvPr id="44" name="Content Placeholder 6" descr="Lightbulb and gear outline.">
            <a:extLst>
              <a:ext uri="{FF2B5EF4-FFF2-40B4-BE49-F238E27FC236}">
                <a16:creationId xmlns:a16="http://schemas.microsoft.com/office/drawing/2014/main" id="{A9E6FD57-6B3D-952C-14F3-39E83914A21C}"/>
              </a:ext>
              <a:ext uri="{C183D7F6-B498-43B3-948B-1728B52AA6E4}">
                <adec:decorative xmlns:adec="http://schemas.microsoft.com/office/drawing/2017/decorative" val="1"/>
              </a:ext>
            </a:extLst>
          </p:cNvPr>
          <p:cNvPicPr>
            <a:picLocks noGrp="1" noChangeAspect="1"/>
          </p:cNvPicPr>
          <p:nvPr>
            <p:ph idx="14"/>
          </p:nvPr>
        </p:nvPicPr>
        <p:blipFill>
          <a:blip r:embed="rId6">
            <a:extLst>
              <a:ext uri="{96DAC541-7B7A-43D3-8B79-37D633B846F1}">
                <asvg:svgBlip xmlns:asvg="http://schemas.microsoft.com/office/drawing/2016/SVG/main" r:embed="rId7"/>
              </a:ext>
            </a:extLst>
          </a:blip>
          <a:srcRect/>
          <a:stretch/>
        </p:blipFill>
        <p:spPr>
          <a:xfrm>
            <a:off x="210312" y="5573776"/>
            <a:ext cx="740664" cy="740664"/>
          </a:xfrm>
        </p:spPr>
      </p:pic>
      <p:sp>
        <p:nvSpPr>
          <p:cNvPr id="31" name="Content Placeholder 7">
            <a:extLst>
              <a:ext uri="{FF2B5EF4-FFF2-40B4-BE49-F238E27FC236}">
                <a16:creationId xmlns:a16="http://schemas.microsoft.com/office/drawing/2014/main" id="{B22D298D-C625-0F77-7FC6-890167947485}"/>
              </a:ext>
            </a:extLst>
          </p:cNvPr>
          <p:cNvSpPr>
            <a:spLocks noGrp="1"/>
          </p:cNvSpPr>
          <p:nvPr>
            <p:ph idx="13"/>
          </p:nvPr>
        </p:nvSpPr>
        <p:spPr>
          <a:xfrm>
            <a:off x="938981" y="5710793"/>
            <a:ext cx="835209" cy="539753"/>
          </a:xfrm>
        </p:spPr>
        <p:txBody>
          <a:bodyPr/>
          <a:lstStyle/>
          <a:p>
            <a:r>
              <a:rPr lang="en-US" noProof="0" dirty="0"/>
              <a:t>Tip</a:t>
            </a:r>
          </a:p>
        </p:txBody>
      </p:sp>
      <p:sp>
        <p:nvSpPr>
          <p:cNvPr id="33" name="Content Placeholder 8">
            <a:extLst>
              <a:ext uri="{FF2B5EF4-FFF2-40B4-BE49-F238E27FC236}">
                <a16:creationId xmlns:a16="http://schemas.microsoft.com/office/drawing/2014/main" id="{ACA3EA7C-7D57-6B8A-BD84-F31A3B551765}"/>
              </a:ext>
            </a:extLst>
          </p:cNvPr>
          <p:cNvSpPr>
            <a:spLocks noGrp="1"/>
          </p:cNvSpPr>
          <p:nvPr>
            <p:ph idx="15"/>
          </p:nvPr>
        </p:nvSpPr>
        <p:spPr/>
        <p:txBody>
          <a:bodyPr>
            <a:normAutofit fontScale="92500" lnSpcReduction="10000"/>
          </a:bodyPr>
          <a:lstStyle/>
          <a:p>
            <a:r>
              <a:rPr lang="en-US" noProof="0" dirty="0"/>
              <a:t>Be sure to complete this step promptly as it is required before receiving access to the </a:t>
            </a:r>
            <a:r>
              <a:rPr lang="en-US" noProof="0" dirty="0" err="1"/>
              <a:t>HHEAR</a:t>
            </a:r>
            <a:r>
              <a:rPr lang="en-US" noProof="0" dirty="0"/>
              <a:t> Data Center Portal!</a:t>
            </a:r>
          </a:p>
        </p:txBody>
      </p:sp>
      <p:sp>
        <p:nvSpPr>
          <p:cNvPr id="3" name="Slide Number Placeholder 9">
            <a:extLst>
              <a:ext uri="{FF2B5EF4-FFF2-40B4-BE49-F238E27FC236}">
                <a16:creationId xmlns:a16="http://schemas.microsoft.com/office/drawing/2014/main" id="{BEE6D067-7157-6C9E-B9FF-83581A6B0C6F}"/>
              </a:ext>
            </a:extLst>
          </p:cNvPr>
          <p:cNvSpPr>
            <a:spLocks noGrp="1"/>
          </p:cNvSpPr>
          <p:nvPr>
            <p:ph type="sldNum" sz="quarter" idx="4"/>
          </p:nvPr>
        </p:nvSpPr>
        <p:spPr/>
        <p:txBody>
          <a:bodyPr/>
          <a:lstStyle/>
          <a:p>
            <a:fld id="{8DA2C6BB-42E6-DF45-96A9-E839D1C5474D}" type="slidenum">
              <a:rPr lang="en-US" smtClean="0"/>
              <a:pPr/>
              <a:t>10</a:t>
            </a:fld>
            <a:endParaRPr lang="en-US" dirty="0"/>
          </a:p>
        </p:txBody>
      </p:sp>
    </p:spTree>
    <p:extLst>
      <p:ext uri="{BB962C8B-B14F-4D97-AF65-F5344CB8AC3E}">
        <p14:creationId xmlns:p14="http://schemas.microsoft.com/office/powerpoint/2010/main" val="367409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A59E-FD54-4809-A040-2A1D283B0A7D}"/>
              </a:ext>
            </a:extLst>
          </p:cNvPr>
          <p:cNvSpPr>
            <a:spLocks noGrp="1"/>
          </p:cNvSpPr>
          <p:nvPr>
            <p:ph type="title"/>
          </p:nvPr>
        </p:nvSpPr>
        <p:spPr>
          <a:xfrm>
            <a:off x="609600" y="1"/>
            <a:ext cx="11582400" cy="890953"/>
          </a:xfrm>
        </p:spPr>
        <p:txBody>
          <a:bodyPr/>
          <a:lstStyle/>
          <a:p>
            <a:r>
              <a:rPr lang="en-US" noProof="0" dirty="0"/>
              <a:t>Clearance Activities - 8 weeks post-approval   </a:t>
            </a:r>
            <a:r>
              <a:rPr lang="en-US" sz="2000" noProof="0" dirty="0"/>
              <a:t>(4 of 4)</a:t>
            </a:r>
            <a:endParaRPr lang="en-US" noProof="0" dirty="0"/>
          </a:p>
        </p:txBody>
      </p:sp>
      <p:pic>
        <p:nvPicPr>
          <p:cNvPr id="4" name="Content Placeholder 2" descr="Graphic depicting the flow from submission of required documents, 8-week post-approval, DC approval, and computer/cloud storage.">
            <a:extLst>
              <a:ext uri="{FF2B5EF4-FFF2-40B4-BE49-F238E27FC236}">
                <a16:creationId xmlns:a16="http://schemas.microsoft.com/office/drawing/2014/main" id="{BC6660BC-16E4-0A24-FF72-15DA1B3C8B5E}"/>
              </a:ext>
            </a:extLst>
          </p:cNvPr>
          <p:cNvPicPr>
            <a:picLocks noGrp="1" noChangeAspect="1"/>
          </p:cNvPicPr>
          <p:nvPr>
            <p:ph sz="quarter" idx="16"/>
          </p:nvPr>
        </p:nvPicPr>
        <p:blipFill>
          <a:blip r:embed="rId3"/>
          <a:stretch>
            <a:fillRect/>
          </a:stretch>
        </p:blipFill>
        <p:spPr>
          <a:xfrm>
            <a:off x="1098550" y="1008569"/>
            <a:ext cx="9286875" cy="3295650"/>
          </a:xfrm>
          <a:prstGeom prst="rect">
            <a:avLst/>
          </a:prstGeom>
        </p:spPr>
      </p:pic>
      <p:sp>
        <p:nvSpPr>
          <p:cNvPr id="14" name="Content Placeholder 3">
            <a:extLst>
              <a:ext uri="{FF2B5EF4-FFF2-40B4-BE49-F238E27FC236}">
                <a16:creationId xmlns:a16="http://schemas.microsoft.com/office/drawing/2014/main" id="{363D1FAB-206E-10A0-FDF1-A873F232D173}"/>
              </a:ext>
            </a:extLst>
          </p:cNvPr>
          <p:cNvSpPr>
            <a:spLocks noGrp="1"/>
          </p:cNvSpPr>
          <p:nvPr>
            <p:ph idx="1"/>
          </p:nvPr>
        </p:nvSpPr>
        <p:spPr>
          <a:xfrm>
            <a:off x="444501" y="4264159"/>
            <a:ext cx="10972799" cy="2206357"/>
          </a:xfrm>
        </p:spPr>
        <p:txBody>
          <a:bodyPr>
            <a:noAutofit/>
          </a:bodyPr>
          <a:lstStyle/>
          <a:p>
            <a:pPr marL="0" indent="0">
              <a:spcAft>
                <a:spcPts val="600"/>
              </a:spcAft>
              <a:buNone/>
            </a:pPr>
            <a:r>
              <a:rPr lang="en-US" sz="2200" b="1" i="1" noProof="0" dirty="0"/>
              <a:t>REMEMBER:</a:t>
            </a:r>
          </a:p>
          <a:p>
            <a:pPr>
              <a:lnSpc>
                <a:spcPct val="80000"/>
              </a:lnSpc>
              <a:spcBef>
                <a:spcPts val="1000"/>
              </a:spcBef>
              <a:spcAft>
                <a:spcPts val="600"/>
              </a:spcAft>
            </a:pPr>
            <a:r>
              <a:rPr lang="en-US" sz="1800" noProof="0" dirty="0"/>
              <a:t>Submit the signed </a:t>
            </a:r>
            <a:r>
              <a:rPr lang="en-US" sz="1800" b="1" noProof="0" dirty="0" err="1"/>
              <a:t>DSA</a:t>
            </a:r>
            <a:r>
              <a:rPr lang="en-US" sz="1800" noProof="0" dirty="0"/>
              <a:t>, </a:t>
            </a:r>
            <a:r>
              <a:rPr lang="en-US" sz="1800" b="1" noProof="0" dirty="0"/>
              <a:t>DSP</a:t>
            </a:r>
            <a:r>
              <a:rPr lang="en-US" sz="1800" noProof="0" dirty="0"/>
              <a:t>, and </a:t>
            </a:r>
            <a:r>
              <a:rPr lang="en-US" sz="1800" b="1" noProof="0" dirty="0"/>
              <a:t>IRB Attestation Letter </a:t>
            </a:r>
            <a:r>
              <a:rPr lang="en-US" sz="1800" noProof="0" dirty="0"/>
              <a:t>by uploading the appropriate form in </a:t>
            </a:r>
            <a:r>
              <a:rPr lang="en-US" sz="1800" noProof="0" dirty="0" err="1"/>
              <a:t>myHHEAR</a:t>
            </a:r>
            <a:r>
              <a:rPr lang="en-US" sz="1800" noProof="0" dirty="0"/>
              <a:t> </a:t>
            </a:r>
            <a:r>
              <a:rPr lang="en-US" sz="1800" i="1" noProof="0" dirty="0"/>
              <a:t>no later than </a:t>
            </a:r>
            <a:r>
              <a:rPr lang="en-US" sz="1800" b="1" i="1" noProof="0" dirty="0"/>
              <a:t>8 weeks</a:t>
            </a:r>
            <a:r>
              <a:rPr lang="en-US" sz="1800" noProof="0" dirty="0"/>
              <a:t> after your project is approved</a:t>
            </a:r>
          </a:p>
          <a:p>
            <a:pPr>
              <a:lnSpc>
                <a:spcPct val="80000"/>
              </a:lnSpc>
              <a:spcBef>
                <a:spcPts val="1000"/>
              </a:spcBef>
              <a:spcAft>
                <a:spcPts val="600"/>
              </a:spcAft>
            </a:pPr>
            <a:r>
              <a:rPr lang="en-US" sz="1800" noProof="0" dirty="0"/>
              <a:t>These forms will be reviewed by the </a:t>
            </a:r>
            <a:r>
              <a:rPr lang="en-US" sz="1800" noProof="0" dirty="0" err="1"/>
              <a:t>HHEAR</a:t>
            </a:r>
            <a:r>
              <a:rPr lang="en-US" sz="1800" noProof="0" dirty="0"/>
              <a:t> Data Center within 1 week of document submission.</a:t>
            </a:r>
          </a:p>
          <a:p>
            <a:pPr>
              <a:lnSpc>
                <a:spcPct val="80000"/>
              </a:lnSpc>
              <a:spcBef>
                <a:spcPts val="1000"/>
              </a:spcBef>
              <a:spcAft>
                <a:spcPts val="600"/>
              </a:spcAft>
            </a:pPr>
            <a:r>
              <a:rPr lang="en-US" sz="1800" noProof="0" dirty="0"/>
              <a:t>Once approved, the Data Center will contact you with instructions for how to access and log in to the </a:t>
            </a:r>
            <a:r>
              <a:rPr lang="en-US" sz="1800" noProof="0" dirty="0" err="1"/>
              <a:t>HHEAR</a:t>
            </a:r>
            <a:r>
              <a:rPr lang="en-US" sz="1800" noProof="0" dirty="0"/>
              <a:t> Data Center Portal to upload your project epidemiological data.</a:t>
            </a:r>
            <a:endParaRPr lang="en-US" sz="4800" noProof="0" dirty="0"/>
          </a:p>
        </p:txBody>
      </p:sp>
      <p:sp>
        <p:nvSpPr>
          <p:cNvPr id="3" name="Slide Number Placeholder 4">
            <a:extLst>
              <a:ext uri="{FF2B5EF4-FFF2-40B4-BE49-F238E27FC236}">
                <a16:creationId xmlns:a16="http://schemas.microsoft.com/office/drawing/2014/main" id="{C409D979-A846-699D-AA2B-0ECF140E719C}"/>
              </a:ext>
            </a:extLst>
          </p:cNvPr>
          <p:cNvSpPr>
            <a:spLocks noGrp="1"/>
          </p:cNvSpPr>
          <p:nvPr>
            <p:ph type="sldNum" sz="quarter" idx="4"/>
          </p:nvPr>
        </p:nvSpPr>
        <p:spPr/>
        <p:txBody>
          <a:bodyPr/>
          <a:lstStyle/>
          <a:p>
            <a:fld id="{8DA2C6BB-42E6-DF45-96A9-E839D1C5474D}" type="slidenum">
              <a:rPr lang="en-US" smtClean="0"/>
              <a:pPr/>
              <a:t>11</a:t>
            </a:fld>
            <a:endParaRPr lang="en-US" dirty="0"/>
          </a:p>
        </p:txBody>
      </p:sp>
    </p:spTree>
    <p:extLst>
      <p:ext uri="{BB962C8B-B14F-4D97-AF65-F5344CB8AC3E}">
        <p14:creationId xmlns:p14="http://schemas.microsoft.com/office/powerpoint/2010/main" val="286880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A9C9-245C-4611-95E9-D1AC3C9EA1AA}"/>
              </a:ext>
            </a:extLst>
          </p:cNvPr>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(1 of 7)</a:t>
            </a:r>
            <a:endParaRPr lang="en-US" noProof="0" dirty="0"/>
          </a:p>
        </p:txBody>
      </p:sp>
      <p:pic>
        <p:nvPicPr>
          <p:cNvPr id="4" name="Content Placeholder 2" descr="Graphic depicting the 12-weeks post-approval process.">
            <a:extLst>
              <a:ext uri="{FF2B5EF4-FFF2-40B4-BE49-F238E27FC236}">
                <a16:creationId xmlns:a16="http://schemas.microsoft.com/office/drawing/2014/main" id="{E9259DDC-5C29-9A97-EF05-E4F97FDE583C}"/>
              </a:ext>
            </a:extLst>
          </p:cNvPr>
          <p:cNvPicPr>
            <a:picLocks noGrp="1" noChangeAspect="1"/>
          </p:cNvPicPr>
          <p:nvPr>
            <p:ph sz="quarter" idx="16"/>
          </p:nvPr>
        </p:nvPicPr>
        <p:blipFill>
          <a:blip r:embed="rId3"/>
          <a:stretch>
            <a:fillRect/>
          </a:stretch>
        </p:blipFill>
        <p:spPr>
          <a:xfrm>
            <a:off x="84138" y="1040094"/>
            <a:ext cx="5724525" cy="2733675"/>
          </a:xfrm>
          <a:prstGeom prst="rect">
            <a:avLst/>
          </a:prstGeom>
        </p:spPr>
      </p:pic>
      <p:sp>
        <p:nvSpPr>
          <p:cNvPr id="56" name="Content Placeholder 3">
            <a:extLst>
              <a:ext uri="{FF2B5EF4-FFF2-40B4-BE49-F238E27FC236}">
                <a16:creationId xmlns:a16="http://schemas.microsoft.com/office/drawing/2014/main" id="{C908C7E9-1268-4EEE-AA5C-82382A250892}"/>
              </a:ext>
            </a:extLst>
          </p:cNvPr>
          <p:cNvSpPr>
            <a:spLocks noGrp="1"/>
          </p:cNvSpPr>
          <p:nvPr>
            <p:ph idx="1"/>
          </p:nvPr>
        </p:nvSpPr>
        <p:spPr>
          <a:xfrm>
            <a:off x="5318125" y="1047750"/>
            <a:ext cx="6759575" cy="2836637"/>
          </a:xfrm>
        </p:spPr>
        <p:txBody>
          <a:bodyPr>
            <a:normAutofit fontScale="77500" lnSpcReduction="20000"/>
          </a:bodyPr>
          <a:lstStyle/>
          <a:p>
            <a:pPr marL="0" indent="0">
              <a:buNone/>
            </a:pPr>
            <a:r>
              <a:rPr lang="en-US" sz="4200" b="1" noProof="0" dirty="0">
                <a:solidFill>
                  <a:srgbClr val="002060"/>
                </a:solidFill>
              </a:rPr>
              <a:t>Material Transfer Agreements</a:t>
            </a:r>
            <a:endParaRPr lang="en-US" sz="3200" kern="1200" noProof="0" dirty="0">
              <a:solidFill>
                <a:srgbClr val="002060"/>
              </a:solidFill>
            </a:endParaRPr>
          </a:p>
          <a:p>
            <a:pPr>
              <a:buFont typeface="Arial" panose="020B0604020202020204" pitchFamily="34" charset="0"/>
              <a:buChar char="•"/>
            </a:pPr>
            <a:r>
              <a:rPr lang="en-US" noProof="0" dirty="0">
                <a:solidFill>
                  <a:schemeClr val="tx1">
                    <a:lumMod val="75000"/>
                  </a:schemeClr>
                </a:solidFill>
              </a:rPr>
              <a:t>“A Material Transfer Agreement (MTA) is a contract that governs the transfer of tangible research materials between two organizations, when the recipient intends to use it for his or her own research purposes. An MTA defines the rights of the provider and the recipient with respect to the materials and any derivatives.”</a:t>
            </a:r>
            <a:r>
              <a:rPr lang="en-US" kern="1200" noProof="0" dirty="0">
                <a:solidFill>
                  <a:schemeClr val="tx1">
                    <a:lumMod val="75000"/>
                  </a:schemeClr>
                </a:solidFill>
              </a:rPr>
              <a:t> </a:t>
            </a:r>
          </a:p>
          <a:p>
            <a:pPr marL="0" indent="0">
              <a:buNone/>
            </a:pPr>
            <a:endParaRPr lang="en-US" noProof="0" dirty="0"/>
          </a:p>
        </p:txBody>
      </p:sp>
      <p:sp>
        <p:nvSpPr>
          <p:cNvPr id="57" name="Content Placeholder 4">
            <a:extLst>
              <a:ext uri="{FF2B5EF4-FFF2-40B4-BE49-F238E27FC236}">
                <a16:creationId xmlns:a16="http://schemas.microsoft.com/office/drawing/2014/main" id="{0D490366-BFDB-2CCE-4AA1-6ED17344F3D1}"/>
              </a:ext>
            </a:extLst>
          </p:cNvPr>
          <p:cNvSpPr txBox="1">
            <a:spLocks noGrp="1"/>
          </p:cNvSpPr>
          <p:nvPr>
            <p:ph idx="14"/>
          </p:nvPr>
        </p:nvSpPr>
        <p:spPr>
          <a:xfrm>
            <a:off x="608031" y="3739302"/>
            <a:ext cx="10132540" cy="2308324"/>
          </a:xfrm>
          <a:prstGeom prst="rect">
            <a:avLst/>
          </a:prstGeom>
          <a:noFill/>
        </p:spPr>
        <p:txBody>
          <a:bodyPr wrap="square">
            <a:spAutoFit/>
          </a:bodyPr>
          <a:lstStyle/>
          <a:p>
            <a:pPr marL="0" indent="0">
              <a:spcBef>
                <a:spcPts val="0"/>
              </a:spcBef>
              <a:buNone/>
            </a:pPr>
            <a:r>
              <a:rPr lang="en-US" sz="2400" noProof="0" dirty="0">
                <a:solidFill>
                  <a:schemeClr val="tx1">
                    <a:lumMod val="50000"/>
                  </a:schemeClr>
                </a:solidFill>
              </a:rPr>
              <a:t>2 types: </a:t>
            </a:r>
          </a:p>
          <a:p>
            <a:pPr marL="914400" lvl="1" indent="0">
              <a:spcBef>
                <a:spcPts val="0"/>
              </a:spcBef>
              <a:buNone/>
            </a:pPr>
            <a:r>
              <a:rPr lang="en-US" sz="2400" noProof="0" dirty="0">
                <a:solidFill>
                  <a:schemeClr val="tx1">
                    <a:lumMod val="50000"/>
                  </a:schemeClr>
                </a:solidFill>
              </a:rPr>
              <a:t>Human Materials Transfer Agreement (H-MTA)</a:t>
            </a:r>
          </a:p>
          <a:p>
            <a:pPr marL="914400" lvl="1" indent="0">
              <a:spcBef>
                <a:spcPts val="0"/>
              </a:spcBef>
              <a:buNone/>
            </a:pPr>
            <a:r>
              <a:rPr lang="en-US" sz="2400" noProof="0" dirty="0">
                <a:solidFill>
                  <a:schemeClr val="tx1">
                    <a:lumMod val="50000"/>
                  </a:schemeClr>
                </a:solidFill>
              </a:rPr>
              <a:t>Environmental Materials Transfer Agreement (E-MTA)</a:t>
            </a:r>
          </a:p>
          <a:p>
            <a:pPr marL="0" indent="0">
              <a:spcBef>
                <a:spcPts val="0"/>
              </a:spcBef>
              <a:buNone/>
            </a:pPr>
            <a:endParaRPr lang="en-US" sz="2400" noProof="0" dirty="0">
              <a:solidFill>
                <a:schemeClr val="tx1">
                  <a:lumMod val="75000"/>
                </a:schemeClr>
              </a:solidFill>
            </a:endParaRPr>
          </a:p>
          <a:p>
            <a:pPr marL="0" indent="0">
              <a:spcBef>
                <a:spcPts val="0"/>
              </a:spcBef>
              <a:buNone/>
            </a:pPr>
            <a:r>
              <a:rPr lang="en-US" sz="2400" noProof="0" dirty="0">
                <a:solidFill>
                  <a:schemeClr val="tx1">
                    <a:lumMod val="75000"/>
                  </a:schemeClr>
                </a:solidFill>
              </a:rPr>
              <a:t>These documents are used to facilitate the transfer of human biological materials and/or environmental samples between the PI and a </a:t>
            </a:r>
            <a:r>
              <a:rPr lang="en-US" sz="2400" noProof="0" dirty="0" err="1">
                <a:solidFill>
                  <a:schemeClr val="tx1">
                    <a:lumMod val="75000"/>
                  </a:schemeClr>
                </a:solidFill>
              </a:rPr>
              <a:t>HHEAR</a:t>
            </a:r>
            <a:r>
              <a:rPr lang="en-US" sz="2400" noProof="0" dirty="0">
                <a:solidFill>
                  <a:schemeClr val="tx1">
                    <a:lumMod val="75000"/>
                  </a:schemeClr>
                </a:solidFill>
              </a:rPr>
              <a:t> Lab Hub.</a:t>
            </a:r>
            <a:endParaRPr lang="en-US" sz="2400" noProof="0" dirty="0">
              <a:solidFill>
                <a:schemeClr val="tx1">
                  <a:lumMod val="50000"/>
                </a:schemeClr>
              </a:solidFill>
            </a:endParaRPr>
          </a:p>
        </p:txBody>
      </p:sp>
      <p:sp>
        <p:nvSpPr>
          <p:cNvPr id="58" name="Content Placeholder 5">
            <a:extLst>
              <a:ext uri="{FF2B5EF4-FFF2-40B4-BE49-F238E27FC236}">
                <a16:creationId xmlns:a16="http://schemas.microsoft.com/office/drawing/2014/main" id="{B46A5A68-14C9-81B6-9D83-D64B88D20A7C}"/>
              </a:ext>
            </a:extLst>
          </p:cNvPr>
          <p:cNvSpPr>
            <a:spLocks noGrp="1"/>
          </p:cNvSpPr>
          <p:nvPr>
            <p:ph idx="13"/>
          </p:nvPr>
        </p:nvSpPr>
        <p:spPr>
          <a:xfrm>
            <a:off x="8613062" y="4170052"/>
            <a:ext cx="1325880" cy="740664"/>
          </a:xfrm>
          <a:custGeom>
            <a:avLst/>
            <a:gdLst>
              <a:gd name="connsiteX0" fmla="*/ 0 w 1382144"/>
              <a:gd name="connsiteY0" fmla="*/ 201515 h 1209066"/>
              <a:gd name="connsiteX1" fmla="*/ 201515 w 1382144"/>
              <a:gd name="connsiteY1" fmla="*/ 0 h 1209066"/>
              <a:gd name="connsiteX2" fmla="*/ 1180629 w 1382144"/>
              <a:gd name="connsiteY2" fmla="*/ 0 h 1209066"/>
              <a:gd name="connsiteX3" fmla="*/ 1382144 w 1382144"/>
              <a:gd name="connsiteY3" fmla="*/ 201515 h 1209066"/>
              <a:gd name="connsiteX4" fmla="*/ 1382144 w 1382144"/>
              <a:gd name="connsiteY4" fmla="*/ 1007551 h 1209066"/>
              <a:gd name="connsiteX5" fmla="*/ 1180629 w 1382144"/>
              <a:gd name="connsiteY5" fmla="*/ 1209066 h 1209066"/>
              <a:gd name="connsiteX6" fmla="*/ 201515 w 1382144"/>
              <a:gd name="connsiteY6" fmla="*/ 1209066 h 1209066"/>
              <a:gd name="connsiteX7" fmla="*/ 0 w 1382144"/>
              <a:gd name="connsiteY7" fmla="*/ 1007551 h 1209066"/>
              <a:gd name="connsiteX8" fmla="*/ 0 w 1382144"/>
              <a:gd name="connsiteY8" fmla="*/ 201515 h 12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44" h="1209066">
                <a:moveTo>
                  <a:pt x="0" y="201515"/>
                </a:moveTo>
                <a:cubicBezTo>
                  <a:pt x="0" y="90221"/>
                  <a:pt x="90221" y="0"/>
                  <a:pt x="201515" y="0"/>
                </a:cubicBezTo>
                <a:lnTo>
                  <a:pt x="1180629" y="0"/>
                </a:lnTo>
                <a:cubicBezTo>
                  <a:pt x="1291923" y="0"/>
                  <a:pt x="1382144" y="90221"/>
                  <a:pt x="1382144" y="201515"/>
                </a:cubicBezTo>
                <a:lnTo>
                  <a:pt x="1382144" y="1007551"/>
                </a:lnTo>
                <a:cubicBezTo>
                  <a:pt x="1382144" y="1118845"/>
                  <a:pt x="1291923" y="1209066"/>
                  <a:pt x="1180629" y="1209066"/>
                </a:cubicBezTo>
                <a:lnTo>
                  <a:pt x="201515" y="1209066"/>
                </a:lnTo>
                <a:cubicBezTo>
                  <a:pt x="90221" y="1209066"/>
                  <a:pt x="0" y="1118845"/>
                  <a:pt x="0" y="1007551"/>
                </a:cubicBezTo>
                <a:lnTo>
                  <a:pt x="0" y="201515"/>
                </a:lnTo>
                <a:close/>
              </a:path>
            </a:pathLst>
          </a:custGeom>
          <a:solidFill>
            <a:schemeClr val="accent1">
              <a:lumMod val="60000"/>
              <a:lumOff val="40000"/>
              <a:alpha val="50000"/>
            </a:schemeClr>
          </a:solidFill>
          <a:ln>
            <a:solidFill>
              <a:schemeClr val="accent5">
                <a:lumMod val="75000"/>
              </a:schemeClr>
            </a:solidFill>
          </a:ln>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txBody>
          <a:bodyPr spcFirstLastPara="0" vert="horz" wrap="square" lIns="137762" tIns="137762" rIns="137762" bIns="137762" numCol="1" spcCol="1270" anchor="ctr" anchorCtr="0">
            <a:noAutofit/>
          </a:bodyPr>
          <a:lstStyle/>
          <a:p>
            <a:pPr marL="0" lvl="0" indent="0" algn="ctr" defTabSz="1377950">
              <a:lnSpc>
                <a:spcPct val="90000"/>
              </a:lnSpc>
              <a:spcBef>
                <a:spcPct val="0"/>
              </a:spcBef>
              <a:spcAft>
                <a:spcPct val="35000"/>
              </a:spcAft>
              <a:buNone/>
            </a:pPr>
            <a:r>
              <a:rPr lang="en-US" sz="2400" kern="1200" noProof="0" dirty="0">
                <a:solidFill>
                  <a:srgbClr val="033479"/>
                </a:solidFill>
                <a:hlinkClick r:id="rId4"/>
              </a:rPr>
              <a:t>H-MTA</a:t>
            </a:r>
            <a:endParaRPr lang="en-US" sz="2400" kern="1200" noProof="0" dirty="0"/>
          </a:p>
        </p:txBody>
      </p:sp>
      <p:sp>
        <p:nvSpPr>
          <p:cNvPr id="59" name="Content Placeholder 6">
            <a:extLst>
              <a:ext uri="{FF2B5EF4-FFF2-40B4-BE49-F238E27FC236}">
                <a16:creationId xmlns:a16="http://schemas.microsoft.com/office/drawing/2014/main" id="{780C981B-E968-CE3C-BB52-F535229D29D9}"/>
              </a:ext>
            </a:extLst>
          </p:cNvPr>
          <p:cNvSpPr>
            <a:spLocks noGrp="1"/>
          </p:cNvSpPr>
          <p:nvPr>
            <p:ph idx="15"/>
          </p:nvPr>
        </p:nvSpPr>
        <p:spPr>
          <a:xfrm>
            <a:off x="10256520" y="4170052"/>
            <a:ext cx="1325880" cy="740664"/>
          </a:xfrm>
          <a:custGeom>
            <a:avLst/>
            <a:gdLst>
              <a:gd name="connsiteX0" fmla="*/ 0 w 1382144"/>
              <a:gd name="connsiteY0" fmla="*/ 201515 h 1209066"/>
              <a:gd name="connsiteX1" fmla="*/ 201515 w 1382144"/>
              <a:gd name="connsiteY1" fmla="*/ 0 h 1209066"/>
              <a:gd name="connsiteX2" fmla="*/ 1180629 w 1382144"/>
              <a:gd name="connsiteY2" fmla="*/ 0 h 1209066"/>
              <a:gd name="connsiteX3" fmla="*/ 1382144 w 1382144"/>
              <a:gd name="connsiteY3" fmla="*/ 201515 h 1209066"/>
              <a:gd name="connsiteX4" fmla="*/ 1382144 w 1382144"/>
              <a:gd name="connsiteY4" fmla="*/ 1007551 h 1209066"/>
              <a:gd name="connsiteX5" fmla="*/ 1180629 w 1382144"/>
              <a:gd name="connsiteY5" fmla="*/ 1209066 h 1209066"/>
              <a:gd name="connsiteX6" fmla="*/ 201515 w 1382144"/>
              <a:gd name="connsiteY6" fmla="*/ 1209066 h 1209066"/>
              <a:gd name="connsiteX7" fmla="*/ 0 w 1382144"/>
              <a:gd name="connsiteY7" fmla="*/ 1007551 h 1209066"/>
              <a:gd name="connsiteX8" fmla="*/ 0 w 1382144"/>
              <a:gd name="connsiteY8" fmla="*/ 201515 h 12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144" h="1209066">
                <a:moveTo>
                  <a:pt x="0" y="201515"/>
                </a:moveTo>
                <a:cubicBezTo>
                  <a:pt x="0" y="90221"/>
                  <a:pt x="90221" y="0"/>
                  <a:pt x="201515" y="0"/>
                </a:cubicBezTo>
                <a:lnTo>
                  <a:pt x="1180629" y="0"/>
                </a:lnTo>
                <a:cubicBezTo>
                  <a:pt x="1291923" y="0"/>
                  <a:pt x="1382144" y="90221"/>
                  <a:pt x="1382144" y="201515"/>
                </a:cubicBezTo>
                <a:lnTo>
                  <a:pt x="1382144" y="1007551"/>
                </a:lnTo>
                <a:cubicBezTo>
                  <a:pt x="1382144" y="1118845"/>
                  <a:pt x="1291923" y="1209066"/>
                  <a:pt x="1180629" y="1209066"/>
                </a:cubicBezTo>
                <a:lnTo>
                  <a:pt x="201515" y="1209066"/>
                </a:lnTo>
                <a:cubicBezTo>
                  <a:pt x="90221" y="1209066"/>
                  <a:pt x="0" y="1118845"/>
                  <a:pt x="0" y="1007551"/>
                </a:cubicBezTo>
                <a:lnTo>
                  <a:pt x="0" y="201515"/>
                </a:lnTo>
                <a:close/>
              </a:path>
            </a:pathLst>
          </a:custGeom>
          <a:solidFill>
            <a:schemeClr val="accent1">
              <a:lumMod val="60000"/>
              <a:lumOff val="40000"/>
              <a:alpha val="70000"/>
            </a:schemeClr>
          </a:solidFill>
          <a:ln>
            <a:solidFill>
              <a:schemeClr val="accent5">
                <a:lumMod val="75000"/>
              </a:schemeClr>
            </a:solidFill>
          </a:ln>
        </p:spPr>
        <p:style>
          <a:lnRef idx="2">
            <a:schemeClr val="lt1">
              <a:hueOff val="0"/>
              <a:satOff val="0"/>
              <a:lumOff val="0"/>
              <a:alphaOff val="0"/>
            </a:schemeClr>
          </a:lnRef>
          <a:fillRef idx="1">
            <a:schemeClr val="accent5">
              <a:alpha val="90000"/>
              <a:hueOff val="0"/>
              <a:satOff val="0"/>
              <a:lumOff val="0"/>
              <a:alphaOff val="-20000"/>
            </a:schemeClr>
          </a:fillRef>
          <a:effectRef idx="0">
            <a:schemeClr val="accent5">
              <a:alpha val="90000"/>
              <a:hueOff val="0"/>
              <a:satOff val="0"/>
              <a:lumOff val="0"/>
              <a:alphaOff val="-20000"/>
            </a:schemeClr>
          </a:effectRef>
          <a:fontRef idx="minor">
            <a:schemeClr val="lt1"/>
          </a:fontRef>
        </p:style>
        <p:txBody>
          <a:bodyPr spcFirstLastPara="0" vert="horz" wrap="square" lIns="140302" tIns="140302" rIns="140302" bIns="140302" numCol="1" spcCol="1270" anchor="ctr" anchorCtr="0">
            <a:noAutofit/>
          </a:bodyPr>
          <a:lstStyle/>
          <a:p>
            <a:pPr marL="0" lvl="0" indent="0" algn="ctr" defTabSz="1422400">
              <a:lnSpc>
                <a:spcPct val="90000"/>
              </a:lnSpc>
              <a:spcBef>
                <a:spcPct val="0"/>
              </a:spcBef>
              <a:spcAft>
                <a:spcPct val="35000"/>
              </a:spcAft>
              <a:buNone/>
            </a:pPr>
            <a:r>
              <a:rPr lang="en-US" sz="2400" kern="1200" noProof="0" dirty="0">
                <a:solidFill>
                  <a:srgbClr val="033479"/>
                </a:solidFill>
                <a:hlinkClick r:id="rId5"/>
              </a:rPr>
              <a:t>E-MTA</a:t>
            </a:r>
            <a:endParaRPr lang="en-US" sz="2400" kern="1200" noProof="0" dirty="0"/>
          </a:p>
        </p:txBody>
      </p:sp>
      <p:sp>
        <p:nvSpPr>
          <p:cNvPr id="3" name="Slide Number Placeholder 7">
            <a:extLst>
              <a:ext uri="{FF2B5EF4-FFF2-40B4-BE49-F238E27FC236}">
                <a16:creationId xmlns:a16="http://schemas.microsoft.com/office/drawing/2014/main" id="{2DAE5129-ED01-5D95-1BBD-1C664E9EFC9B}"/>
              </a:ext>
            </a:extLst>
          </p:cNvPr>
          <p:cNvSpPr>
            <a:spLocks noGrp="1"/>
          </p:cNvSpPr>
          <p:nvPr>
            <p:ph type="sldNum" sz="quarter" idx="4"/>
          </p:nvPr>
        </p:nvSpPr>
        <p:spPr/>
        <p:txBody>
          <a:bodyPr/>
          <a:lstStyle/>
          <a:p>
            <a:fld id="{8DA2C6BB-42E6-DF45-96A9-E839D1C5474D}" type="slidenum">
              <a:rPr lang="en-US" smtClean="0"/>
              <a:pPr/>
              <a:t>12</a:t>
            </a:fld>
            <a:endParaRPr lang="en-US" dirty="0"/>
          </a:p>
        </p:txBody>
      </p:sp>
    </p:spTree>
    <p:extLst>
      <p:ext uri="{BB962C8B-B14F-4D97-AF65-F5344CB8AC3E}">
        <p14:creationId xmlns:p14="http://schemas.microsoft.com/office/powerpoint/2010/main" val="416948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A9C9-245C-4611-95E9-D1AC3C9EA1AA}"/>
              </a:ext>
            </a:extLst>
          </p:cNvPr>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(2 of 7)</a:t>
            </a:r>
            <a:endParaRPr lang="en-US" noProof="0" dirty="0"/>
          </a:p>
        </p:txBody>
      </p:sp>
      <p:pic>
        <p:nvPicPr>
          <p:cNvPr id="16" name="Content Placeholder 2" descr="Lightbulb and gear outline.">
            <a:extLst>
              <a:ext uri="{FF2B5EF4-FFF2-40B4-BE49-F238E27FC236}">
                <a16:creationId xmlns:a16="http://schemas.microsoft.com/office/drawing/2014/main" id="{96FB6EBA-9E2C-35C9-AE5A-2E6E41787636}"/>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rcRect/>
          <a:stretch/>
        </p:blipFill>
        <p:spPr>
          <a:xfrm>
            <a:off x="238125" y="1207294"/>
            <a:ext cx="739775" cy="739775"/>
          </a:xfrm>
        </p:spPr>
      </p:pic>
      <p:sp>
        <p:nvSpPr>
          <p:cNvPr id="13" name="Content Placeholder 3">
            <a:extLst>
              <a:ext uri="{FF2B5EF4-FFF2-40B4-BE49-F238E27FC236}">
                <a16:creationId xmlns:a16="http://schemas.microsoft.com/office/drawing/2014/main" id="{087F2D1C-A286-68B4-6C69-2D6B9478AE1B}"/>
              </a:ext>
            </a:extLst>
          </p:cNvPr>
          <p:cNvSpPr>
            <a:spLocks noGrp="1"/>
          </p:cNvSpPr>
          <p:nvPr>
            <p:ph idx="13"/>
          </p:nvPr>
        </p:nvSpPr>
        <p:spPr/>
        <p:txBody>
          <a:bodyPr/>
          <a:lstStyle/>
          <a:p>
            <a:pPr marL="0" indent="0">
              <a:buNone/>
            </a:pPr>
            <a:r>
              <a:rPr lang="en-US" noProof="0" dirty="0"/>
              <a:t>Tips</a:t>
            </a:r>
          </a:p>
        </p:txBody>
      </p:sp>
      <p:sp>
        <p:nvSpPr>
          <p:cNvPr id="17" name="Content Placeholder 4">
            <a:extLst>
              <a:ext uri="{FF2B5EF4-FFF2-40B4-BE49-F238E27FC236}">
                <a16:creationId xmlns:a16="http://schemas.microsoft.com/office/drawing/2014/main" id="{807511B4-1100-C9AD-24C4-BCE9D03BBF12}"/>
              </a:ext>
            </a:extLst>
          </p:cNvPr>
          <p:cNvSpPr txBox="1">
            <a:spLocks noGrp="1"/>
          </p:cNvSpPr>
          <p:nvPr>
            <p:ph sz="quarter" idx="16"/>
          </p:nvPr>
        </p:nvSpPr>
        <p:spPr>
          <a:xfrm>
            <a:off x="1003808" y="2033270"/>
            <a:ext cx="10616692" cy="4019550"/>
          </a:xfrm>
        </p:spPr>
        <p:txBody>
          <a:bodyPr>
            <a:noAutofit/>
          </a:bodyPr>
          <a:lstStyle/>
          <a:p>
            <a:pPr>
              <a:lnSpc>
                <a:spcPct val="90000"/>
              </a:lnSpc>
              <a:spcBef>
                <a:spcPts val="1200"/>
              </a:spcBef>
              <a:spcAft>
                <a:spcPts val="1200"/>
              </a:spcAft>
            </a:pPr>
            <a:r>
              <a:rPr lang="en-US" sz="2400" noProof="0" dirty="0"/>
              <a:t>An MTA is needed for each </a:t>
            </a:r>
            <a:r>
              <a:rPr lang="en-US" sz="2400" noProof="0" dirty="0" err="1"/>
              <a:t>HHEAR</a:t>
            </a:r>
            <a:r>
              <a:rPr lang="en-US" sz="2400" noProof="0" dirty="0"/>
              <a:t> Lab Hub that will be receiving samples from you.</a:t>
            </a:r>
          </a:p>
          <a:p>
            <a:pPr lvl="1">
              <a:lnSpc>
                <a:spcPct val="90000"/>
              </a:lnSpc>
              <a:spcBef>
                <a:spcPts val="1200"/>
              </a:spcBef>
              <a:spcAft>
                <a:spcPts val="1200"/>
              </a:spcAft>
            </a:pPr>
            <a:r>
              <a:rPr lang="en-US" sz="2400" noProof="0" dirty="0"/>
              <a:t>Transfer of samples between </a:t>
            </a:r>
            <a:r>
              <a:rPr lang="en-US" sz="2400" noProof="0" dirty="0" err="1"/>
              <a:t>HHEAR</a:t>
            </a:r>
            <a:r>
              <a:rPr lang="en-US" sz="2400" noProof="0" dirty="0"/>
              <a:t> Lab Hubs is covered by the </a:t>
            </a:r>
            <a:r>
              <a:rPr lang="en-US" sz="2400" noProof="0" dirty="0" err="1"/>
              <a:t>HHEAR</a:t>
            </a:r>
            <a:r>
              <a:rPr lang="en-US" sz="2400" noProof="0" dirty="0"/>
              <a:t> Material Collaboration Agreement.</a:t>
            </a:r>
          </a:p>
          <a:p>
            <a:pPr>
              <a:lnSpc>
                <a:spcPct val="90000"/>
              </a:lnSpc>
              <a:spcBef>
                <a:spcPts val="1200"/>
              </a:spcBef>
              <a:spcAft>
                <a:spcPts val="1200"/>
              </a:spcAft>
            </a:pPr>
            <a:r>
              <a:rPr lang="en-US" sz="2400" noProof="0" dirty="0"/>
              <a:t>Please note that substantial changes to these documents can result in delays in the process, so you will want to begin work on these immediately upon approval notification.</a:t>
            </a:r>
          </a:p>
          <a:p>
            <a:pPr>
              <a:lnSpc>
                <a:spcPct val="90000"/>
              </a:lnSpc>
              <a:spcBef>
                <a:spcPts val="1200"/>
              </a:spcBef>
              <a:spcAft>
                <a:spcPts val="1200"/>
              </a:spcAft>
            </a:pPr>
            <a:r>
              <a:rPr lang="en-US" sz="2400" noProof="0" dirty="0"/>
              <a:t>If you have questions regarding these documents, please reach out to the Coordinating Center at </a:t>
            </a:r>
            <a:r>
              <a:rPr lang="en-US" sz="2400" noProof="0" dirty="0">
                <a:hlinkClick r:id="rId5" tooltip="HHEAR Coordinating Center email address."/>
              </a:rPr>
              <a:t>HHEAR_CC@westat.com</a:t>
            </a:r>
            <a:r>
              <a:rPr lang="en-US" sz="2400" noProof="0" dirty="0"/>
              <a:t> </a:t>
            </a:r>
          </a:p>
        </p:txBody>
      </p:sp>
      <p:sp>
        <p:nvSpPr>
          <p:cNvPr id="3" name="Slide Number Placeholder 5">
            <a:extLst>
              <a:ext uri="{FF2B5EF4-FFF2-40B4-BE49-F238E27FC236}">
                <a16:creationId xmlns:a16="http://schemas.microsoft.com/office/drawing/2014/main" id="{6DA750E7-BABF-BE69-AEF6-CFC860C78400}"/>
              </a:ext>
            </a:extLst>
          </p:cNvPr>
          <p:cNvSpPr>
            <a:spLocks noGrp="1"/>
          </p:cNvSpPr>
          <p:nvPr>
            <p:ph type="sldNum" sz="quarter" idx="4"/>
          </p:nvPr>
        </p:nvSpPr>
        <p:spPr/>
        <p:txBody>
          <a:bodyPr/>
          <a:lstStyle/>
          <a:p>
            <a:fld id="{8DA2C6BB-42E6-DF45-96A9-E839D1C5474D}" type="slidenum">
              <a:rPr lang="en-US" smtClean="0"/>
              <a:pPr/>
              <a:t>13</a:t>
            </a:fld>
            <a:endParaRPr lang="en-US" dirty="0"/>
          </a:p>
        </p:txBody>
      </p:sp>
    </p:spTree>
    <p:extLst>
      <p:ext uri="{BB962C8B-B14F-4D97-AF65-F5344CB8AC3E}">
        <p14:creationId xmlns:p14="http://schemas.microsoft.com/office/powerpoint/2010/main" val="270721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DBE1-F9F2-409F-8E3B-26D7A92A147F}"/>
              </a:ext>
            </a:extLst>
          </p:cNvPr>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(3 of 7)</a:t>
            </a:r>
            <a:endParaRPr lang="en-US" noProof="0" dirty="0"/>
          </a:p>
        </p:txBody>
      </p:sp>
      <p:pic>
        <p:nvPicPr>
          <p:cNvPr id="4" name="Content Placeholder 2" descr="A diagram explaining the submission of H-MTA/E-MTA and Laboratory Analysis Plan as parts of the 12-weeks post-approval process.">
            <a:extLst>
              <a:ext uri="{FF2B5EF4-FFF2-40B4-BE49-F238E27FC236}">
                <a16:creationId xmlns:a16="http://schemas.microsoft.com/office/drawing/2014/main" id="{733F5746-3409-E6BF-4B2D-70B4D1399798}"/>
              </a:ext>
            </a:extLst>
          </p:cNvPr>
          <p:cNvPicPr>
            <a:picLocks noGrp="1" noChangeAspect="1"/>
          </p:cNvPicPr>
          <p:nvPr>
            <p:ph sz="quarter" idx="16"/>
          </p:nvPr>
        </p:nvPicPr>
        <p:blipFill>
          <a:blip r:embed="rId3"/>
          <a:stretch>
            <a:fillRect/>
          </a:stretch>
        </p:blipFill>
        <p:spPr>
          <a:xfrm>
            <a:off x="73845" y="1048258"/>
            <a:ext cx="6515100" cy="2362200"/>
          </a:xfrm>
          <a:prstGeom prst="rect">
            <a:avLst/>
          </a:prstGeom>
        </p:spPr>
      </p:pic>
      <p:sp>
        <p:nvSpPr>
          <p:cNvPr id="53" name="Content Placeholder 3">
            <a:extLst>
              <a:ext uri="{FF2B5EF4-FFF2-40B4-BE49-F238E27FC236}">
                <a16:creationId xmlns:a16="http://schemas.microsoft.com/office/drawing/2014/main" id="{3F2EAEA2-BD3D-2544-103E-9ACE12B3AB14}"/>
              </a:ext>
            </a:extLst>
          </p:cNvPr>
          <p:cNvSpPr txBox="1">
            <a:spLocks noGrp="1"/>
          </p:cNvSpPr>
          <p:nvPr>
            <p:ph idx="1"/>
          </p:nvPr>
        </p:nvSpPr>
        <p:spPr>
          <a:xfrm>
            <a:off x="6053376" y="1492946"/>
            <a:ext cx="5491948" cy="1200329"/>
          </a:xfrm>
          <a:prstGeom prst="rect">
            <a:avLst/>
          </a:prstGeom>
          <a:noFill/>
        </p:spPr>
        <p:txBody>
          <a:bodyPr wrap="square">
            <a:spAutoFit/>
          </a:bodyPr>
          <a:lstStyle/>
          <a:p>
            <a:pPr marL="0" indent="0" algn="ctr">
              <a:buNone/>
            </a:pPr>
            <a:r>
              <a:rPr lang="en-US" sz="3600" b="1" noProof="0" dirty="0"/>
              <a:t>Develop a Lab Analysis Plan (LAP)</a:t>
            </a:r>
          </a:p>
        </p:txBody>
      </p:sp>
      <p:sp>
        <p:nvSpPr>
          <p:cNvPr id="29" name="Content Placeholder 4">
            <a:extLst>
              <a:ext uri="{FF2B5EF4-FFF2-40B4-BE49-F238E27FC236}">
                <a16:creationId xmlns:a16="http://schemas.microsoft.com/office/drawing/2014/main" id="{2C5881CE-DB5B-5F04-9CC2-E62F561EE363}"/>
              </a:ext>
            </a:extLst>
          </p:cNvPr>
          <p:cNvSpPr>
            <a:spLocks noGrp="1"/>
          </p:cNvSpPr>
          <p:nvPr>
            <p:ph idx="14"/>
          </p:nvPr>
        </p:nvSpPr>
        <p:spPr>
          <a:xfrm>
            <a:off x="610626" y="3643729"/>
            <a:ext cx="10934698" cy="2849146"/>
          </a:xfrm>
        </p:spPr>
        <p:txBody>
          <a:bodyPr>
            <a:noAutofit/>
          </a:bodyPr>
          <a:lstStyle/>
          <a:p>
            <a:pPr>
              <a:lnSpc>
                <a:spcPct val="80000"/>
              </a:lnSpc>
              <a:spcBef>
                <a:spcPts val="400"/>
              </a:spcBef>
              <a:spcAft>
                <a:spcPts val="400"/>
              </a:spcAft>
            </a:pPr>
            <a:r>
              <a:rPr lang="en-US" sz="2200" noProof="0" dirty="0"/>
              <a:t>Work with the Lab Hub(s) to create a DETAILED LAP.</a:t>
            </a:r>
          </a:p>
          <a:p>
            <a:pPr>
              <a:lnSpc>
                <a:spcPct val="80000"/>
              </a:lnSpc>
              <a:spcBef>
                <a:spcPts val="400"/>
              </a:spcBef>
              <a:spcAft>
                <a:spcPts val="400"/>
              </a:spcAft>
            </a:pPr>
            <a:r>
              <a:rPr lang="en-US" sz="2200" noProof="0" dirty="0"/>
              <a:t>This is a critical step as it outlines what samples are needed and the analyses that are to be done.</a:t>
            </a:r>
          </a:p>
          <a:p>
            <a:pPr>
              <a:lnSpc>
                <a:spcPct val="80000"/>
              </a:lnSpc>
              <a:spcBef>
                <a:spcPts val="400"/>
              </a:spcBef>
              <a:spcAft>
                <a:spcPts val="400"/>
              </a:spcAft>
            </a:pPr>
            <a:r>
              <a:rPr lang="en-US" sz="2200" noProof="0" dirty="0"/>
              <a:t>Once the Data Center approves the IRB attestation letter, </a:t>
            </a:r>
            <a:r>
              <a:rPr lang="en-US" sz="2200" noProof="0" dirty="0" err="1"/>
              <a:t>DSA</a:t>
            </a:r>
            <a:r>
              <a:rPr lang="en-US" sz="2200" noProof="0" dirty="0"/>
              <a:t>, and DSP, the Data Center will contact you to upload your project epi data to the Data Center Portal.</a:t>
            </a:r>
          </a:p>
          <a:p>
            <a:pPr>
              <a:lnSpc>
                <a:spcPct val="80000"/>
              </a:lnSpc>
              <a:spcBef>
                <a:spcPts val="400"/>
              </a:spcBef>
              <a:spcAft>
                <a:spcPts val="400"/>
              </a:spcAft>
            </a:pPr>
            <a:r>
              <a:rPr lang="en-US" sz="2200" noProof="0" dirty="0"/>
              <a:t>You will want to work closely with your Lab Hub during this process as they may have additional lab-specific needs (such as a </a:t>
            </a:r>
            <a:r>
              <a:rPr lang="en-US" sz="2200" b="1" noProof="0" dirty="0"/>
              <a:t>detailed statements of work</a:t>
            </a:r>
            <a:r>
              <a:rPr lang="en-US" sz="2200" noProof="0" dirty="0"/>
              <a:t>) depending on your project details and the Lab Hubs specific processes.</a:t>
            </a:r>
          </a:p>
        </p:txBody>
      </p:sp>
      <p:sp>
        <p:nvSpPr>
          <p:cNvPr id="54" name="Slide Number Placeholder 5">
            <a:extLst>
              <a:ext uri="{FF2B5EF4-FFF2-40B4-BE49-F238E27FC236}">
                <a16:creationId xmlns:a16="http://schemas.microsoft.com/office/drawing/2014/main" id="{2E6F7D51-5F73-7F6E-45AD-2A9D7F68493C}"/>
              </a:ext>
            </a:extLst>
          </p:cNvPr>
          <p:cNvSpPr>
            <a:spLocks noGrp="1"/>
          </p:cNvSpPr>
          <p:nvPr>
            <p:ph type="sldNum" sz="quarter" idx="4"/>
          </p:nvPr>
        </p:nvSpPr>
        <p:spPr/>
        <p:txBody>
          <a:bodyPr/>
          <a:lstStyle/>
          <a:p>
            <a:fld id="{8DA2C6BB-42E6-DF45-96A9-E839D1C5474D}" type="slidenum">
              <a:rPr lang="en-US" smtClean="0"/>
              <a:pPr/>
              <a:t>14</a:t>
            </a:fld>
            <a:endParaRPr lang="en-US" dirty="0"/>
          </a:p>
        </p:txBody>
      </p:sp>
    </p:spTree>
    <p:extLst>
      <p:ext uri="{BB962C8B-B14F-4D97-AF65-F5344CB8AC3E}">
        <p14:creationId xmlns:p14="http://schemas.microsoft.com/office/powerpoint/2010/main" val="197506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(4 of 7)</a:t>
            </a:r>
            <a:endParaRPr lang="en-US" noProof="0" dirty="0"/>
          </a:p>
        </p:txBody>
      </p:sp>
      <p:sp>
        <p:nvSpPr>
          <p:cNvPr id="3" name="Content Placeholder 2"/>
          <p:cNvSpPr>
            <a:spLocks noGrp="1"/>
          </p:cNvSpPr>
          <p:nvPr>
            <p:ph idx="1"/>
          </p:nvPr>
        </p:nvSpPr>
        <p:spPr>
          <a:xfrm>
            <a:off x="415668" y="1205124"/>
            <a:ext cx="9767454" cy="5043276"/>
          </a:xfrm>
        </p:spPr>
        <p:txBody>
          <a:bodyPr>
            <a:normAutofit fontScale="92500" lnSpcReduction="10000"/>
          </a:bodyPr>
          <a:lstStyle/>
          <a:p>
            <a:pPr marL="0" indent="0">
              <a:spcAft>
                <a:spcPts val="700"/>
              </a:spcAft>
              <a:buNone/>
            </a:pPr>
            <a:r>
              <a:rPr lang="en-US" sz="3500" b="1" noProof="0" dirty="0"/>
              <a:t>Components of the </a:t>
            </a:r>
            <a:r>
              <a:rPr lang="en-US" sz="3900" b="1" noProof="0" dirty="0"/>
              <a:t>Laboratory</a:t>
            </a:r>
            <a:r>
              <a:rPr lang="en-US" sz="3500" b="1" noProof="0" dirty="0"/>
              <a:t> Analysis Plan</a:t>
            </a:r>
          </a:p>
          <a:p>
            <a:pPr marL="863600">
              <a:buFont typeface="Arial" panose="020B0604020202020204" pitchFamily="34" charset="0"/>
              <a:buChar char="•"/>
            </a:pPr>
            <a:r>
              <a:rPr lang="en-US" sz="2800" noProof="0" dirty="0"/>
              <a:t>Details about number and type of samples to be analyzed</a:t>
            </a:r>
          </a:p>
          <a:p>
            <a:pPr marL="863600">
              <a:buFont typeface="Arial" panose="020B0604020202020204" pitchFamily="34" charset="0"/>
              <a:buChar char="•"/>
            </a:pPr>
            <a:r>
              <a:rPr lang="en-US" sz="2800" noProof="0" dirty="0"/>
              <a:t>Names of analytes</a:t>
            </a:r>
          </a:p>
          <a:p>
            <a:pPr marL="863600">
              <a:buFont typeface="Arial" panose="020B0604020202020204" pitchFamily="34" charset="0"/>
              <a:buChar char="•"/>
            </a:pPr>
            <a:r>
              <a:rPr lang="en-US" sz="2800" noProof="0" dirty="0"/>
              <a:t>Analyte adjustment factors</a:t>
            </a:r>
          </a:p>
          <a:p>
            <a:pPr marL="863600">
              <a:buFont typeface="Arial" panose="020B0604020202020204" pitchFamily="34" charset="0"/>
              <a:buChar char="•"/>
            </a:pPr>
            <a:r>
              <a:rPr lang="en-US" sz="2800" noProof="0" dirty="0"/>
              <a:t>QC Plan</a:t>
            </a:r>
          </a:p>
          <a:p>
            <a:pPr marL="863600">
              <a:buFont typeface="Arial" panose="020B0604020202020204" pitchFamily="34" charset="0"/>
              <a:buChar char="•"/>
            </a:pPr>
            <a:r>
              <a:rPr lang="en-US" sz="2800" noProof="0" dirty="0"/>
              <a:t>Randomization</a:t>
            </a:r>
          </a:p>
          <a:p>
            <a:pPr marL="863600">
              <a:buFont typeface="Arial" panose="020B0604020202020204" pitchFamily="34" charset="0"/>
              <a:buChar char="•"/>
            </a:pPr>
            <a:r>
              <a:rPr lang="en-US" sz="2800" noProof="0" dirty="0"/>
              <a:t>Sample aliquoting</a:t>
            </a:r>
          </a:p>
          <a:p>
            <a:pPr marL="863600">
              <a:buFont typeface="Arial" panose="020B0604020202020204" pitchFamily="34" charset="0"/>
              <a:buChar char="•"/>
            </a:pPr>
            <a:r>
              <a:rPr lang="en-US" sz="2800" noProof="0" dirty="0"/>
              <a:t>Labeling and shipment</a:t>
            </a:r>
          </a:p>
          <a:p>
            <a:pPr marL="863600">
              <a:buFont typeface="Arial" panose="020B0604020202020204" pitchFamily="34" charset="0"/>
              <a:buChar char="•"/>
            </a:pPr>
            <a:r>
              <a:rPr lang="en-US" sz="2800" noProof="0" dirty="0"/>
              <a:t>Associated sample or participant data</a:t>
            </a:r>
          </a:p>
          <a:p>
            <a:pPr marL="863600">
              <a:buFont typeface="Arial" panose="020B0604020202020204" pitchFamily="34" charset="0"/>
              <a:buChar char="•"/>
            </a:pPr>
            <a:r>
              <a:rPr lang="en-US" sz="2800" noProof="0" dirty="0"/>
              <a:t>Projected timelines</a:t>
            </a:r>
          </a:p>
          <a:p>
            <a:pPr marL="863600">
              <a:buFont typeface="Arial" panose="020B0604020202020204" pitchFamily="34" charset="0"/>
              <a:buChar char="•"/>
            </a:pPr>
            <a:r>
              <a:rPr lang="en-US" sz="2800" noProof="0" dirty="0"/>
              <a:t>Documentation of Publications Policy agreement</a:t>
            </a:r>
          </a:p>
        </p:txBody>
      </p:sp>
      <p:sp>
        <p:nvSpPr>
          <p:cNvPr id="4" name="Slide Number Placeholder 3">
            <a:extLst>
              <a:ext uri="{FF2B5EF4-FFF2-40B4-BE49-F238E27FC236}">
                <a16:creationId xmlns:a16="http://schemas.microsoft.com/office/drawing/2014/main" id="{764775E9-550A-7842-3B1A-F6778CE8EC00}"/>
              </a:ext>
            </a:extLst>
          </p:cNvPr>
          <p:cNvSpPr>
            <a:spLocks noGrp="1"/>
          </p:cNvSpPr>
          <p:nvPr>
            <p:ph type="sldNum" sz="quarter" idx="4"/>
          </p:nvPr>
        </p:nvSpPr>
        <p:spPr/>
        <p:txBody>
          <a:bodyPr/>
          <a:lstStyle/>
          <a:p>
            <a:fld id="{8DA2C6BB-42E6-DF45-96A9-E839D1C5474D}" type="slidenum">
              <a:rPr lang="en-US" smtClean="0"/>
              <a:pPr/>
              <a:t>15</a:t>
            </a:fld>
            <a:endParaRPr lang="en-US" dirty="0"/>
          </a:p>
        </p:txBody>
      </p:sp>
    </p:spTree>
    <p:extLst>
      <p:ext uri="{BB962C8B-B14F-4D97-AF65-F5344CB8AC3E}">
        <p14:creationId xmlns:p14="http://schemas.microsoft.com/office/powerpoint/2010/main" val="84953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BCD5-5F39-C0A0-987B-CF234DAD1D9F}"/>
              </a:ext>
            </a:extLst>
          </p:cNvPr>
          <p:cNvSpPr>
            <a:spLocks noGrp="1"/>
          </p:cNvSpPr>
          <p:nvPr>
            <p:ph type="title"/>
          </p:nvPr>
        </p:nvSpPr>
        <p:spPr>
          <a:xfrm>
            <a:off x="609600" y="1"/>
            <a:ext cx="11582400" cy="890953"/>
          </a:xfrm>
        </p:spPr>
        <p:txBody>
          <a:bodyPr>
            <a:normAutofit/>
          </a:bodyPr>
          <a:lstStyle/>
          <a:p>
            <a:r>
              <a:rPr lang="en-US" noProof="0" dirty="0"/>
              <a:t>Clearance Activities - 12 weeks post-approval </a:t>
            </a:r>
            <a:r>
              <a:rPr lang="en-US" sz="2000" noProof="0" dirty="0"/>
              <a:t>(5 of 7)</a:t>
            </a:r>
            <a:endParaRPr lang="en-US" noProof="0" dirty="0"/>
          </a:p>
        </p:txBody>
      </p:sp>
      <p:sp>
        <p:nvSpPr>
          <p:cNvPr id="17" name="Content Placeholder 2">
            <a:extLst>
              <a:ext uri="{FF2B5EF4-FFF2-40B4-BE49-F238E27FC236}">
                <a16:creationId xmlns:a16="http://schemas.microsoft.com/office/drawing/2014/main" id="{6AB4AD6C-F685-061E-52DD-20E3F8FFDF5F}"/>
              </a:ext>
            </a:extLst>
          </p:cNvPr>
          <p:cNvSpPr>
            <a:spLocks noGrp="1"/>
          </p:cNvSpPr>
          <p:nvPr>
            <p:ph sz="quarter" idx="16"/>
          </p:nvPr>
        </p:nvSpPr>
        <p:spPr>
          <a:xfrm>
            <a:off x="609600" y="1561592"/>
            <a:ext cx="10972800" cy="3398660"/>
          </a:xfrm>
        </p:spPr>
        <p:txBody>
          <a:bodyPr/>
          <a:lstStyle/>
          <a:p>
            <a:pPr marL="57150" indent="0">
              <a:buNone/>
            </a:pPr>
            <a:r>
              <a:rPr lang="en-US" sz="4000" b="1" noProof="0" dirty="0"/>
              <a:t>PLEASE NOTE:</a:t>
            </a:r>
          </a:p>
          <a:p>
            <a:pPr marL="914400" lvl="1" indent="-457200">
              <a:buFont typeface="Arial" panose="020B0604020202020204" pitchFamily="34" charset="0"/>
              <a:buChar char="•"/>
            </a:pPr>
            <a:r>
              <a:rPr lang="en-US" sz="3200" noProof="0" dirty="0"/>
              <a:t>A pre-test of samples </a:t>
            </a:r>
            <a:r>
              <a:rPr lang="en-US" sz="3200" i="1" noProof="0" dirty="0"/>
              <a:t>may</a:t>
            </a:r>
            <a:r>
              <a:rPr lang="en-US" sz="3200" noProof="0" dirty="0"/>
              <a:t> be included as a part of the lab analysis plan. </a:t>
            </a:r>
          </a:p>
          <a:p>
            <a:pPr lvl="2"/>
            <a:r>
              <a:rPr lang="en-US" sz="2800" noProof="0" dirty="0"/>
              <a:t>The purpose of a pre-test is to establish the feasibility of the sample analysis or fitness of the samples.</a:t>
            </a:r>
          </a:p>
          <a:p>
            <a:pPr lvl="2"/>
            <a:r>
              <a:rPr lang="en-US" sz="2800" noProof="0" dirty="0"/>
              <a:t>Not all studies will need a pre-test.</a:t>
            </a:r>
          </a:p>
          <a:p>
            <a:endParaRPr lang="en-US" sz="3600" noProof="0" dirty="0"/>
          </a:p>
        </p:txBody>
      </p:sp>
      <p:pic>
        <p:nvPicPr>
          <p:cNvPr id="15" name="Content Placeholder 3" descr="Lightbulb and gear outline">
            <a:extLst>
              <a:ext uri="{FF2B5EF4-FFF2-40B4-BE49-F238E27FC236}">
                <a16:creationId xmlns:a16="http://schemas.microsoft.com/office/drawing/2014/main" id="{8F9BCB54-C741-ACCB-B814-52425D79A894}"/>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rcRect/>
          <a:stretch/>
        </p:blipFill>
        <p:spPr>
          <a:xfrm>
            <a:off x="611886" y="5120577"/>
            <a:ext cx="741362" cy="741362"/>
          </a:xfrm>
          <a:prstGeom prst="rect">
            <a:avLst/>
          </a:prstGeom>
        </p:spPr>
      </p:pic>
      <p:sp>
        <p:nvSpPr>
          <p:cNvPr id="16" name="Content Placeholder 4">
            <a:extLst>
              <a:ext uri="{FF2B5EF4-FFF2-40B4-BE49-F238E27FC236}">
                <a16:creationId xmlns:a16="http://schemas.microsoft.com/office/drawing/2014/main" id="{55D01617-7286-9F5B-7F75-CB060F8B7C31}"/>
              </a:ext>
            </a:extLst>
          </p:cNvPr>
          <p:cNvSpPr>
            <a:spLocks noGrp="1"/>
          </p:cNvSpPr>
          <p:nvPr>
            <p:ph idx="13"/>
          </p:nvPr>
        </p:nvSpPr>
        <p:spPr>
          <a:xfrm>
            <a:off x="1340549" y="5257102"/>
            <a:ext cx="2185987" cy="539750"/>
          </a:xfrm>
          <a:prstGeom prst="rect">
            <a:avLst/>
          </a:prstGeom>
        </p:spPr>
        <p:txBody>
          <a:bodyPr wrap="square">
            <a:spAutoFit/>
          </a:bodyPr>
          <a:lstStyle/>
          <a:p>
            <a:r>
              <a:rPr lang="en-US" sz="2800" noProof="0" dirty="0">
                <a:solidFill>
                  <a:schemeClr val="tx1">
                    <a:lumMod val="60000"/>
                    <a:lumOff val="40000"/>
                  </a:schemeClr>
                </a:solidFill>
              </a:rPr>
              <a:t>Tip</a:t>
            </a:r>
            <a:endParaRPr lang="en-US" noProof="0" dirty="0">
              <a:solidFill>
                <a:schemeClr val="tx1">
                  <a:lumMod val="60000"/>
                  <a:lumOff val="40000"/>
                </a:schemeClr>
              </a:solidFill>
            </a:endParaRPr>
          </a:p>
        </p:txBody>
      </p:sp>
      <p:sp>
        <p:nvSpPr>
          <p:cNvPr id="12" name="Content Placeholder 5">
            <a:extLst>
              <a:ext uri="{FF2B5EF4-FFF2-40B4-BE49-F238E27FC236}">
                <a16:creationId xmlns:a16="http://schemas.microsoft.com/office/drawing/2014/main" id="{BAB71687-A77C-3E1E-5C58-3E57FC79E9E3}"/>
              </a:ext>
            </a:extLst>
          </p:cNvPr>
          <p:cNvSpPr>
            <a:spLocks noGrp="1"/>
          </p:cNvSpPr>
          <p:nvPr>
            <p:ph idx="15"/>
          </p:nvPr>
        </p:nvSpPr>
        <p:spPr>
          <a:xfrm>
            <a:off x="1360886" y="5702808"/>
            <a:ext cx="10173745" cy="707886"/>
          </a:xfrm>
          <a:noFill/>
        </p:spPr>
        <p:txBody>
          <a:bodyPr wrap="square" rtlCol="0">
            <a:spAutoFit/>
          </a:bodyPr>
          <a:lstStyle/>
          <a:p>
            <a:pPr marL="0" indent="0">
              <a:buNone/>
            </a:pPr>
            <a:r>
              <a:rPr lang="en-US" sz="2000" noProof="0" dirty="0">
                <a:solidFill>
                  <a:schemeClr val="tx1"/>
                </a:solidFill>
              </a:rPr>
              <a:t>More information on how to conduct a pre-test is provided in Appendix 2 of HHEAR’s Policies for Access to Services on our website, also linked </a:t>
            </a:r>
            <a:r>
              <a:rPr lang="en-US" sz="2000" noProof="0" dirty="0">
                <a:solidFill>
                  <a:schemeClr val="tx1"/>
                </a:solidFill>
                <a:hlinkClick r:id="rId5" tooltip="Policies for Access to Services on HHEAR website."/>
              </a:rPr>
              <a:t>here (</a:t>
            </a:r>
            <a:r>
              <a:rPr lang="en-US" sz="2000" noProof="0" dirty="0" err="1">
                <a:solidFill>
                  <a:schemeClr val="tx1"/>
                </a:solidFill>
                <a:hlinkClick r:id="rId5" tooltip="Policies for Access to Services on HHEAR website."/>
              </a:rPr>
              <a:t>HHEAR</a:t>
            </a:r>
            <a:r>
              <a:rPr lang="en-US" sz="2000" noProof="0" dirty="0">
                <a:solidFill>
                  <a:schemeClr val="tx1"/>
                </a:solidFill>
                <a:hlinkClick r:id="rId5" tooltip="Policies for Access to Services on HHEAR website."/>
              </a:rPr>
              <a:t> Policies for Access to Services)</a:t>
            </a:r>
            <a:r>
              <a:rPr lang="en-US" sz="2000" noProof="0" dirty="0">
                <a:solidFill>
                  <a:schemeClr val="tx1"/>
                </a:solidFill>
              </a:rPr>
              <a:t>.</a:t>
            </a:r>
          </a:p>
        </p:txBody>
      </p:sp>
      <p:sp>
        <p:nvSpPr>
          <p:cNvPr id="14" name="Slide Number Placeholder 6">
            <a:extLst>
              <a:ext uri="{FF2B5EF4-FFF2-40B4-BE49-F238E27FC236}">
                <a16:creationId xmlns:a16="http://schemas.microsoft.com/office/drawing/2014/main" id="{AC1916DF-9D18-5D8E-DC4C-FBA65D6B7788}"/>
              </a:ext>
            </a:extLst>
          </p:cNvPr>
          <p:cNvSpPr>
            <a:spLocks noGrp="1"/>
          </p:cNvSpPr>
          <p:nvPr>
            <p:ph type="sldNum" sz="quarter" idx="4"/>
          </p:nvPr>
        </p:nvSpPr>
        <p:spPr/>
        <p:txBody>
          <a:bodyPr/>
          <a:lstStyle/>
          <a:p>
            <a:fld id="{8DA2C6BB-42E6-DF45-96A9-E839D1C5474D}" type="slidenum">
              <a:rPr lang="en-US" smtClean="0"/>
              <a:pPr/>
              <a:t>16</a:t>
            </a:fld>
            <a:endParaRPr lang="en-US" dirty="0"/>
          </a:p>
        </p:txBody>
      </p:sp>
    </p:spTree>
    <p:extLst>
      <p:ext uri="{BB962C8B-B14F-4D97-AF65-F5344CB8AC3E}">
        <p14:creationId xmlns:p14="http://schemas.microsoft.com/office/powerpoint/2010/main" val="158846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DBE1-F9F2-409F-8E3B-26D7A92A147F}"/>
              </a:ext>
            </a:extLst>
          </p:cNvPr>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(6 of 7)</a:t>
            </a:r>
            <a:endParaRPr lang="en-US" noProof="0" dirty="0"/>
          </a:p>
        </p:txBody>
      </p:sp>
      <p:pic>
        <p:nvPicPr>
          <p:cNvPr id="3" name="Content Placeholder 2" descr="A diagram depicting the process from submission of project data, 10-12 weeks post-approval, DC approval, and 12-16 weeks post-approval processes.">
            <a:extLst>
              <a:ext uri="{FF2B5EF4-FFF2-40B4-BE49-F238E27FC236}">
                <a16:creationId xmlns:a16="http://schemas.microsoft.com/office/drawing/2014/main" id="{5E168101-C47E-178B-00D6-0C9E814EEABE}"/>
              </a:ext>
            </a:extLst>
          </p:cNvPr>
          <p:cNvPicPr>
            <a:picLocks noGrp="1" noChangeAspect="1"/>
          </p:cNvPicPr>
          <p:nvPr>
            <p:ph sz="quarter" idx="16"/>
          </p:nvPr>
        </p:nvPicPr>
        <p:blipFill>
          <a:blip r:embed="rId3"/>
          <a:stretch>
            <a:fillRect/>
          </a:stretch>
        </p:blipFill>
        <p:spPr>
          <a:xfrm>
            <a:off x="194691" y="1090384"/>
            <a:ext cx="4876800" cy="2790825"/>
          </a:xfrm>
          <a:prstGeom prst="rect">
            <a:avLst/>
          </a:prstGeom>
        </p:spPr>
      </p:pic>
      <p:sp>
        <p:nvSpPr>
          <p:cNvPr id="37" name="Content Placeholder 3">
            <a:extLst>
              <a:ext uri="{FF2B5EF4-FFF2-40B4-BE49-F238E27FC236}">
                <a16:creationId xmlns:a16="http://schemas.microsoft.com/office/drawing/2014/main" id="{D8BCAC19-9907-0DB7-41BF-5CD0CCFFA1A6}"/>
              </a:ext>
            </a:extLst>
          </p:cNvPr>
          <p:cNvSpPr>
            <a:spLocks noGrp="1"/>
          </p:cNvSpPr>
          <p:nvPr>
            <p:ph idx="1"/>
          </p:nvPr>
        </p:nvSpPr>
        <p:spPr>
          <a:xfrm>
            <a:off x="5504883" y="1381114"/>
            <a:ext cx="5961188" cy="1757715"/>
          </a:xfrm>
        </p:spPr>
        <p:txBody>
          <a:bodyPr>
            <a:normAutofit/>
          </a:bodyPr>
          <a:lstStyle/>
          <a:p>
            <a:pPr marL="0" indent="0" algn="ctr">
              <a:buNone/>
            </a:pPr>
            <a:r>
              <a:rPr lang="en-US" sz="3600" b="1" noProof="0" dirty="0"/>
              <a:t>Upload epidemiological data from the parent study to the </a:t>
            </a:r>
            <a:r>
              <a:rPr lang="en-US" sz="3600" b="1" noProof="0" dirty="0" err="1"/>
              <a:t>HHEAR</a:t>
            </a:r>
            <a:r>
              <a:rPr lang="en-US" sz="3600" b="1" noProof="0" dirty="0"/>
              <a:t> Data Center Portal</a:t>
            </a:r>
          </a:p>
        </p:txBody>
      </p:sp>
      <p:sp>
        <p:nvSpPr>
          <p:cNvPr id="23" name="Content Placeholder 4">
            <a:extLst>
              <a:ext uri="{FF2B5EF4-FFF2-40B4-BE49-F238E27FC236}">
                <a16:creationId xmlns:a16="http://schemas.microsoft.com/office/drawing/2014/main" id="{A70DEB54-A6BF-E824-5114-4648AEC46CB1}"/>
              </a:ext>
            </a:extLst>
          </p:cNvPr>
          <p:cNvSpPr>
            <a:spLocks noGrp="1"/>
          </p:cNvSpPr>
          <p:nvPr>
            <p:ph idx="14"/>
          </p:nvPr>
        </p:nvSpPr>
        <p:spPr>
          <a:xfrm>
            <a:off x="420322" y="3391098"/>
            <a:ext cx="11588797" cy="731520"/>
          </a:xfrm>
        </p:spPr>
        <p:txBody>
          <a:bodyPr>
            <a:noAutofit/>
          </a:bodyPr>
          <a:lstStyle/>
          <a:p>
            <a:pPr marL="280988" indent="0">
              <a:spcAft>
                <a:spcPts val="600"/>
              </a:spcAft>
              <a:buNone/>
            </a:pPr>
            <a:r>
              <a:rPr lang="en-US" sz="2200" noProof="0" dirty="0"/>
              <a:t>You will receive access to the Data Center Portal after the IRB Attestation Letter, </a:t>
            </a:r>
            <a:r>
              <a:rPr lang="en-US" sz="2200" noProof="0" dirty="0" err="1"/>
              <a:t>DSA</a:t>
            </a:r>
            <a:r>
              <a:rPr lang="en-US" sz="2200" noProof="0" dirty="0"/>
              <a:t>, and DSP are submitted and approved.</a:t>
            </a:r>
          </a:p>
        </p:txBody>
      </p:sp>
      <p:sp>
        <p:nvSpPr>
          <p:cNvPr id="22" name="Content Placeholder 5">
            <a:extLst>
              <a:ext uri="{FF2B5EF4-FFF2-40B4-BE49-F238E27FC236}">
                <a16:creationId xmlns:a16="http://schemas.microsoft.com/office/drawing/2014/main" id="{203F0CDF-BDAB-9B26-6DE3-F1D1791C498C}"/>
              </a:ext>
            </a:extLst>
          </p:cNvPr>
          <p:cNvSpPr>
            <a:spLocks noGrp="1"/>
          </p:cNvSpPr>
          <p:nvPr>
            <p:ph idx="13"/>
          </p:nvPr>
        </p:nvSpPr>
        <p:spPr>
          <a:xfrm>
            <a:off x="420320" y="4151648"/>
            <a:ext cx="11585448" cy="1645920"/>
          </a:xfrm>
        </p:spPr>
        <p:txBody>
          <a:bodyPr>
            <a:noAutofit/>
          </a:bodyPr>
          <a:lstStyle/>
          <a:p>
            <a:pPr marL="285750" indent="-285750">
              <a:spcBef>
                <a:spcPts val="0"/>
              </a:spcBef>
              <a:spcAft>
                <a:spcPts val="600"/>
              </a:spcAft>
              <a:buFont typeface="Arial" panose="020B0604020202020204" pitchFamily="34" charset="0"/>
              <a:buChar char="•"/>
            </a:pPr>
            <a:r>
              <a:rPr lang="en-US" sz="2200" noProof="0" dirty="0"/>
              <a:t>The DC will tell you what data to include and how to upload files.</a:t>
            </a:r>
          </a:p>
          <a:p>
            <a:pPr marL="285750" indent="-285750">
              <a:spcBef>
                <a:spcPts val="0"/>
              </a:spcBef>
              <a:spcAft>
                <a:spcPts val="600"/>
              </a:spcAft>
              <a:buFont typeface="Arial" panose="020B0604020202020204" pitchFamily="34" charset="0"/>
              <a:buChar char="•"/>
            </a:pPr>
            <a:r>
              <a:rPr lang="en-US" sz="2200" noProof="0" dirty="0"/>
              <a:t>The DC will review the project data; the PI should be prepared to respond to questions about the data.</a:t>
            </a:r>
          </a:p>
          <a:p>
            <a:pPr marL="285750" indent="-285750">
              <a:spcBef>
                <a:spcPts val="0"/>
              </a:spcBef>
              <a:spcAft>
                <a:spcPts val="600"/>
              </a:spcAft>
              <a:buFont typeface="Arial" panose="020B0604020202020204" pitchFamily="34" charset="0"/>
              <a:buChar char="•"/>
            </a:pPr>
            <a:r>
              <a:rPr lang="en-US" sz="2200" noProof="0" dirty="0"/>
              <a:t>The PI will link Participant IDs (</a:t>
            </a:r>
            <a:r>
              <a:rPr lang="en-US" sz="2200" noProof="0" dirty="0" err="1"/>
              <a:t>PIDs</a:t>
            </a:r>
            <a:r>
              <a:rPr lang="en-US" sz="2200" noProof="0" dirty="0"/>
              <a:t>) to original study data inside the Data Portal.</a:t>
            </a:r>
          </a:p>
        </p:txBody>
      </p:sp>
      <p:sp>
        <p:nvSpPr>
          <p:cNvPr id="24" name="Content Placeholder 6">
            <a:extLst>
              <a:ext uri="{FF2B5EF4-FFF2-40B4-BE49-F238E27FC236}">
                <a16:creationId xmlns:a16="http://schemas.microsoft.com/office/drawing/2014/main" id="{AA4E96E2-C9DD-523A-AF5C-4262C7F2753B}"/>
              </a:ext>
            </a:extLst>
          </p:cNvPr>
          <p:cNvSpPr>
            <a:spLocks noGrp="1"/>
          </p:cNvSpPr>
          <p:nvPr>
            <p:ph idx="15"/>
          </p:nvPr>
        </p:nvSpPr>
        <p:spPr>
          <a:xfrm>
            <a:off x="182881" y="5781805"/>
            <a:ext cx="11564021" cy="430887"/>
          </a:xfrm>
          <a:noFill/>
        </p:spPr>
        <p:txBody>
          <a:bodyPr wrap="square" rtlCol="0">
            <a:spAutoFit/>
          </a:bodyPr>
          <a:lstStyle/>
          <a:p>
            <a:pPr marL="0" indent="0">
              <a:buNone/>
            </a:pPr>
            <a:r>
              <a:rPr lang="en-US" sz="2200" b="1" noProof="0" dirty="0">
                <a:solidFill>
                  <a:srgbClr val="216352"/>
                </a:solidFill>
              </a:rPr>
              <a:t>NOTE: The Data Center must approve your project data BEFORE you ship samples to the Lab Hub.</a:t>
            </a:r>
          </a:p>
        </p:txBody>
      </p:sp>
      <p:sp>
        <p:nvSpPr>
          <p:cNvPr id="20" name="Slide Number Placeholder 7">
            <a:extLst>
              <a:ext uri="{FF2B5EF4-FFF2-40B4-BE49-F238E27FC236}">
                <a16:creationId xmlns:a16="http://schemas.microsoft.com/office/drawing/2014/main" id="{3DFF8CC9-811D-DB26-7054-94D16413C6C5}"/>
              </a:ext>
            </a:extLst>
          </p:cNvPr>
          <p:cNvSpPr>
            <a:spLocks noGrp="1"/>
          </p:cNvSpPr>
          <p:nvPr>
            <p:ph type="sldNum" sz="quarter" idx="4"/>
          </p:nvPr>
        </p:nvSpPr>
        <p:spPr/>
        <p:txBody>
          <a:bodyPr/>
          <a:lstStyle/>
          <a:p>
            <a:fld id="{8DA2C6BB-42E6-DF45-96A9-E839D1C5474D}" type="slidenum">
              <a:rPr lang="en-US" smtClean="0"/>
              <a:pPr/>
              <a:t>17</a:t>
            </a:fld>
            <a:endParaRPr lang="en-US" dirty="0"/>
          </a:p>
        </p:txBody>
      </p:sp>
    </p:spTree>
    <p:extLst>
      <p:ext uri="{BB962C8B-B14F-4D97-AF65-F5344CB8AC3E}">
        <p14:creationId xmlns:p14="http://schemas.microsoft.com/office/powerpoint/2010/main" val="753161073"/>
      </p:ext>
    </p:extLst>
  </p:cSld>
  <p:clrMapOvr>
    <a:masterClrMapping/>
  </p:clrMapOvr>
  <mc:AlternateContent xmlns:mc="http://schemas.openxmlformats.org/markup-compatibility/2006" xmlns:p14="http://schemas.microsoft.com/office/powerpoint/2010/main">
    <mc:Choice Requires="p14">
      <p:transition spd="slow" p14:dur="2000" advTm="43222"/>
    </mc:Choice>
    <mc:Fallback xmlns="">
      <p:transition spd="slow" advTm="432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DBE1-F9F2-409F-8E3B-26D7A92A147F}"/>
              </a:ext>
            </a:extLst>
          </p:cNvPr>
          <p:cNvSpPr>
            <a:spLocks noGrp="1"/>
          </p:cNvSpPr>
          <p:nvPr>
            <p:ph type="title"/>
          </p:nvPr>
        </p:nvSpPr>
        <p:spPr>
          <a:xfrm>
            <a:off x="609600" y="1"/>
            <a:ext cx="11582400" cy="890953"/>
          </a:xfrm>
        </p:spPr>
        <p:txBody>
          <a:bodyPr/>
          <a:lstStyle/>
          <a:p>
            <a:r>
              <a:rPr lang="en-US" noProof="0" dirty="0"/>
              <a:t>Clearance Activities - 12 weeks post-approval </a:t>
            </a:r>
            <a:r>
              <a:rPr lang="en-US" sz="2000" noProof="0" dirty="0"/>
              <a:t>(7 of 7)</a:t>
            </a:r>
            <a:endParaRPr lang="en-US" noProof="0" dirty="0"/>
          </a:p>
        </p:txBody>
      </p:sp>
      <p:sp>
        <p:nvSpPr>
          <p:cNvPr id="3" name="Content Placeholder 2">
            <a:extLst>
              <a:ext uri="{FF2B5EF4-FFF2-40B4-BE49-F238E27FC236}">
                <a16:creationId xmlns:a16="http://schemas.microsoft.com/office/drawing/2014/main" id="{2137164F-339B-4964-8B86-67311A864E96}"/>
              </a:ext>
            </a:extLst>
          </p:cNvPr>
          <p:cNvSpPr>
            <a:spLocks noGrp="1"/>
          </p:cNvSpPr>
          <p:nvPr>
            <p:ph idx="1"/>
          </p:nvPr>
        </p:nvSpPr>
        <p:spPr>
          <a:xfrm>
            <a:off x="609600" y="1704110"/>
            <a:ext cx="10972800" cy="4056930"/>
          </a:xfrm>
        </p:spPr>
        <p:txBody>
          <a:bodyPr>
            <a:normAutofit lnSpcReduction="10000"/>
          </a:bodyPr>
          <a:lstStyle/>
          <a:p>
            <a:pPr>
              <a:buFont typeface="Arial" panose="020B0604020202020204" pitchFamily="34" charset="0"/>
              <a:buChar char="•"/>
            </a:pPr>
            <a:r>
              <a:rPr lang="en-US" sz="3600" b="1" noProof="0" dirty="0"/>
              <a:t>Transfer Sample-level data files to Lab Hub(s), if needed.</a:t>
            </a:r>
          </a:p>
          <a:p>
            <a:pPr lvl="1">
              <a:buFont typeface="Courier New" panose="02070309020205020404" pitchFamily="49" charset="0"/>
              <a:buChar char="o"/>
            </a:pPr>
            <a:r>
              <a:rPr lang="en-US" sz="3200" noProof="0" dirty="0">
                <a:effectLst/>
                <a:ea typeface="Calibri" panose="020F0502020204030204" pitchFamily="34" charset="0"/>
                <a:cs typeface="Times New Roman" panose="02020603050405020304" pitchFamily="18" charset="0"/>
              </a:rPr>
              <a:t>This may include sample characteristics and/or phenotypic data</a:t>
            </a:r>
          </a:p>
          <a:p>
            <a:pPr lvl="2">
              <a:buFont typeface="Arial" panose="020B0604020202020204" pitchFamily="34" charset="0"/>
              <a:buChar char="•"/>
            </a:pPr>
            <a:r>
              <a:rPr lang="en-US" sz="2800" noProof="0" dirty="0">
                <a:ea typeface="Calibri" panose="020F0502020204030204" pitchFamily="34" charset="0"/>
                <a:cs typeface="Times New Roman" panose="02020603050405020304" pitchFamily="18" charset="0"/>
              </a:rPr>
              <a:t>C</a:t>
            </a:r>
            <a:r>
              <a:rPr lang="en-US" sz="2800" noProof="0" dirty="0">
                <a:effectLst/>
                <a:ea typeface="Calibri" panose="020F0502020204030204" pitchFamily="34" charset="0"/>
                <a:cs typeface="Times New Roman" panose="02020603050405020304" pitchFamily="18" charset="0"/>
              </a:rPr>
              <a:t>ollection method, duration of storage, participant age, etc.</a:t>
            </a:r>
          </a:p>
          <a:p>
            <a:pPr lvl="1">
              <a:buFont typeface="Courier New" panose="02070309020205020404" pitchFamily="49" charset="0"/>
              <a:buChar char="o"/>
            </a:pPr>
            <a:r>
              <a:rPr lang="en-US" sz="3200" noProof="0" dirty="0">
                <a:effectLst/>
                <a:ea typeface="Calibri" panose="020F0502020204030204" pitchFamily="34" charset="0"/>
                <a:cs typeface="Times New Roman" panose="02020603050405020304" pitchFamily="18" charset="0"/>
              </a:rPr>
              <a:t>The Lab Hub(s) will work directly with the PI to coordinate this step. </a:t>
            </a:r>
          </a:p>
          <a:p>
            <a:pPr lvl="2">
              <a:buFont typeface="Arial" panose="020B0604020202020204" pitchFamily="34" charset="0"/>
              <a:buChar char="•"/>
            </a:pPr>
            <a:r>
              <a:rPr lang="en-US" sz="2800" noProof="0" dirty="0">
                <a:effectLst/>
                <a:ea typeface="Calibri" panose="020F0502020204030204" pitchFamily="34" charset="0"/>
                <a:cs typeface="Times New Roman" panose="02020603050405020304" pitchFamily="18" charset="0"/>
              </a:rPr>
              <a:t>Please note that this step is not tracked in </a:t>
            </a:r>
            <a:r>
              <a:rPr lang="en-US" sz="2800" noProof="0" dirty="0" err="1">
                <a:effectLst/>
                <a:ea typeface="Calibri" panose="020F0502020204030204" pitchFamily="34" charset="0"/>
                <a:cs typeface="Times New Roman" panose="02020603050405020304" pitchFamily="18" charset="0"/>
              </a:rPr>
              <a:t>myHHEAR</a:t>
            </a:r>
            <a:r>
              <a:rPr lang="en-US" sz="2800" noProof="0" dirty="0">
                <a:effectLst/>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C81F0962-A7EA-11AD-809F-D3B0F6D75E2D}"/>
              </a:ext>
            </a:extLst>
          </p:cNvPr>
          <p:cNvSpPr>
            <a:spLocks noGrp="1"/>
          </p:cNvSpPr>
          <p:nvPr>
            <p:ph type="sldNum" sz="quarter" idx="4"/>
          </p:nvPr>
        </p:nvSpPr>
        <p:spPr/>
        <p:txBody>
          <a:bodyPr/>
          <a:lstStyle/>
          <a:p>
            <a:fld id="{8DA2C6BB-42E6-DF45-96A9-E839D1C5474D}" type="slidenum">
              <a:rPr lang="en-US" smtClean="0"/>
              <a:pPr/>
              <a:t>18</a:t>
            </a:fld>
            <a:endParaRPr lang="en-US" dirty="0"/>
          </a:p>
        </p:txBody>
      </p:sp>
    </p:spTree>
    <p:extLst>
      <p:ext uri="{BB962C8B-B14F-4D97-AF65-F5344CB8AC3E}">
        <p14:creationId xmlns:p14="http://schemas.microsoft.com/office/powerpoint/2010/main" val="292668767"/>
      </p:ext>
    </p:extLst>
  </p:cSld>
  <p:clrMapOvr>
    <a:masterClrMapping/>
  </p:clrMapOvr>
  <mc:AlternateContent xmlns:mc="http://schemas.openxmlformats.org/markup-compatibility/2006" xmlns:p14="http://schemas.microsoft.com/office/powerpoint/2010/main">
    <mc:Choice Requires="p14">
      <p:transition spd="slow" p14:dur="2000" advTm="36558"/>
    </mc:Choice>
    <mc:Fallback xmlns="">
      <p:transition spd="slow" advTm="365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4B2CA7-6234-5350-B7E7-2D2B845A51CE}"/>
              </a:ext>
            </a:extLst>
          </p:cNvPr>
          <p:cNvSpPr>
            <a:spLocks noGrp="1"/>
          </p:cNvSpPr>
          <p:nvPr>
            <p:ph type="title"/>
          </p:nvPr>
        </p:nvSpPr>
        <p:spPr/>
        <p:txBody>
          <a:bodyPr/>
          <a:lstStyle/>
          <a:p>
            <a:r>
              <a:rPr lang="en-US" noProof="0" dirty="0"/>
              <a:t>Clearance Activities - Tips</a:t>
            </a:r>
          </a:p>
        </p:txBody>
      </p:sp>
      <p:pic>
        <p:nvPicPr>
          <p:cNvPr id="14" name="Content Placeholder 2" descr="Lightbulb and gear outline.">
            <a:extLst>
              <a:ext uri="{FF2B5EF4-FFF2-40B4-BE49-F238E27FC236}">
                <a16:creationId xmlns:a16="http://schemas.microsoft.com/office/drawing/2014/main" id="{A5420556-56B2-E7F5-BD10-02CC2D80001B}"/>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rcRect/>
          <a:stretch/>
        </p:blipFill>
        <p:spPr>
          <a:xfrm>
            <a:off x="238125" y="1012222"/>
            <a:ext cx="739775" cy="739775"/>
          </a:xfrm>
          <a:prstGeom prst="rect">
            <a:avLst/>
          </a:prstGeom>
        </p:spPr>
      </p:pic>
      <p:sp>
        <p:nvSpPr>
          <p:cNvPr id="11" name="Content Placeholder 3">
            <a:extLst>
              <a:ext uri="{FF2B5EF4-FFF2-40B4-BE49-F238E27FC236}">
                <a16:creationId xmlns:a16="http://schemas.microsoft.com/office/drawing/2014/main" id="{48435BF8-B8C3-81C2-1265-D1C8C0BBE26C}"/>
              </a:ext>
            </a:extLst>
          </p:cNvPr>
          <p:cNvSpPr>
            <a:spLocks noGrp="1"/>
          </p:cNvSpPr>
          <p:nvPr>
            <p:ph idx="13"/>
          </p:nvPr>
        </p:nvSpPr>
        <p:spPr>
          <a:xfrm>
            <a:off x="965708" y="1099691"/>
            <a:ext cx="2185416" cy="539753"/>
          </a:xfrm>
        </p:spPr>
        <p:txBody>
          <a:bodyPr/>
          <a:lstStyle/>
          <a:p>
            <a:pPr marL="0" indent="0">
              <a:buNone/>
            </a:pPr>
            <a:r>
              <a:rPr lang="en-US" sz="3600" noProof="0" dirty="0">
                <a:solidFill>
                  <a:schemeClr val="tx1">
                    <a:lumMod val="60000"/>
                    <a:lumOff val="40000"/>
                  </a:schemeClr>
                </a:solidFill>
              </a:rPr>
              <a:t>Tips</a:t>
            </a:r>
            <a:endParaRPr lang="en-US" sz="2400" noProof="0" dirty="0">
              <a:solidFill>
                <a:schemeClr val="tx1">
                  <a:lumMod val="60000"/>
                  <a:lumOff val="40000"/>
                </a:schemeClr>
              </a:solidFill>
            </a:endParaRPr>
          </a:p>
        </p:txBody>
      </p:sp>
      <p:sp>
        <p:nvSpPr>
          <p:cNvPr id="17" name="Content Placeholder 4">
            <a:extLst>
              <a:ext uri="{FF2B5EF4-FFF2-40B4-BE49-F238E27FC236}">
                <a16:creationId xmlns:a16="http://schemas.microsoft.com/office/drawing/2014/main" id="{70BE3C3A-7476-1263-9890-60C0EFB346D6}"/>
              </a:ext>
            </a:extLst>
          </p:cNvPr>
          <p:cNvSpPr txBox="1">
            <a:spLocks noGrp="1"/>
          </p:cNvSpPr>
          <p:nvPr>
            <p:ph sz="quarter" idx="16"/>
          </p:nvPr>
        </p:nvSpPr>
        <p:spPr>
          <a:xfrm>
            <a:off x="470407" y="1905127"/>
            <a:ext cx="11660633" cy="4469942"/>
          </a:xfrm>
          <a:prstGeom prst="rect">
            <a:avLst/>
          </a:prstGeom>
          <a:noFill/>
        </p:spPr>
        <p:txBody>
          <a:bodyPr wrap="square" rtlCol="0">
            <a:spAutoFit/>
          </a:bodyPr>
          <a:lstStyle/>
          <a:p>
            <a:pPr marL="285750" indent="-285750">
              <a:lnSpc>
                <a:spcPct val="90000"/>
              </a:lnSpc>
              <a:spcBef>
                <a:spcPts val="1000"/>
              </a:spcBef>
              <a:spcAft>
                <a:spcPts val="1000"/>
              </a:spcAft>
              <a:buFont typeface="Arial" panose="020B0604020202020204" pitchFamily="34" charset="0"/>
              <a:buChar char="•"/>
            </a:pPr>
            <a:r>
              <a:rPr lang="en-US" sz="2200" noProof="0" dirty="0"/>
              <a:t>Be sure to complete the IRB attestation letter, </a:t>
            </a:r>
            <a:r>
              <a:rPr lang="en-US" sz="2200" noProof="0" dirty="0" err="1"/>
              <a:t>DSA</a:t>
            </a:r>
            <a:r>
              <a:rPr lang="en-US" sz="2200" noProof="0" dirty="0"/>
              <a:t>, and DSP </a:t>
            </a:r>
            <a:r>
              <a:rPr lang="en-US" sz="2200" b="1" i="1" noProof="0" dirty="0"/>
              <a:t>promptly</a:t>
            </a:r>
            <a:r>
              <a:rPr lang="en-US" sz="2200" noProof="0" dirty="0"/>
              <a:t> as all must be submitted and approved before receiving access to the </a:t>
            </a:r>
            <a:r>
              <a:rPr lang="en-US" sz="2200" noProof="0" dirty="0" err="1"/>
              <a:t>HHEAR</a:t>
            </a:r>
            <a:r>
              <a:rPr lang="en-US" sz="2200" noProof="0" dirty="0"/>
              <a:t> Data Center Portal!</a:t>
            </a:r>
          </a:p>
          <a:p>
            <a:pPr marL="285750" indent="-285750">
              <a:lnSpc>
                <a:spcPct val="90000"/>
              </a:lnSpc>
              <a:spcBef>
                <a:spcPts val="1000"/>
              </a:spcBef>
              <a:spcAft>
                <a:spcPts val="1000"/>
              </a:spcAft>
              <a:buFont typeface="Arial" panose="020B0604020202020204" pitchFamily="34" charset="0"/>
              <a:buChar char="•"/>
            </a:pPr>
            <a:r>
              <a:rPr lang="en-US" sz="2200" noProof="0" dirty="0"/>
              <a:t>All clearance activities, including submitting project data to the Data Center MUST be completed before samples can be shipped to Lab Hubs.</a:t>
            </a:r>
          </a:p>
          <a:p>
            <a:pPr marL="285750" indent="-285750">
              <a:lnSpc>
                <a:spcPct val="90000"/>
              </a:lnSpc>
              <a:spcBef>
                <a:spcPts val="1000"/>
              </a:spcBef>
              <a:spcAft>
                <a:spcPts val="1000"/>
              </a:spcAft>
              <a:buFont typeface="Arial" panose="020B0604020202020204" pitchFamily="34" charset="0"/>
              <a:buChar char="•"/>
            </a:pPr>
            <a:r>
              <a:rPr lang="en-US" sz="2200" noProof="0" dirty="0"/>
              <a:t>Reach out to the </a:t>
            </a:r>
            <a:r>
              <a:rPr lang="en-US" sz="2200" noProof="0" dirty="0" err="1"/>
              <a:t>HHEAR</a:t>
            </a:r>
            <a:r>
              <a:rPr lang="en-US" sz="2200" noProof="0" dirty="0"/>
              <a:t> Coordinating Center at </a:t>
            </a:r>
            <a:r>
              <a:rPr lang="en-US" sz="2200" noProof="0" dirty="0">
                <a:hlinkClick r:id="rId5" tooltip="HHEAR Coordinating Center email address."/>
              </a:rPr>
              <a:t>HHEAR_CC@westat.com</a:t>
            </a:r>
            <a:r>
              <a:rPr lang="en-US" sz="2200" noProof="0" dirty="0"/>
              <a:t> if you have any difficulties during the clearance activities stage!</a:t>
            </a:r>
          </a:p>
          <a:p>
            <a:pPr marL="285750" indent="-285750">
              <a:lnSpc>
                <a:spcPct val="90000"/>
              </a:lnSpc>
              <a:spcBef>
                <a:spcPts val="1000"/>
              </a:spcBef>
              <a:spcAft>
                <a:spcPts val="1000"/>
              </a:spcAft>
              <a:buFont typeface="Arial" panose="020B0604020202020204" pitchFamily="34" charset="0"/>
              <a:buChar char="•"/>
            </a:pPr>
            <a:r>
              <a:rPr lang="en-US" sz="2200" noProof="0" dirty="0"/>
              <a:t>As you prepare for the next stage, we recommend that you reach out to your assigned lab hub to ensure your samples are stored/prepared in a manner appropriate for the planned analyses.</a:t>
            </a:r>
          </a:p>
          <a:p>
            <a:pPr marL="285750" indent="-285750">
              <a:lnSpc>
                <a:spcPct val="90000"/>
              </a:lnSpc>
              <a:spcBef>
                <a:spcPts val="1000"/>
              </a:spcBef>
              <a:spcAft>
                <a:spcPts val="1000"/>
              </a:spcAft>
              <a:buFont typeface="Arial" panose="020B0604020202020204" pitchFamily="34" charset="0"/>
              <a:buChar char="•"/>
            </a:pPr>
            <a:r>
              <a:rPr lang="en-US" sz="2200" noProof="0" dirty="0"/>
              <a:t>If there is any deviation in the available samples relative to the approved plan (i.e., a reduction in the number of samples), contact the </a:t>
            </a:r>
            <a:r>
              <a:rPr lang="en-US" sz="2200" noProof="0" dirty="0" err="1"/>
              <a:t>HHEAR</a:t>
            </a:r>
            <a:r>
              <a:rPr lang="en-US" sz="2200" noProof="0" dirty="0"/>
              <a:t> Coordinating Center at </a:t>
            </a:r>
            <a:r>
              <a:rPr lang="en-US" sz="2200" noProof="0" dirty="0">
                <a:hlinkClick r:id="rId5" tooltip="HHEAR Coordinating Center email address."/>
              </a:rPr>
              <a:t>HHEAR_CC@westat.com</a:t>
            </a:r>
            <a:r>
              <a:rPr lang="en-US" sz="2200" noProof="0" dirty="0"/>
              <a:t> right away.</a:t>
            </a:r>
          </a:p>
        </p:txBody>
      </p:sp>
      <p:sp>
        <p:nvSpPr>
          <p:cNvPr id="9" name="Slide Number Placeholder 5">
            <a:extLst>
              <a:ext uri="{FF2B5EF4-FFF2-40B4-BE49-F238E27FC236}">
                <a16:creationId xmlns:a16="http://schemas.microsoft.com/office/drawing/2014/main" id="{F9AD7E31-98E4-B220-4833-FFCDC37FC2EA}"/>
              </a:ext>
            </a:extLst>
          </p:cNvPr>
          <p:cNvSpPr>
            <a:spLocks noGrp="1"/>
          </p:cNvSpPr>
          <p:nvPr>
            <p:ph type="sldNum" sz="quarter" idx="4"/>
          </p:nvPr>
        </p:nvSpPr>
        <p:spPr/>
        <p:txBody>
          <a:bodyPr/>
          <a:lstStyle/>
          <a:p>
            <a:fld id="{8DA2C6BB-42E6-DF45-96A9-E839D1C5474D}" type="slidenum">
              <a:rPr lang="en-US" smtClean="0"/>
              <a:pPr/>
              <a:t>19</a:t>
            </a:fld>
            <a:endParaRPr lang="en-US" dirty="0"/>
          </a:p>
        </p:txBody>
      </p:sp>
    </p:spTree>
    <p:extLst>
      <p:ext uri="{BB962C8B-B14F-4D97-AF65-F5344CB8AC3E}">
        <p14:creationId xmlns:p14="http://schemas.microsoft.com/office/powerpoint/2010/main" val="748024446"/>
      </p:ext>
    </p:extLst>
  </p:cSld>
  <p:clrMapOvr>
    <a:masterClrMapping/>
  </p:clrMapOvr>
  <mc:AlternateContent xmlns:mc="http://schemas.openxmlformats.org/markup-compatibility/2006" xmlns:p14="http://schemas.microsoft.com/office/powerpoint/2010/main">
    <mc:Choice Requires="p14">
      <p:transition spd="slow" p14:dur="2000" advTm="64932"/>
    </mc:Choice>
    <mc:Fallback xmlns="">
      <p:transition spd="slow" advTm="6493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319A709-3FD2-C95D-942F-D05A71940F79}"/>
              </a:ext>
            </a:extLst>
          </p:cNvPr>
          <p:cNvSpPr>
            <a:spLocks noGrp="1"/>
          </p:cNvSpPr>
          <p:nvPr>
            <p:ph type="title"/>
          </p:nvPr>
        </p:nvSpPr>
        <p:spPr>
          <a:xfrm>
            <a:off x="609600" y="1"/>
            <a:ext cx="11582400" cy="890953"/>
          </a:xfrm>
        </p:spPr>
        <p:txBody>
          <a:bodyPr/>
          <a:lstStyle/>
          <a:p>
            <a:r>
              <a:rPr lang="en-US" noProof="0" dirty="0"/>
              <a:t>Navigating </a:t>
            </a:r>
            <a:r>
              <a:rPr lang="en-US" noProof="0" dirty="0" err="1"/>
              <a:t>HHEAR</a:t>
            </a:r>
            <a:r>
              <a:rPr lang="en-US" noProof="0" dirty="0"/>
              <a:t> Post-Approval 				  	      </a:t>
            </a:r>
            <a:r>
              <a:rPr lang="en-US" sz="2000" noProof="0" dirty="0"/>
              <a:t>(1 of 2)</a:t>
            </a:r>
          </a:p>
        </p:txBody>
      </p:sp>
      <p:sp>
        <p:nvSpPr>
          <p:cNvPr id="14" name="Content Placeholder 2">
            <a:extLst>
              <a:ext uri="{FF2B5EF4-FFF2-40B4-BE49-F238E27FC236}">
                <a16:creationId xmlns:a16="http://schemas.microsoft.com/office/drawing/2014/main" id="{9104CED8-565C-51FD-B1DA-14A063F76AD3}"/>
              </a:ext>
            </a:extLst>
          </p:cNvPr>
          <p:cNvSpPr>
            <a:spLocks noGrp="1"/>
          </p:cNvSpPr>
          <p:nvPr>
            <p:ph sz="quarter" idx="16"/>
          </p:nvPr>
        </p:nvSpPr>
        <p:spPr>
          <a:xfrm>
            <a:off x="609600" y="1139580"/>
            <a:ext cx="10972800" cy="548640"/>
          </a:xfrm>
        </p:spPr>
        <p:txBody>
          <a:bodyPr wrap="square">
            <a:spAutoFit/>
          </a:bodyPr>
          <a:lstStyle/>
          <a:p>
            <a:pPr marL="457200" indent="-457200">
              <a:buFont typeface="Arial" panose="020B0604020202020204" pitchFamily="34" charset="0"/>
              <a:buChar char="•"/>
            </a:pPr>
            <a:r>
              <a:rPr lang="en-US" sz="2600" noProof="0" dirty="0">
                <a:solidFill>
                  <a:schemeClr val="tx1"/>
                </a:solidFill>
              </a:rPr>
              <a:t>The Steps of the Post-Approval process include:</a:t>
            </a:r>
          </a:p>
        </p:txBody>
      </p:sp>
      <p:pic>
        <p:nvPicPr>
          <p:cNvPr id="4" name="Content Placeholder 3" descr="Diagram depicting the 4 steps of post-approval process, highlighting that step 1 (Clearance Activities) will be the focus of the module.">
            <a:extLst>
              <a:ext uri="{FF2B5EF4-FFF2-40B4-BE49-F238E27FC236}">
                <a16:creationId xmlns:a16="http://schemas.microsoft.com/office/drawing/2014/main" id="{BEBD4F0E-DF54-BAAB-9EC4-6DAD82AF7B67}"/>
              </a:ext>
            </a:extLst>
          </p:cNvPr>
          <p:cNvPicPr>
            <a:picLocks noGrp="1" noChangeAspect="1"/>
          </p:cNvPicPr>
          <p:nvPr>
            <p:ph idx="1"/>
          </p:nvPr>
        </p:nvPicPr>
        <p:blipFill>
          <a:blip r:embed="rId3"/>
          <a:stretch>
            <a:fillRect/>
          </a:stretch>
        </p:blipFill>
        <p:spPr>
          <a:xfrm>
            <a:off x="1240693" y="1738862"/>
            <a:ext cx="9886950" cy="4467225"/>
          </a:xfrm>
          <a:prstGeom prst="rect">
            <a:avLst/>
          </a:prstGeom>
        </p:spPr>
      </p:pic>
      <p:sp>
        <p:nvSpPr>
          <p:cNvPr id="16" name="Content Placeholder 4">
            <a:extLst>
              <a:ext uri="{FF2B5EF4-FFF2-40B4-BE49-F238E27FC236}">
                <a16:creationId xmlns:a16="http://schemas.microsoft.com/office/drawing/2014/main" id="{D6CC5810-965A-22B7-191E-0EDCB052E2EF}"/>
              </a:ext>
            </a:extLst>
          </p:cNvPr>
          <p:cNvSpPr>
            <a:spLocks noGrp="1"/>
          </p:cNvSpPr>
          <p:nvPr>
            <p:ph idx="14"/>
          </p:nvPr>
        </p:nvSpPr>
        <p:spPr>
          <a:xfrm>
            <a:off x="310896" y="2176272"/>
            <a:ext cx="2432304" cy="12618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noAutofit/>
          </a:bodyPr>
          <a:lstStyle/>
          <a:p>
            <a:pPr marL="0" indent="0" algn="ctr">
              <a:buNone/>
            </a:pPr>
            <a:r>
              <a:rPr lang="en-US" sz="1800" noProof="0" dirty="0">
                <a:solidFill>
                  <a:schemeClr val="tx1"/>
                </a:solidFill>
              </a:rPr>
              <a:t>This module will focus on this step</a:t>
            </a:r>
          </a:p>
        </p:txBody>
      </p:sp>
      <p:sp>
        <p:nvSpPr>
          <p:cNvPr id="17" name="Slide Number Placeholder 5">
            <a:extLst>
              <a:ext uri="{FF2B5EF4-FFF2-40B4-BE49-F238E27FC236}">
                <a16:creationId xmlns:a16="http://schemas.microsoft.com/office/drawing/2014/main" id="{40F7E8CA-6248-FA5E-C45C-ADA421AC93EA}"/>
              </a:ext>
            </a:extLst>
          </p:cNvPr>
          <p:cNvSpPr>
            <a:spLocks noGrp="1"/>
          </p:cNvSpPr>
          <p:nvPr>
            <p:ph type="sldNum" sz="quarter" idx="4"/>
          </p:nvPr>
        </p:nvSpPr>
        <p:spPr/>
        <p:txBody>
          <a:bodyPr/>
          <a:lstStyle/>
          <a:p>
            <a:fld id="{8DA2C6BB-42E6-DF45-96A9-E839D1C5474D}" type="slidenum">
              <a:rPr lang="en-US" smtClean="0"/>
              <a:pPr/>
              <a:t>2</a:t>
            </a:fld>
            <a:endParaRPr lang="en-US" dirty="0"/>
          </a:p>
        </p:txBody>
      </p:sp>
    </p:spTree>
    <p:extLst>
      <p:ext uri="{BB962C8B-B14F-4D97-AF65-F5344CB8AC3E}">
        <p14:creationId xmlns:p14="http://schemas.microsoft.com/office/powerpoint/2010/main" val="74823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Reminders </a:t>
            </a:r>
          </a:p>
        </p:txBody>
      </p:sp>
      <p:sp>
        <p:nvSpPr>
          <p:cNvPr id="7" name="Content Placeholder 2">
            <a:extLst>
              <a:ext uri="{FF2B5EF4-FFF2-40B4-BE49-F238E27FC236}">
                <a16:creationId xmlns:a16="http://schemas.microsoft.com/office/drawing/2014/main" id="{6B2924E1-3A30-4FCE-D927-20C4E1B40F81}"/>
              </a:ext>
            </a:extLst>
          </p:cNvPr>
          <p:cNvSpPr txBox="1">
            <a:spLocks noGrp="1"/>
          </p:cNvSpPr>
          <p:nvPr>
            <p:ph idx="1"/>
          </p:nvPr>
        </p:nvSpPr>
        <p:spPr>
          <a:xfrm>
            <a:off x="1011936" y="1637410"/>
            <a:ext cx="9973056" cy="3520964"/>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3200" noProof="0" dirty="0"/>
              <a:t>Start all clearance activities immediately</a:t>
            </a:r>
          </a:p>
          <a:p>
            <a:pPr marL="342900" indent="-342900">
              <a:spcAft>
                <a:spcPts val="3000"/>
              </a:spcAft>
              <a:buFont typeface="Arial" panose="020B0604020202020204" pitchFamily="34" charset="0"/>
              <a:buChar char="•"/>
            </a:pPr>
            <a:r>
              <a:rPr lang="en-US" sz="3200" b="1" noProof="0" dirty="0"/>
              <a:t>Excessive delays or missing documents can jeopardize access to services</a:t>
            </a:r>
          </a:p>
          <a:p>
            <a:pPr marL="342900" indent="-342900">
              <a:spcAft>
                <a:spcPts val="3000"/>
              </a:spcAft>
              <a:buFont typeface="Arial" panose="020B0604020202020204" pitchFamily="34" charset="0"/>
              <a:buChar char="•"/>
            </a:pPr>
            <a:r>
              <a:rPr lang="en-US" sz="3200" noProof="0" dirty="0"/>
              <a:t>If you have questions or concerns, reach out to the </a:t>
            </a:r>
            <a:r>
              <a:rPr lang="en-US" sz="3200" noProof="0" dirty="0" err="1"/>
              <a:t>HHEAR</a:t>
            </a:r>
            <a:r>
              <a:rPr lang="en-US" sz="3200" noProof="0" dirty="0"/>
              <a:t> Coordinating Center at </a:t>
            </a:r>
            <a:r>
              <a:rPr lang="en-US" sz="3200" noProof="0" dirty="0">
                <a:hlinkClick r:id="rId3" tooltip="HHEAR Coordinating Center email address."/>
              </a:rPr>
              <a:t>HHEAR_CC@westat.com</a:t>
            </a:r>
            <a:r>
              <a:rPr lang="en-US" sz="3200" noProof="0" dirty="0"/>
              <a:t>.</a:t>
            </a:r>
          </a:p>
        </p:txBody>
      </p:sp>
      <p:sp>
        <p:nvSpPr>
          <p:cNvPr id="6" name="Slide Number Placeholder 3">
            <a:extLst>
              <a:ext uri="{FF2B5EF4-FFF2-40B4-BE49-F238E27FC236}">
                <a16:creationId xmlns:a16="http://schemas.microsoft.com/office/drawing/2014/main" id="{243D32BF-D4F8-C1F2-6382-750A1A607947}"/>
              </a:ext>
            </a:extLst>
          </p:cNvPr>
          <p:cNvSpPr>
            <a:spLocks noGrp="1"/>
          </p:cNvSpPr>
          <p:nvPr>
            <p:ph type="sldNum" sz="quarter" idx="4"/>
          </p:nvPr>
        </p:nvSpPr>
        <p:spPr/>
        <p:txBody>
          <a:bodyPr/>
          <a:lstStyle/>
          <a:p>
            <a:fld id="{8DA2C6BB-42E6-DF45-96A9-E839D1C5474D}" type="slidenum">
              <a:rPr lang="en-US" smtClean="0"/>
              <a:pPr/>
              <a:t>20</a:t>
            </a:fld>
            <a:endParaRPr lang="en-US" dirty="0"/>
          </a:p>
        </p:txBody>
      </p:sp>
    </p:spTree>
    <p:extLst>
      <p:ext uri="{BB962C8B-B14F-4D97-AF65-F5344CB8AC3E}">
        <p14:creationId xmlns:p14="http://schemas.microsoft.com/office/powerpoint/2010/main" val="1950865268"/>
      </p:ext>
    </p:extLst>
  </p:cSld>
  <p:clrMapOvr>
    <a:masterClrMapping/>
  </p:clrMapOvr>
  <mc:AlternateContent xmlns:mc="http://schemas.openxmlformats.org/markup-compatibility/2006" xmlns:p14="http://schemas.microsoft.com/office/powerpoint/2010/main">
    <mc:Choice Requires="p14">
      <p:transition spd="slow" p14:dur="2000" advTm="35025"/>
    </mc:Choice>
    <mc:Fallback xmlns="">
      <p:transition spd="slow" advTm="3502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Resources</a:t>
            </a:r>
          </a:p>
        </p:txBody>
      </p:sp>
      <p:sp>
        <p:nvSpPr>
          <p:cNvPr id="5" name="Content Placeholder 2">
            <a:extLst>
              <a:ext uri="{FF2B5EF4-FFF2-40B4-BE49-F238E27FC236}">
                <a16:creationId xmlns:a16="http://schemas.microsoft.com/office/drawing/2014/main" id="{E52A9171-8706-4548-89E9-87CB0FDE84A7}"/>
              </a:ext>
            </a:extLst>
          </p:cNvPr>
          <p:cNvSpPr>
            <a:spLocks noGrp="1"/>
          </p:cNvSpPr>
          <p:nvPr>
            <p:ph idx="4294967295"/>
          </p:nvPr>
        </p:nvSpPr>
        <p:spPr>
          <a:xfrm>
            <a:off x="609600" y="1374372"/>
            <a:ext cx="10806546" cy="4829658"/>
          </a:xfrm>
        </p:spPr>
        <p:txBody>
          <a:bodyPr>
            <a:normAutofit fontScale="92500" lnSpcReduction="10000"/>
          </a:bodyPr>
          <a:lstStyle/>
          <a:p>
            <a:pPr marL="0" indent="0">
              <a:buNone/>
            </a:pPr>
            <a:r>
              <a:rPr lang="en-US" noProof="0" dirty="0"/>
              <a:t>Refer to the following webpages for more information:</a:t>
            </a:r>
          </a:p>
          <a:p>
            <a:pPr lvl="1"/>
            <a:r>
              <a:rPr lang="en-US" noProof="0" dirty="0"/>
              <a:t>How to Apply</a:t>
            </a:r>
          </a:p>
          <a:p>
            <a:pPr lvl="2"/>
            <a:r>
              <a:rPr lang="en-US" noProof="0" dirty="0">
                <a:hlinkClick r:id="rId3" tooltip="How to Apply on HHEAR website."/>
              </a:rPr>
              <a:t>https://hhearprogram.org/how-apply</a:t>
            </a:r>
            <a:r>
              <a:rPr lang="en-US" noProof="0" dirty="0"/>
              <a:t> </a:t>
            </a:r>
          </a:p>
          <a:p>
            <a:pPr lvl="1"/>
            <a:r>
              <a:rPr lang="en-US" noProof="0" dirty="0"/>
              <a:t>Policies</a:t>
            </a:r>
          </a:p>
          <a:p>
            <a:pPr lvl="2"/>
            <a:r>
              <a:rPr lang="en-US" noProof="0" dirty="0">
                <a:hlinkClick r:id="rId4" tooltip="Policies on HHEAR website."/>
              </a:rPr>
              <a:t>https://hhearprogram.org/policies</a:t>
            </a:r>
            <a:r>
              <a:rPr lang="en-US" noProof="0" dirty="0"/>
              <a:t> </a:t>
            </a:r>
          </a:p>
          <a:p>
            <a:pPr lvl="1"/>
            <a:r>
              <a:rPr lang="en-US" noProof="0" dirty="0"/>
              <a:t>Support Documents</a:t>
            </a:r>
          </a:p>
          <a:p>
            <a:pPr lvl="2"/>
            <a:r>
              <a:rPr lang="en-US" noProof="0" dirty="0">
                <a:hlinkClick r:id="rId5" tooltip="Support Document on HHEAR website."/>
              </a:rPr>
              <a:t>https://hhearprogram.org/support-docs</a:t>
            </a:r>
            <a:r>
              <a:rPr lang="en-US" noProof="0" dirty="0"/>
              <a:t> </a:t>
            </a:r>
          </a:p>
          <a:p>
            <a:pPr lvl="1"/>
            <a:r>
              <a:rPr lang="en-US" noProof="0" dirty="0"/>
              <a:t>FAQs</a:t>
            </a:r>
          </a:p>
          <a:p>
            <a:pPr lvl="2"/>
            <a:r>
              <a:rPr lang="en-US" noProof="0" dirty="0">
                <a:hlinkClick r:id="rId6" tooltip="FAQs on HHEAR website."/>
              </a:rPr>
              <a:t>https://hhearprogram.org/faqs</a:t>
            </a:r>
            <a:r>
              <a:rPr lang="en-US" noProof="0" dirty="0"/>
              <a:t> </a:t>
            </a:r>
          </a:p>
          <a:p>
            <a:pPr lvl="1"/>
            <a:r>
              <a:rPr lang="en-US" noProof="0" dirty="0"/>
              <a:t>Data Center Portal &amp; Data Repository</a:t>
            </a:r>
          </a:p>
          <a:p>
            <a:pPr lvl="2"/>
            <a:r>
              <a:rPr lang="en-US" noProof="0" dirty="0">
                <a:hlinkClick r:id="rId7" tooltip="HHEAR Data Center website."/>
              </a:rPr>
              <a:t>https://hheardatacenter.mssm.edu</a:t>
            </a:r>
            <a:endParaRPr lang="en-US" noProof="0" dirty="0"/>
          </a:p>
        </p:txBody>
      </p:sp>
      <p:sp>
        <p:nvSpPr>
          <p:cNvPr id="3" name="Slide Number Placeholder 3">
            <a:extLst>
              <a:ext uri="{FF2B5EF4-FFF2-40B4-BE49-F238E27FC236}">
                <a16:creationId xmlns:a16="http://schemas.microsoft.com/office/drawing/2014/main" id="{6125B1EA-7CC7-B68C-1897-17684A3FB633}"/>
              </a:ext>
            </a:extLst>
          </p:cNvPr>
          <p:cNvSpPr>
            <a:spLocks noGrp="1"/>
          </p:cNvSpPr>
          <p:nvPr>
            <p:ph type="sldNum" sz="quarter" idx="4"/>
          </p:nvPr>
        </p:nvSpPr>
        <p:spPr/>
        <p:txBody>
          <a:bodyPr/>
          <a:lstStyle/>
          <a:p>
            <a:fld id="{8DA2C6BB-42E6-DF45-96A9-E839D1C5474D}" type="slidenum">
              <a:rPr lang="en-US" smtClean="0"/>
              <a:pPr/>
              <a:t>21</a:t>
            </a:fld>
            <a:endParaRPr lang="en-US" dirty="0"/>
          </a:p>
        </p:txBody>
      </p:sp>
    </p:spTree>
    <p:extLst>
      <p:ext uri="{BB962C8B-B14F-4D97-AF65-F5344CB8AC3E}">
        <p14:creationId xmlns:p14="http://schemas.microsoft.com/office/powerpoint/2010/main" val="556544934"/>
      </p:ext>
    </p:extLst>
  </p:cSld>
  <p:clrMapOvr>
    <a:masterClrMapping/>
  </p:clrMapOvr>
  <mc:AlternateContent xmlns:mc="http://schemas.openxmlformats.org/markup-compatibility/2006" xmlns:p14="http://schemas.microsoft.com/office/powerpoint/2010/main">
    <mc:Choice Requires="p14">
      <p:transition spd="slow" p14:dur="2000" advTm="19561"/>
    </mc:Choice>
    <mc:Fallback xmlns="">
      <p:transition spd="slow" advTm="1956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a:xfrm>
            <a:off x="609600" y="1"/>
            <a:ext cx="11582400" cy="890953"/>
          </a:xfrm>
        </p:spPr>
        <p:txBody>
          <a:bodyPr/>
          <a:lstStyle/>
          <a:p>
            <a:r>
              <a:rPr lang="en-US" noProof="0" dirty="0"/>
              <a:t>Navigating </a:t>
            </a:r>
            <a:r>
              <a:rPr lang="en-US" noProof="0" dirty="0" err="1"/>
              <a:t>HHEAR</a:t>
            </a:r>
            <a:r>
              <a:rPr lang="en-US" noProof="0" dirty="0"/>
              <a:t> Post-Approval 				  	      </a:t>
            </a:r>
            <a:r>
              <a:rPr lang="en-US" sz="2000" noProof="0" dirty="0"/>
              <a:t>(2 of 2)</a:t>
            </a:r>
          </a:p>
        </p:txBody>
      </p:sp>
      <p:sp>
        <p:nvSpPr>
          <p:cNvPr id="5" name="Content Placeholder 2">
            <a:extLst>
              <a:ext uri="{FF2B5EF4-FFF2-40B4-BE49-F238E27FC236}">
                <a16:creationId xmlns:a16="http://schemas.microsoft.com/office/drawing/2014/main" id="{E52A9171-8706-4548-89E9-87CB0FDE84A7}"/>
              </a:ext>
            </a:extLst>
          </p:cNvPr>
          <p:cNvSpPr>
            <a:spLocks noGrp="1"/>
          </p:cNvSpPr>
          <p:nvPr>
            <p:ph idx="4294967295"/>
          </p:nvPr>
        </p:nvSpPr>
        <p:spPr>
          <a:xfrm>
            <a:off x="745067" y="1331308"/>
            <a:ext cx="10837333" cy="4696500"/>
          </a:xfrm>
        </p:spPr>
        <p:txBody>
          <a:bodyPr>
            <a:normAutofit/>
          </a:bodyPr>
          <a:lstStyle/>
          <a:p>
            <a:pPr marL="0" indent="0">
              <a:buNone/>
            </a:pPr>
            <a:r>
              <a:rPr lang="en-US" noProof="0" dirty="0"/>
              <a:t>Objectives:</a:t>
            </a:r>
          </a:p>
          <a:p>
            <a:pPr>
              <a:spcBef>
                <a:spcPts val="1200"/>
              </a:spcBef>
            </a:pPr>
            <a:r>
              <a:rPr lang="en-US" noProof="0" dirty="0"/>
              <a:t>Understand the steps </a:t>
            </a:r>
            <a:r>
              <a:rPr lang="en-US" b="1" noProof="0" dirty="0">
                <a:solidFill>
                  <a:srgbClr val="0071CF"/>
                </a:solidFill>
              </a:rPr>
              <a:t>to obtain </a:t>
            </a:r>
            <a:r>
              <a:rPr lang="en-US" b="1" noProof="0" dirty="0" err="1">
                <a:solidFill>
                  <a:srgbClr val="0071CF"/>
                </a:solidFill>
              </a:rPr>
              <a:t>HHEAR</a:t>
            </a:r>
            <a:r>
              <a:rPr lang="en-US" b="1" noProof="0" dirty="0">
                <a:solidFill>
                  <a:srgbClr val="0071CF"/>
                </a:solidFill>
              </a:rPr>
              <a:t> services</a:t>
            </a:r>
            <a:r>
              <a:rPr lang="en-US" noProof="0" dirty="0">
                <a:solidFill>
                  <a:schemeClr val="accent1">
                    <a:lumMod val="75000"/>
                  </a:schemeClr>
                </a:solidFill>
              </a:rPr>
              <a:t> </a:t>
            </a:r>
            <a:r>
              <a:rPr lang="en-US" noProof="0" dirty="0"/>
              <a:t>following the approval of your </a:t>
            </a:r>
            <a:r>
              <a:rPr lang="en-US" noProof="0" dirty="0" err="1"/>
              <a:t>HHEAR</a:t>
            </a:r>
            <a:r>
              <a:rPr lang="en-US" noProof="0" dirty="0"/>
              <a:t> application: The Post-Approval Process. </a:t>
            </a:r>
          </a:p>
          <a:p>
            <a:pPr>
              <a:spcBef>
                <a:spcPts val="1200"/>
              </a:spcBef>
            </a:pPr>
            <a:r>
              <a:rPr lang="en-US" noProof="0" dirty="0"/>
              <a:t>Be aware of critical deadlines for submitting </a:t>
            </a:r>
            <a:r>
              <a:rPr lang="en-US" b="1" noProof="0" dirty="0">
                <a:solidFill>
                  <a:srgbClr val="0071CF"/>
                </a:solidFill>
              </a:rPr>
              <a:t>required documents and data</a:t>
            </a:r>
            <a:r>
              <a:rPr lang="en-US" noProof="0" dirty="0">
                <a:solidFill>
                  <a:schemeClr val="accent5">
                    <a:lumMod val="75000"/>
                  </a:schemeClr>
                </a:solidFill>
              </a:rPr>
              <a:t> </a:t>
            </a:r>
            <a:r>
              <a:rPr lang="en-US" noProof="0" dirty="0"/>
              <a:t>in the “Clearance Activities” stage.</a:t>
            </a:r>
          </a:p>
          <a:p>
            <a:pPr>
              <a:spcBef>
                <a:spcPts val="1200"/>
              </a:spcBef>
            </a:pPr>
            <a:r>
              <a:rPr lang="en-US" b="1" noProof="0" dirty="0">
                <a:solidFill>
                  <a:srgbClr val="0071CF"/>
                </a:solidFill>
              </a:rPr>
              <a:t>Obtain access</a:t>
            </a:r>
            <a:r>
              <a:rPr lang="en-US" noProof="0" dirty="0">
                <a:solidFill>
                  <a:schemeClr val="accent5">
                    <a:lumMod val="75000"/>
                  </a:schemeClr>
                </a:solidFill>
              </a:rPr>
              <a:t> </a:t>
            </a:r>
            <a:r>
              <a:rPr lang="en-US" noProof="0" dirty="0"/>
              <a:t>to guidance and tools for successfully navigating the post-approval process. </a:t>
            </a:r>
          </a:p>
        </p:txBody>
      </p:sp>
      <p:sp>
        <p:nvSpPr>
          <p:cNvPr id="3" name="Slide Number Placeholder 3">
            <a:extLst>
              <a:ext uri="{FF2B5EF4-FFF2-40B4-BE49-F238E27FC236}">
                <a16:creationId xmlns:a16="http://schemas.microsoft.com/office/drawing/2014/main" id="{C0553DC1-33EB-8CC0-CC61-ED0A20243378}"/>
              </a:ext>
            </a:extLst>
          </p:cNvPr>
          <p:cNvSpPr>
            <a:spLocks noGrp="1"/>
          </p:cNvSpPr>
          <p:nvPr>
            <p:ph type="sldNum" sz="quarter" idx="4"/>
          </p:nvPr>
        </p:nvSpPr>
        <p:spPr/>
        <p:txBody>
          <a:bodyPr/>
          <a:lstStyle/>
          <a:p>
            <a:fld id="{8DA2C6BB-42E6-DF45-96A9-E839D1C5474D}" type="slidenum">
              <a:rPr lang="en-US" smtClean="0"/>
              <a:pPr/>
              <a:t>3</a:t>
            </a:fld>
            <a:endParaRPr lang="en-US" dirty="0"/>
          </a:p>
        </p:txBody>
      </p:sp>
    </p:spTree>
    <p:extLst>
      <p:ext uri="{BB962C8B-B14F-4D97-AF65-F5344CB8AC3E}">
        <p14:creationId xmlns:p14="http://schemas.microsoft.com/office/powerpoint/2010/main" val="133370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582400" cy="890953"/>
          </a:xfrm>
        </p:spPr>
        <p:txBody>
          <a:bodyPr/>
          <a:lstStyle/>
          <a:p>
            <a:r>
              <a:rPr lang="en-US" noProof="0" dirty="0"/>
              <a:t>Clearance Activities                                               </a:t>
            </a:r>
            <a:r>
              <a:rPr lang="en-US" sz="2000" noProof="0" dirty="0"/>
              <a:t>(1 of 2)</a:t>
            </a:r>
          </a:p>
        </p:txBody>
      </p:sp>
      <p:pic>
        <p:nvPicPr>
          <p:cNvPr id="26" name="Content Placeholder 2" descr="Diagram depicting the timeline of the clearance approval process.">
            <a:extLst>
              <a:ext uri="{FF2B5EF4-FFF2-40B4-BE49-F238E27FC236}">
                <a16:creationId xmlns:a16="http://schemas.microsoft.com/office/drawing/2014/main" id="{A58F08DC-0AA9-C351-2B43-5EA11ECD9A6D}"/>
              </a:ext>
            </a:extLst>
          </p:cNvPr>
          <p:cNvPicPr>
            <a:picLocks noGrp="1" noChangeAspect="1"/>
          </p:cNvPicPr>
          <p:nvPr>
            <p:ph idx="1"/>
          </p:nvPr>
        </p:nvPicPr>
        <p:blipFill>
          <a:blip r:embed="rId3"/>
          <a:stretch>
            <a:fillRect/>
          </a:stretch>
        </p:blipFill>
        <p:spPr>
          <a:xfrm>
            <a:off x="83335" y="1049032"/>
            <a:ext cx="12096942" cy="5375364"/>
          </a:xfrm>
          <a:prstGeom prst="rect">
            <a:avLst/>
          </a:prstGeom>
        </p:spPr>
      </p:pic>
      <p:sp>
        <p:nvSpPr>
          <p:cNvPr id="25" name="Slide Number Placeholder 3">
            <a:extLst>
              <a:ext uri="{FF2B5EF4-FFF2-40B4-BE49-F238E27FC236}">
                <a16:creationId xmlns:a16="http://schemas.microsoft.com/office/drawing/2014/main" id="{7485166D-13D2-5C27-4C4F-15005E9574B7}"/>
              </a:ext>
            </a:extLst>
          </p:cNvPr>
          <p:cNvSpPr>
            <a:spLocks noGrp="1"/>
          </p:cNvSpPr>
          <p:nvPr>
            <p:ph type="sldNum" sz="quarter" idx="4"/>
          </p:nvPr>
        </p:nvSpPr>
        <p:spPr/>
        <p:txBody>
          <a:bodyPr/>
          <a:lstStyle/>
          <a:p>
            <a:fld id="{8DA2C6BB-42E6-DF45-96A9-E839D1C5474D}" type="slidenum">
              <a:rPr lang="en-US" smtClean="0"/>
              <a:pPr/>
              <a:t>4</a:t>
            </a:fld>
            <a:endParaRPr lang="en-US" dirty="0"/>
          </a:p>
        </p:txBody>
      </p:sp>
    </p:spTree>
    <p:extLst>
      <p:ext uri="{BB962C8B-B14F-4D97-AF65-F5344CB8AC3E}">
        <p14:creationId xmlns:p14="http://schemas.microsoft.com/office/powerpoint/2010/main" val="183800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E8C3-E05A-4F26-B2A8-AA9A48413788}"/>
              </a:ext>
            </a:extLst>
          </p:cNvPr>
          <p:cNvSpPr>
            <a:spLocks noGrp="1"/>
          </p:cNvSpPr>
          <p:nvPr>
            <p:ph type="title"/>
          </p:nvPr>
        </p:nvSpPr>
        <p:spPr>
          <a:xfrm>
            <a:off x="609600" y="1"/>
            <a:ext cx="11582400" cy="890953"/>
          </a:xfrm>
        </p:spPr>
        <p:txBody>
          <a:bodyPr/>
          <a:lstStyle/>
          <a:p>
            <a:r>
              <a:rPr lang="en-US" noProof="0" dirty="0"/>
              <a:t>Clearance Activities – </a:t>
            </a:r>
            <a:r>
              <a:rPr lang="en-US" spc="-60" noProof="0" dirty="0"/>
              <a:t>first steps after approval </a:t>
            </a:r>
            <a:r>
              <a:rPr lang="en-US" sz="2000" noProof="0" dirty="0"/>
              <a:t>(1 of 2)</a:t>
            </a:r>
          </a:p>
        </p:txBody>
      </p:sp>
      <p:sp>
        <p:nvSpPr>
          <p:cNvPr id="90" name="Content Placeholder 2">
            <a:extLst>
              <a:ext uri="{FF2B5EF4-FFF2-40B4-BE49-F238E27FC236}">
                <a16:creationId xmlns:a16="http://schemas.microsoft.com/office/drawing/2014/main" id="{762B18AB-96B5-74F7-49B1-1DD8FE8B852D}"/>
              </a:ext>
            </a:extLst>
          </p:cNvPr>
          <p:cNvSpPr>
            <a:spLocks noGrp="1"/>
          </p:cNvSpPr>
          <p:nvPr>
            <p:ph sz="quarter" idx="16"/>
          </p:nvPr>
        </p:nvSpPr>
        <p:spPr/>
        <p:txBody>
          <a:bodyPr>
            <a:normAutofit lnSpcReduction="10000"/>
          </a:bodyPr>
          <a:lstStyle/>
          <a:p>
            <a:r>
              <a:rPr lang="en-US" noProof="0" dirty="0"/>
              <a:t>Immediately upon approval, you will need to take the following action:</a:t>
            </a:r>
          </a:p>
          <a:p>
            <a:pPr lvl="1"/>
            <a:r>
              <a:rPr lang="en-US" noProof="0" dirty="0"/>
              <a:t>Review any required or optional modifications to your application, per the review committee.</a:t>
            </a:r>
          </a:p>
          <a:p>
            <a:pPr lvl="1">
              <a:spcBef>
                <a:spcPts val="1800"/>
              </a:spcBef>
            </a:pPr>
            <a:r>
              <a:rPr lang="en-US" noProof="0" dirty="0"/>
              <a:t>Send written agreement to </a:t>
            </a:r>
            <a:r>
              <a:rPr lang="en-US" noProof="0" dirty="0">
                <a:hlinkClick r:id="rId3" tooltip="HHEAR Coordinating Center email address."/>
              </a:rPr>
              <a:t>HHEAR_CC@westat.com</a:t>
            </a:r>
            <a:r>
              <a:rPr lang="en-US" noProof="0" dirty="0"/>
              <a:t>.</a:t>
            </a:r>
          </a:p>
        </p:txBody>
      </p:sp>
      <p:pic>
        <p:nvPicPr>
          <p:cNvPr id="15" name="Content Placeholder 3" descr="Lightbulb and gear outline.">
            <a:extLst>
              <a:ext uri="{FF2B5EF4-FFF2-40B4-BE49-F238E27FC236}">
                <a16:creationId xmlns:a16="http://schemas.microsoft.com/office/drawing/2014/main" id="{D9E48707-8F36-C6B8-CDA0-28538F2EEEAF}"/>
              </a:ext>
            </a:extLst>
          </p:cNvPr>
          <p:cNvPicPr>
            <a:picLocks noGrp="1" noChangeAspect="1"/>
          </p:cNvPicPr>
          <p:nvPr>
            <p:ph idx="14"/>
          </p:nvPr>
        </p:nvPicPr>
        <p:blipFill>
          <a:blip r:embed="rId4">
            <a:extLst>
              <a:ext uri="{96DAC541-7B7A-43D3-8B79-37D633B846F1}">
                <asvg:svgBlip xmlns:asvg="http://schemas.microsoft.com/office/drawing/2016/SVG/main" r:embed="rId5"/>
              </a:ext>
            </a:extLst>
          </a:blip>
          <a:srcRect/>
          <a:stretch/>
        </p:blipFill>
        <p:spPr/>
      </p:pic>
      <p:sp>
        <p:nvSpPr>
          <p:cNvPr id="11" name="Content Placeholder 4">
            <a:extLst>
              <a:ext uri="{FF2B5EF4-FFF2-40B4-BE49-F238E27FC236}">
                <a16:creationId xmlns:a16="http://schemas.microsoft.com/office/drawing/2014/main" id="{DEF23368-22AE-2DAA-37BA-ABE5266328C7}"/>
              </a:ext>
            </a:extLst>
          </p:cNvPr>
          <p:cNvSpPr>
            <a:spLocks noGrp="1"/>
          </p:cNvSpPr>
          <p:nvPr>
            <p:ph idx="13"/>
          </p:nvPr>
        </p:nvSpPr>
        <p:spPr/>
        <p:txBody>
          <a:bodyPr/>
          <a:lstStyle/>
          <a:p>
            <a:r>
              <a:rPr lang="en-US" noProof="0" dirty="0"/>
              <a:t>Tip</a:t>
            </a:r>
          </a:p>
        </p:txBody>
      </p:sp>
      <p:sp>
        <p:nvSpPr>
          <p:cNvPr id="49" name="Content Placeholder 5">
            <a:extLst>
              <a:ext uri="{FF2B5EF4-FFF2-40B4-BE49-F238E27FC236}">
                <a16:creationId xmlns:a16="http://schemas.microsoft.com/office/drawing/2014/main" id="{4ECA1537-D78F-A80B-6EFF-1031DDA04229}"/>
              </a:ext>
            </a:extLst>
          </p:cNvPr>
          <p:cNvSpPr>
            <a:spLocks noGrp="1"/>
          </p:cNvSpPr>
          <p:nvPr>
            <p:ph idx="15"/>
          </p:nvPr>
        </p:nvSpPr>
        <p:spPr/>
        <p:txBody>
          <a:bodyPr/>
          <a:lstStyle/>
          <a:p>
            <a:r>
              <a:rPr lang="en-US" noProof="0" dirty="0"/>
              <a:t>Reach out to the </a:t>
            </a:r>
            <a:r>
              <a:rPr lang="en-US" noProof="0" dirty="0" err="1"/>
              <a:t>HHEAR</a:t>
            </a:r>
            <a:r>
              <a:rPr lang="en-US" noProof="0" dirty="0"/>
              <a:t> Coordinating Center at </a:t>
            </a:r>
            <a:r>
              <a:rPr lang="en-US" noProof="0" dirty="0">
                <a:hlinkClick r:id="rId3" tooltip="HHEAR Coordinating Center email address."/>
              </a:rPr>
              <a:t>HHEAR_CC@westat.com</a:t>
            </a:r>
            <a:r>
              <a:rPr lang="en-US" noProof="0" dirty="0"/>
              <a:t> if you have any difficulties during the clearance activities stage!</a:t>
            </a:r>
          </a:p>
        </p:txBody>
      </p:sp>
      <p:sp>
        <p:nvSpPr>
          <p:cNvPr id="3" name="Slide Number Placeholder 6">
            <a:extLst>
              <a:ext uri="{FF2B5EF4-FFF2-40B4-BE49-F238E27FC236}">
                <a16:creationId xmlns:a16="http://schemas.microsoft.com/office/drawing/2014/main" id="{1120DB94-1282-7DFC-1A6B-F07B94DD6070}"/>
              </a:ext>
            </a:extLst>
          </p:cNvPr>
          <p:cNvSpPr>
            <a:spLocks noGrp="1"/>
          </p:cNvSpPr>
          <p:nvPr>
            <p:ph type="sldNum" sz="quarter" idx="4"/>
          </p:nvPr>
        </p:nvSpPr>
        <p:spPr/>
        <p:txBody>
          <a:bodyPr/>
          <a:lstStyle/>
          <a:p>
            <a:fld id="{8DA2C6BB-42E6-DF45-96A9-E839D1C5474D}" type="slidenum">
              <a:rPr lang="en-US" smtClean="0"/>
              <a:pPr/>
              <a:t>5</a:t>
            </a:fld>
            <a:endParaRPr lang="en-US" dirty="0"/>
          </a:p>
        </p:txBody>
      </p:sp>
    </p:spTree>
    <p:extLst>
      <p:ext uri="{BB962C8B-B14F-4D97-AF65-F5344CB8AC3E}">
        <p14:creationId xmlns:p14="http://schemas.microsoft.com/office/powerpoint/2010/main" val="418965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582400" cy="890953"/>
          </a:xfrm>
        </p:spPr>
        <p:txBody>
          <a:bodyPr/>
          <a:lstStyle/>
          <a:p>
            <a:r>
              <a:rPr lang="en-US" noProof="0" dirty="0"/>
              <a:t>Clearance Activities                                               </a:t>
            </a:r>
            <a:r>
              <a:rPr lang="en-US" sz="2000" noProof="0" dirty="0"/>
              <a:t>(2 of 2)</a:t>
            </a:r>
          </a:p>
        </p:txBody>
      </p:sp>
      <p:pic>
        <p:nvPicPr>
          <p:cNvPr id="32" name="Content Placeholder 2" descr="Diagram depicting the timeline of the clearance approval process.">
            <a:extLst>
              <a:ext uri="{FF2B5EF4-FFF2-40B4-BE49-F238E27FC236}">
                <a16:creationId xmlns:a16="http://schemas.microsoft.com/office/drawing/2014/main" id="{0C4AF0D7-4D92-2D77-7AC8-875EF167A940}"/>
              </a:ext>
            </a:extLst>
          </p:cNvPr>
          <p:cNvPicPr>
            <a:picLocks noGrp="1" noChangeAspect="1"/>
          </p:cNvPicPr>
          <p:nvPr>
            <p:ph idx="1"/>
          </p:nvPr>
        </p:nvPicPr>
        <p:blipFill>
          <a:blip r:embed="rId3"/>
          <a:stretch>
            <a:fillRect/>
          </a:stretch>
        </p:blipFill>
        <p:spPr>
          <a:xfrm>
            <a:off x="82296" y="1051560"/>
            <a:ext cx="12097512" cy="5375619"/>
          </a:xfrm>
          <a:prstGeom prst="rect">
            <a:avLst/>
          </a:prstGeom>
        </p:spPr>
      </p:pic>
      <p:sp>
        <p:nvSpPr>
          <p:cNvPr id="25" name="Slide Number Placeholder 3">
            <a:extLst>
              <a:ext uri="{FF2B5EF4-FFF2-40B4-BE49-F238E27FC236}">
                <a16:creationId xmlns:a16="http://schemas.microsoft.com/office/drawing/2014/main" id="{7485166D-13D2-5C27-4C4F-15005E9574B7}"/>
              </a:ext>
            </a:extLst>
          </p:cNvPr>
          <p:cNvSpPr>
            <a:spLocks noGrp="1"/>
          </p:cNvSpPr>
          <p:nvPr>
            <p:ph type="sldNum" sz="quarter" idx="4"/>
          </p:nvPr>
        </p:nvSpPr>
        <p:spPr/>
        <p:txBody>
          <a:bodyPr/>
          <a:lstStyle/>
          <a:p>
            <a:fld id="{8DA2C6BB-42E6-DF45-96A9-E839D1C5474D}" type="slidenum">
              <a:rPr lang="en-US" smtClean="0"/>
              <a:pPr/>
              <a:t>6</a:t>
            </a:fld>
            <a:endParaRPr lang="en-US" dirty="0"/>
          </a:p>
        </p:txBody>
      </p:sp>
    </p:spTree>
    <p:extLst>
      <p:ext uri="{BB962C8B-B14F-4D97-AF65-F5344CB8AC3E}">
        <p14:creationId xmlns:p14="http://schemas.microsoft.com/office/powerpoint/2010/main" val="94991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A59E-FD54-4809-A040-2A1D283B0A7D}"/>
              </a:ext>
            </a:extLst>
          </p:cNvPr>
          <p:cNvSpPr>
            <a:spLocks noGrp="1"/>
          </p:cNvSpPr>
          <p:nvPr>
            <p:ph type="title"/>
          </p:nvPr>
        </p:nvSpPr>
        <p:spPr>
          <a:xfrm>
            <a:off x="609600" y="1"/>
            <a:ext cx="11582400" cy="890953"/>
          </a:xfrm>
        </p:spPr>
        <p:txBody>
          <a:bodyPr/>
          <a:lstStyle/>
          <a:p>
            <a:r>
              <a:rPr lang="en-US" noProof="0" dirty="0"/>
              <a:t>Clearance Activities – </a:t>
            </a:r>
            <a:r>
              <a:rPr lang="en-US" spc="-60" noProof="0" dirty="0"/>
              <a:t>first steps after approval </a:t>
            </a:r>
            <a:r>
              <a:rPr lang="en-US" sz="2000" noProof="0" dirty="0"/>
              <a:t>(2 of 2)</a:t>
            </a:r>
          </a:p>
        </p:txBody>
      </p:sp>
      <p:pic>
        <p:nvPicPr>
          <p:cNvPr id="16" name="Content Placeholder 2" descr="Lightbulb and gear outline">
            <a:extLst>
              <a:ext uri="{FF2B5EF4-FFF2-40B4-BE49-F238E27FC236}">
                <a16:creationId xmlns:a16="http://schemas.microsoft.com/office/drawing/2014/main" id="{22037B61-8972-8DDA-E5FC-DDF081F1B7C3}"/>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rcRect/>
          <a:stretch/>
        </p:blipFill>
        <p:spPr>
          <a:xfrm>
            <a:off x="238125" y="1207294"/>
            <a:ext cx="739775" cy="739775"/>
          </a:xfrm>
        </p:spPr>
      </p:pic>
      <p:sp>
        <p:nvSpPr>
          <p:cNvPr id="13" name="Content Placeholder 3">
            <a:extLst>
              <a:ext uri="{FF2B5EF4-FFF2-40B4-BE49-F238E27FC236}">
                <a16:creationId xmlns:a16="http://schemas.microsoft.com/office/drawing/2014/main" id="{CE03CC32-DA59-3E6C-42C3-5C029F0D8ADF}"/>
              </a:ext>
            </a:extLst>
          </p:cNvPr>
          <p:cNvSpPr>
            <a:spLocks noGrp="1"/>
          </p:cNvSpPr>
          <p:nvPr>
            <p:ph idx="13"/>
          </p:nvPr>
        </p:nvSpPr>
        <p:spPr/>
        <p:txBody>
          <a:bodyPr/>
          <a:lstStyle/>
          <a:p>
            <a:pPr marL="0" indent="0">
              <a:buNone/>
            </a:pPr>
            <a:r>
              <a:rPr lang="en-US" noProof="0" dirty="0"/>
              <a:t>Tips</a:t>
            </a:r>
          </a:p>
        </p:txBody>
      </p:sp>
      <p:sp>
        <p:nvSpPr>
          <p:cNvPr id="24" name="Content Placeholder 4">
            <a:extLst>
              <a:ext uri="{FF2B5EF4-FFF2-40B4-BE49-F238E27FC236}">
                <a16:creationId xmlns:a16="http://schemas.microsoft.com/office/drawing/2014/main" id="{3C07CE83-CE00-28A2-76D0-8DD2BDBD3A10}"/>
              </a:ext>
            </a:extLst>
          </p:cNvPr>
          <p:cNvSpPr>
            <a:spLocks noGrp="1"/>
          </p:cNvSpPr>
          <p:nvPr>
            <p:ph sz="quarter" idx="16"/>
          </p:nvPr>
        </p:nvSpPr>
        <p:spPr>
          <a:xfrm>
            <a:off x="1003808" y="2216150"/>
            <a:ext cx="10426192" cy="4019550"/>
          </a:xfrm>
        </p:spPr>
        <p:txBody>
          <a:bodyPr/>
          <a:lstStyle/>
          <a:p>
            <a:pPr>
              <a:spcAft>
                <a:spcPts val="1600"/>
              </a:spcAft>
            </a:pPr>
            <a:r>
              <a:rPr lang="en-US" noProof="0" dirty="0"/>
              <a:t>Start all clearance activities as soon as you receive notification that your project is approved.</a:t>
            </a:r>
          </a:p>
          <a:p>
            <a:pPr>
              <a:spcAft>
                <a:spcPts val="1600"/>
              </a:spcAft>
            </a:pPr>
            <a:r>
              <a:rPr lang="en-US" noProof="0" dirty="0"/>
              <a:t>Work on all clearance activities simultaneously.</a:t>
            </a:r>
          </a:p>
          <a:p>
            <a:pPr>
              <a:spcAft>
                <a:spcPts val="1600"/>
              </a:spcAft>
            </a:pPr>
            <a:r>
              <a:rPr lang="en-US" noProof="0" dirty="0"/>
              <a:t>Stick to the timeline.</a:t>
            </a:r>
          </a:p>
          <a:p>
            <a:pPr>
              <a:spcAft>
                <a:spcPts val="1600"/>
              </a:spcAft>
            </a:pPr>
            <a:r>
              <a:rPr lang="en-US" b="1" i="1" noProof="0" dirty="0"/>
              <a:t>Warning: </a:t>
            </a:r>
            <a:r>
              <a:rPr lang="en-US" noProof="0" dirty="0"/>
              <a:t>projects with excessive delays cannot be guaranteed </a:t>
            </a:r>
            <a:r>
              <a:rPr lang="en-US" noProof="0" dirty="0" err="1"/>
              <a:t>HHEAR</a:t>
            </a:r>
            <a:r>
              <a:rPr lang="en-US" noProof="0" dirty="0"/>
              <a:t> services.</a:t>
            </a:r>
          </a:p>
        </p:txBody>
      </p:sp>
      <p:sp>
        <p:nvSpPr>
          <p:cNvPr id="3" name="Slide Number Placeholder 5">
            <a:extLst>
              <a:ext uri="{FF2B5EF4-FFF2-40B4-BE49-F238E27FC236}">
                <a16:creationId xmlns:a16="http://schemas.microsoft.com/office/drawing/2014/main" id="{FF97B0CC-0C26-4DB0-5F1D-968AD32B23B2}"/>
              </a:ext>
            </a:extLst>
          </p:cNvPr>
          <p:cNvSpPr>
            <a:spLocks noGrp="1"/>
          </p:cNvSpPr>
          <p:nvPr>
            <p:ph type="sldNum" sz="quarter" idx="4"/>
          </p:nvPr>
        </p:nvSpPr>
        <p:spPr/>
        <p:txBody>
          <a:bodyPr/>
          <a:lstStyle/>
          <a:p>
            <a:fld id="{8DA2C6BB-42E6-DF45-96A9-E839D1C5474D}" type="slidenum">
              <a:rPr lang="en-US" smtClean="0"/>
              <a:pPr/>
              <a:t>7</a:t>
            </a:fld>
            <a:endParaRPr lang="en-US" dirty="0"/>
          </a:p>
        </p:txBody>
      </p:sp>
    </p:spTree>
    <p:extLst>
      <p:ext uri="{BB962C8B-B14F-4D97-AF65-F5344CB8AC3E}">
        <p14:creationId xmlns:p14="http://schemas.microsoft.com/office/powerpoint/2010/main" val="11917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A59E-FD54-4809-A040-2A1D283B0A7D}"/>
              </a:ext>
            </a:extLst>
          </p:cNvPr>
          <p:cNvSpPr>
            <a:spLocks noGrp="1"/>
          </p:cNvSpPr>
          <p:nvPr>
            <p:ph type="title"/>
          </p:nvPr>
        </p:nvSpPr>
        <p:spPr>
          <a:xfrm>
            <a:off x="609600" y="1"/>
            <a:ext cx="11582400" cy="890953"/>
          </a:xfrm>
        </p:spPr>
        <p:txBody>
          <a:bodyPr/>
          <a:lstStyle/>
          <a:p>
            <a:r>
              <a:rPr lang="en-US" noProof="0" dirty="0"/>
              <a:t>Clearance Activities - 8 weeks post-approval   </a:t>
            </a:r>
            <a:r>
              <a:rPr lang="en-US" sz="2000" noProof="0" dirty="0"/>
              <a:t>(1 of 4)</a:t>
            </a:r>
          </a:p>
        </p:txBody>
      </p:sp>
      <p:sp>
        <p:nvSpPr>
          <p:cNvPr id="12" name="Content Placeholder 2">
            <a:extLst>
              <a:ext uri="{FF2B5EF4-FFF2-40B4-BE49-F238E27FC236}">
                <a16:creationId xmlns:a16="http://schemas.microsoft.com/office/drawing/2014/main" id="{4D48763E-78BF-F9E8-92C9-0A31A330F6DA}"/>
              </a:ext>
            </a:extLst>
          </p:cNvPr>
          <p:cNvSpPr>
            <a:spLocks noGrp="1"/>
          </p:cNvSpPr>
          <p:nvPr>
            <p:ph sz="quarter" idx="16"/>
          </p:nvPr>
        </p:nvSpPr>
        <p:spPr>
          <a:xfrm>
            <a:off x="3632200" y="1111250"/>
            <a:ext cx="4800600" cy="709613"/>
          </a:xfrm>
        </p:spPr>
        <p:txBody>
          <a:bodyPr>
            <a:normAutofit/>
          </a:bodyPr>
          <a:lstStyle/>
          <a:p>
            <a:pPr marL="0" indent="0" algn="ctr">
              <a:buNone/>
            </a:pPr>
            <a:r>
              <a:rPr lang="en-US" sz="4000" noProof="0" dirty="0"/>
              <a:t>IRB Attestation Letter</a:t>
            </a:r>
          </a:p>
        </p:txBody>
      </p:sp>
      <p:pic>
        <p:nvPicPr>
          <p:cNvPr id="6" name="Content Placeholder 3" descr="Diagram describing the process of submitting IRB Attestation Letter, DSA &amp; DSP for 8-weeks post-approval.">
            <a:extLst>
              <a:ext uri="{FF2B5EF4-FFF2-40B4-BE49-F238E27FC236}">
                <a16:creationId xmlns:a16="http://schemas.microsoft.com/office/drawing/2014/main" id="{3EB864F9-1681-1A1B-F184-CA3C53911FCE}"/>
              </a:ext>
            </a:extLst>
          </p:cNvPr>
          <p:cNvPicPr>
            <a:picLocks noGrp="1" noChangeAspect="1"/>
          </p:cNvPicPr>
          <p:nvPr>
            <p:ph idx="1"/>
          </p:nvPr>
        </p:nvPicPr>
        <p:blipFill>
          <a:blip r:embed="rId3"/>
          <a:stretch>
            <a:fillRect/>
          </a:stretch>
        </p:blipFill>
        <p:spPr>
          <a:xfrm>
            <a:off x="208471" y="2298382"/>
            <a:ext cx="5324475" cy="2505075"/>
          </a:xfrm>
          <a:prstGeom prst="rect">
            <a:avLst/>
          </a:prstGeom>
        </p:spPr>
      </p:pic>
      <p:sp>
        <p:nvSpPr>
          <p:cNvPr id="10" name="Content Placeholder 4">
            <a:extLst>
              <a:ext uri="{FF2B5EF4-FFF2-40B4-BE49-F238E27FC236}">
                <a16:creationId xmlns:a16="http://schemas.microsoft.com/office/drawing/2014/main" id="{757DB5C9-8763-79C2-7CB7-A20CFF751277}"/>
              </a:ext>
            </a:extLst>
          </p:cNvPr>
          <p:cNvSpPr>
            <a:spLocks noGrp="1"/>
          </p:cNvSpPr>
          <p:nvPr>
            <p:ph idx="14"/>
          </p:nvPr>
        </p:nvSpPr>
        <p:spPr>
          <a:xfrm>
            <a:off x="4410256" y="1828028"/>
            <a:ext cx="7558221" cy="4560072"/>
          </a:xfrm>
        </p:spPr>
        <p:txBody>
          <a:bodyPr/>
          <a:lstStyle/>
          <a:p>
            <a:pPr marL="285750" indent="-285750">
              <a:spcAft>
                <a:spcPts val="2000"/>
              </a:spcAft>
              <a:buFont typeface="Arial" panose="020B0604020202020204" pitchFamily="34" charset="0"/>
              <a:buChar char="•"/>
            </a:pPr>
            <a:r>
              <a:rPr lang="en-US" sz="2800" noProof="0" dirty="0"/>
              <a:t>Letter from your IRB stating that: </a:t>
            </a:r>
            <a:endParaRPr lang="en-US" sz="1600" noProof="0" dirty="0"/>
          </a:p>
          <a:p>
            <a:pPr marL="742950" lvl="1" indent="-285750">
              <a:spcBef>
                <a:spcPts val="600"/>
              </a:spcBef>
              <a:buFont typeface="Arial" panose="020B0604020202020204" pitchFamily="34" charset="0"/>
              <a:buChar char="•"/>
            </a:pPr>
            <a:r>
              <a:rPr lang="en-US" sz="2000" b="1" noProof="0" dirty="0"/>
              <a:t>the original study consent permits the use of samples and data for your </a:t>
            </a:r>
            <a:r>
              <a:rPr lang="en-US" sz="2000" b="1" noProof="0" dirty="0" err="1"/>
              <a:t>HHEAR</a:t>
            </a:r>
            <a:r>
              <a:rPr lang="en-US" sz="2000" b="1" noProof="0" dirty="0"/>
              <a:t> project; and</a:t>
            </a:r>
          </a:p>
          <a:p>
            <a:pPr marL="742950" lvl="1" indent="-285750">
              <a:spcBef>
                <a:spcPts val="600"/>
              </a:spcBef>
              <a:spcAft>
                <a:spcPts val="4200"/>
              </a:spcAft>
              <a:buFont typeface="Arial" panose="020B0604020202020204" pitchFamily="34" charset="0"/>
              <a:buChar char="•"/>
            </a:pPr>
            <a:r>
              <a:rPr lang="en-US" sz="2000" b="1" noProof="0" dirty="0"/>
              <a:t>data submission and subsequent data sharing for future </a:t>
            </a:r>
            <a:r>
              <a:rPr lang="en-US" sz="2400" b="1" i="1" noProof="0" dirty="0"/>
              <a:t>unspecified</a:t>
            </a:r>
            <a:r>
              <a:rPr lang="en-US" sz="2000" b="1" noProof="0" dirty="0"/>
              <a:t> research purposes are consistent with the informed consent utilized with study participants.</a:t>
            </a:r>
          </a:p>
          <a:p>
            <a:pPr marL="285750" indent="-285750">
              <a:spcAft>
                <a:spcPts val="800"/>
              </a:spcAft>
              <a:buFont typeface="Arial" panose="020B0604020202020204" pitchFamily="34" charset="0"/>
              <a:buChar char="•"/>
            </a:pPr>
            <a:r>
              <a:rPr lang="en-US" sz="2400" noProof="0" dirty="0"/>
              <a:t>This is </a:t>
            </a:r>
            <a:r>
              <a:rPr lang="en-US" sz="2400" i="1" noProof="0" dirty="0"/>
              <a:t>not</a:t>
            </a:r>
            <a:r>
              <a:rPr lang="en-US" sz="2400" noProof="0" dirty="0"/>
              <a:t> a new IRB approval</a:t>
            </a:r>
            <a:endParaRPr lang="en-US" sz="900" noProof="0" dirty="0"/>
          </a:p>
          <a:p>
            <a:pPr marL="285750" indent="-285750">
              <a:buFont typeface="Arial" panose="020B0604020202020204" pitchFamily="34" charset="0"/>
              <a:buChar char="•"/>
            </a:pPr>
            <a:r>
              <a:rPr lang="en-US" sz="2400" noProof="0" dirty="0"/>
              <a:t>An example/template can be found on the website, and is also linked </a:t>
            </a:r>
            <a:r>
              <a:rPr lang="en-US" sz="2400" noProof="0" dirty="0">
                <a:hlinkClick r:id="rId4" tooltip="Example Attestation Letter on HHEAR website."/>
              </a:rPr>
              <a:t>here (Example Attestation letter)</a:t>
            </a:r>
            <a:r>
              <a:rPr lang="en-US" sz="2400" noProof="0" dirty="0"/>
              <a:t>.</a:t>
            </a:r>
          </a:p>
        </p:txBody>
      </p:sp>
      <p:sp>
        <p:nvSpPr>
          <p:cNvPr id="44" name="Slide Number Placeholder 5">
            <a:extLst>
              <a:ext uri="{FF2B5EF4-FFF2-40B4-BE49-F238E27FC236}">
                <a16:creationId xmlns:a16="http://schemas.microsoft.com/office/drawing/2014/main" id="{E6F71B40-D8A5-7524-6C22-E7B76B056D45}"/>
              </a:ext>
            </a:extLst>
          </p:cNvPr>
          <p:cNvSpPr>
            <a:spLocks noGrp="1"/>
          </p:cNvSpPr>
          <p:nvPr>
            <p:ph type="sldNum" sz="quarter" idx="4"/>
          </p:nvPr>
        </p:nvSpPr>
        <p:spPr/>
        <p:txBody>
          <a:bodyPr/>
          <a:lstStyle/>
          <a:p>
            <a:fld id="{8DA2C6BB-42E6-DF45-96A9-E839D1C5474D}" type="slidenum">
              <a:rPr lang="en-US" smtClean="0"/>
              <a:pPr/>
              <a:t>8</a:t>
            </a:fld>
            <a:endParaRPr lang="en-US" dirty="0"/>
          </a:p>
        </p:txBody>
      </p:sp>
    </p:spTree>
    <p:extLst>
      <p:ext uri="{BB962C8B-B14F-4D97-AF65-F5344CB8AC3E}">
        <p14:creationId xmlns:p14="http://schemas.microsoft.com/office/powerpoint/2010/main" val="77191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A59E-FD54-4809-A040-2A1D283B0A7D}"/>
              </a:ext>
            </a:extLst>
          </p:cNvPr>
          <p:cNvSpPr>
            <a:spLocks noGrp="1"/>
          </p:cNvSpPr>
          <p:nvPr>
            <p:ph type="title"/>
          </p:nvPr>
        </p:nvSpPr>
        <p:spPr>
          <a:xfrm>
            <a:off x="609600" y="1"/>
            <a:ext cx="11582400" cy="890953"/>
          </a:xfrm>
        </p:spPr>
        <p:txBody>
          <a:bodyPr/>
          <a:lstStyle/>
          <a:p>
            <a:r>
              <a:rPr lang="en-US" noProof="0" dirty="0"/>
              <a:t>Clearance Activities - 8 weeks post-approval   </a:t>
            </a:r>
            <a:r>
              <a:rPr lang="en-US" sz="2000" noProof="0" dirty="0"/>
              <a:t>(2 of 4)</a:t>
            </a:r>
            <a:endParaRPr lang="en-US" noProof="0" dirty="0"/>
          </a:p>
        </p:txBody>
      </p:sp>
      <p:pic>
        <p:nvPicPr>
          <p:cNvPr id="17" name="Content Placeholder 2" descr="Lightbulb and gear outline.">
            <a:extLst>
              <a:ext uri="{FF2B5EF4-FFF2-40B4-BE49-F238E27FC236}">
                <a16:creationId xmlns:a16="http://schemas.microsoft.com/office/drawing/2014/main" id="{1598D8DF-CA8C-1497-FBC8-85A955E34D61}"/>
              </a:ext>
            </a:extLst>
          </p:cNvPr>
          <p:cNvPicPr>
            <a:picLocks noGrp="1" noChangeAspect="1"/>
          </p:cNvPicPr>
          <p:nvPr>
            <p:ph idx="14"/>
          </p:nvPr>
        </p:nvPicPr>
        <p:blipFill>
          <a:blip r:embed="rId3">
            <a:extLst>
              <a:ext uri="{96DAC541-7B7A-43D3-8B79-37D633B846F1}">
                <asvg:svgBlip xmlns:asvg="http://schemas.microsoft.com/office/drawing/2016/SVG/main" r:embed="rId4"/>
              </a:ext>
            </a:extLst>
          </a:blip>
          <a:srcRect/>
          <a:stretch/>
        </p:blipFill>
        <p:spPr>
          <a:xfrm>
            <a:off x="238125" y="1207294"/>
            <a:ext cx="739775" cy="739775"/>
          </a:xfrm>
          <a:prstGeom prst="rect">
            <a:avLst/>
          </a:prstGeom>
        </p:spPr>
      </p:pic>
      <p:sp>
        <p:nvSpPr>
          <p:cNvPr id="12" name="Content Placeholder 3">
            <a:extLst>
              <a:ext uri="{FF2B5EF4-FFF2-40B4-BE49-F238E27FC236}">
                <a16:creationId xmlns:a16="http://schemas.microsoft.com/office/drawing/2014/main" id="{F3D1BDFC-E401-594E-D39C-BCE4C0E1999F}"/>
              </a:ext>
            </a:extLst>
          </p:cNvPr>
          <p:cNvSpPr>
            <a:spLocks noGrp="1"/>
          </p:cNvSpPr>
          <p:nvPr>
            <p:ph idx="13"/>
          </p:nvPr>
        </p:nvSpPr>
        <p:spPr/>
        <p:txBody>
          <a:bodyPr/>
          <a:lstStyle/>
          <a:p>
            <a:pPr marL="0" indent="0">
              <a:buNone/>
            </a:pPr>
            <a:r>
              <a:rPr lang="en-US" noProof="0" dirty="0"/>
              <a:t>Tips</a:t>
            </a:r>
          </a:p>
        </p:txBody>
      </p:sp>
      <p:sp>
        <p:nvSpPr>
          <p:cNvPr id="14" name="Content Placeholder 4">
            <a:extLst>
              <a:ext uri="{FF2B5EF4-FFF2-40B4-BE49-F238E27FC236}">
                <a16:creationId xmlns:a16="http://schemas.microsoft.com/office/drawing/2014/main" id="{AC2F9A1B-F4C1-9986-6570-A37AD89DE742}"/>
              </a:ext>
            </a:extLst>
          </p:cNvPr>
          <p:cNvSpPr>
            <a:spLocks noGrp="1"/>
          </p:cNvSpPr>
          <p:nvPr>
            <p:ph sz="quarter" idx="16"/>
          </p:nvPr>
        </p:nvSpPr>
        <p:spPr>
          <a:xfrm>
            <a:off x="1003808" y="1974850"/>
            <a:ext cx="10616692" cy="2000250"/>
          </a:xfrm>
        </p:spPr>
        <p:txBody>
          <a:bodyPr>
            <a:noAutofit/>
          </a:bodyPr>
          <a:lstStyle/>
          <a:p>
            <a:pPr marL="285750" indent="-285750">
              <a:buFont typeface="Arial" panose="020B0604020202020204" pitchFamily="34" charset="0"/>
              <a:buChar char="•"/>
            </a:pPr>
            <a:r>
              <a:rPr lang="en-US" sz="2400" noProof="0" dirty="0"/>
              <a:t>Be sure to complete this step promptly as it requires approval before receiving access to the </a:t>
            </a:r>
            <a:r>
              <a:rPr lang="en-US" sz="2400" noProof="0" dirty="0" err="1"/>
              <a:t>HHEAR</a:t>
            </a:r>
            <a:r>
              <a:rPr lang="en-US" sz="2400" noProof="0" dirty="0"/>
              <a:t> Data Center Portal!</a:t>
            </a:r>
          </a:p>
          <a:p>
            <a:pPr marL="285750" indent="-285750">
              <a:buFont typeface="Arial" panose="020B0604020202020204" pitchFamily="34" charset="0"/>
              <a:buChar char="•"/>
            </a:pPr>
            <a:r>
              <a:rPr lang="en-US" sz="2400" noProof="0" dirty="0"/>
              <a:t>The IRB Attestation Letter must apply to </a:t>
            </a:r>
            <a:r>
              <a:rPr lang="en-US" sz="2400" b="1" i="1" noProof="0" dirty="0"/>
              <a:t>all</a:t>
            </a:r>
            <a:r>
              <a:rPr lang="en-US" sz="2400" noProof="0" dirty="0"/>
              <a:t> samples and data that you will use to achieve your study aims. Projects that include multiple cohorts with separate IRBs may require multiple IRB Attestation Letters.</a:t>
            </a:r>
          </a:p>
        </p:txBody>
      </p:sp>
      <p:pic>
        <p:nvPicPr>
          <p:cNvPr id="18" name="Content Placeholder 5" descr="No sign outline">
            <a:extLst>
              <a:ext uri="{FF2B5EF4-FFF2-40B4-BE49-F238E27FC236}">
                <a16:creationId xmlns:a16="http://schemas.microsoft.com/office/drawing/2014/main" id="{26773F3D-0F86-9002-AE40-5CC2C9EBD01D}"/>
              </a:ext>
            </a:extLst>
          </p:cNvPr>
          <p:cNvPicPr>
            <a:picLocks noGrp="1" noChangeAspect="1"/>
          </p:cNvPicPr>
          <p:nvPr>
            <p:ph idx="17"/>
          </p:nvPr>
        </p:nvPicPr>
        <p:blipFill>
          <a:blip r:embed="rId5">
            <a:extLst>
              <a:ext uri="{96DAC541-7B7A-43D3-8B79-37D633B846F1}">
                <asvg:svgBlip xmlns:asvg="http://schemas.microsoft.com/office/drawing/2016/SVG/main" r:embed="rId6"/>
              </a:ext>
            </a:extLst>
          </a:blip>
          <a:stretch>
            <a:fillRect/>
          </a:stretch>
        </p:blipFill>
        <p:spPr>
          <a:xfrm>
            <a:off x="465836" y="4262438"/>
            <a:ext cx="612648" cy="612648"/>
          </a:xfrm>
          <a:prstGeom prst="rect">
            <a:avLst/>
          </a:prstGeom>
        </p:spPr>
      </p:pic>
      <p:sp>
        <p:nvSpPr>
          <p:cNvPr id="16" name="Content Placeholder 6">
            <a:extLst>
              <a:ext uri="{FF2B5EF4-FFF2-40B4-BE49-F238E27FC236}">
                <a16:creationId xmlns:a16="http://schemas.microsoft.com/office/drawing/2014/main" id="{2EAC03E6-BD40-A6EA-57D3-24F6D78FA896}"/>
              </a:ext>
            </a:extLst>
          </p:cNvPr>
          <p:cNvSpPr>
            <a:spLocks noGrp="1"/>
          </p:cNvSpPr>
          <p:nvPr>
            <p:ph sz="quarter" idx="18"/>
          </p:nvPr>
        </p:nvSpPr>
        <p:spPr>
          <a:xfrm>
            <a:off x="1180084" y="4313212"/>
            <a:ext cx="10616692" cy="1833588"/>
          </a:xfrm>
        </p:spPr>
        <p:txBody>
          <a:bodyPr/>
          <a:lstStyle/>
          <a:p>
            <a:pPr marL="0" indent="0">
              <a:buNone/>
            </a:pPr>
            <a:r>
              <a:rPr lang="en-US" sz="2800" noProof="0" dirty="0">
                <a:solidFill>
                  <a:srgbClr val="216352"/>
                </a:solidFill>
              </a:rPr>
              <a:t>Since sharing your data through the </a:t>
            </a:r>
            <a:r>
              <a:rPr lang="en-US" sz="2800" noProof="0" dirty="0" err="1">
                <a:solidFill>
                  <a:srgbClr val="216352"/>
                </a:solidFill>
              </a:rPr>
              <a:t>HHEAR</a:t>
            </a:r>
            <a:r>
              <a:rPr lang="en-US" sz="2800" noProof="0" dirty="0">
                <a:solidFill>
                  <a:srgbClr val="216352"/>
                </a:solidFill>
              </a:rPr>
              <a:t> Data Center Portal is a requirement of </a:t>
            </a:r>
            <a:r>
              <a:rPr lang="en-US" sz="2800" noProof="0" dirty="0" err="1">
                <a:solidFill>
                  <a:srgbClr val="216352"/>
                </a:solidFill>
              </a:rPr>
              <a:t>HHEAR</a:t>
            </a:r>
            <a:r>
              <a:rPr lang="en-US" sz="2800" noProof="0" dirty="0">
                <a:solidFill>
                  <a:srgbClr val="216352"/>
                </a:solidFill>
              </a:rPr>
              <a:t>, and the IRB Attestation Letter is a requirement to obtain access to the portal, your project </a:t>
            </a:r>
            <a:r>
              <a:rPr lang="en-US" sz="2800" b="1" i="1" noProof="0" dirty="0">
                <a:solidFill>
                  <a:srgbClr val="216352"/>
                </a:solidFill>
              </a:rPr>
              <a:t>will be stopped</a:t>
            </a:r>
            <a:r>
              <a:rPr lang="en-US" sz="2800" noProof="0" dirty="0">
                <a:solidFill>
                  <a:srgbClr val="216352"/>
                </a:solidFill>
              </a:rPr>
              <a:t> if you can not provide the required IRB attestation letter.</a:t>
            </a:r>
          </a:p>
        </p:txBody>
      </p:sp>
      <p:sp>
        <p:nvSpPr>
          <p:cNvPr id="3" name="Slide Number Placeholder 7">
            <a:extLst>
              <a:ext uri="{FF2B5EF4-FFF2-40B4-BE49-F238E27FC236}">
                <a16:creationId xmlns:a16="http://schemas.microsoft.com/office/drawing/2014/main" id="{16BC27D3-1EF7-3975-6060-A1E2064F2C7A}"/>
              </a:ext>
            </a:extLst>
          </p:cNvPr>
          <p:cNvSpPr>
            <a:spLocks noGrp="1"/>
          </p:cNvSpPr>
          <p:nvPr>
            <p:ph type="sldNum" sz="quarter" idx="4"/>
          </p:nvPr>
        </p:nvSpPr>
        <p:spPr/>
        <p:txBody>
          <a:bodyPr/>
          <a:lstStyle/>
          <a:p>
            <a:fld id="{8DA2C6BB-42E6-DF45-96A9-E839D1C5474D}" type="slidenum">
              <a:rPr lang="en-US" smtClean="0"/>
              <a:pPr/>
              <a:t>9</a:t>
            </a:fld>
            <a:endParaRPr lang="en-US" dirty="0"/>
          </a:p>
        </p:txBody>
      </p:sp>
    </p:spTree>
    <p:extLst>
      <p:ext uri="{BB962C8B-B14F-4D97-AF65-F5344CB8AC3E}">
        <p14:creationId xmlns:p14="http://schemas.microsoft.com/office/powerpoint/2010/main" val="3907871745"/>
      </p:ext>
    </p:extLst>
  </p:cSld>
  <p:clrMapOvr>
    <a:masterClrMapping/>
  </p:clrMapOvr>
</p:sld>
</file>

<file path=ppt/theme/theme1.xml><?xml version="1.0" encoding="utf-8"?>
<a:theme xmlns:a="http://schemas.openxmlformats.org/drawingml/2006/main" name="Default Theme">
  <a:themeElements>
    <a:clrScheme name="Custom 1">
      <a:dk1>
        <a:srgbClr val="063178"/>
      </a:dk1>
      <a:lt1>
        <a:srgbClr val="FFFFFF"/>
      </a:lt1>
      <a:dk2>
        <a:srgbClr val="0578B1"/>
      </a:dk2>
      <a:lt2>
        <a:srgbClr val="FDFFFE"/>
      </a:lt2>
      <a:accent1>
        <a:srgbClr val="F88E2C"/>
      </a:accent1>
      <a:accent2>
        <a:srgbClr val="1F653C"/>
      </a:accent2>
      <a:accent3>
        <a:srgbClr val="0FD670"/>
      </a:accent3>
      <a:accent4>
        <a:srgbClr val="FEC228"/>
      </a:accent4>
      <a:accent5>
        <a:srgbClr val="F88E2C"/>
      </a:accent5>
      <a:accent6>
        <a:srgbClr val="0578B1"/>
      </a:accent6>
      <a:hlink>
        <a:srgbClr val="1F653C"/>
      </a:hlink>
      <a:folHlink>
        <a:srgbClr val="52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16488</TotalTime>
  <Words>3958</Words>
  <Application>Microsoft Office PowerPoint</Application>
  <PresentationFormat>Widescreen</PresentationFormat>
  <Paragraphs>312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Default Theme</vt:lpstr>
      <vt:lpstr>Navigating HHEAR Post-Approval</vt:lpstr>
      <vt:lpstr>Navigating HHEAR Post-Approval              (1 of 2)</vt:lpstr>
      <vt:lpstr>Navigating HHEAR Post-Approval              (2 of 2)</vt:lpstr>
      <vt:lpstr>Clearance Activities                                               (1 of 2)</vt:lpstr>
      <vt:lpstr>Clearance Activities – first steps after approval (1 of 2)</vt:lpstr>
      <vt:lpstr>Clearance Activities                                               (2 of 2)</vt:lpstr>
      <vt:lpstr>Clearance Activities – first steps after approval (2 of 2)</vt:lpstr>
      <vt:lpstr>Clearance Activities - 8 weeks post-approval   (1 of 4)</vt:lpstr>
      <vt:lpstr>Clearance Activities - 8 weeks post-approval   (2 of 4)</vt:lpstr>
      <vt:lpstr>Clearance Activities - 8 weeks post-approval   (3 of 4)</vt:lpstr>
      <vt:lpstr>Clearance Activities - 8 weeks post-approval   (4 of 4)</vt:lpstr>
      <vt:lpstr>Clearance Activities - 12 weeks post-approval (1 of 7)</vt:lpstr>
      <vt:lpstr>Clearance Activities - 12 weeks post-approval (2 of 7)</vt:lpstr>
      <vt:lpstr>Clearance Activities - 12 weeks post-approval (3 of 7)</vt:lpstr>
      <vt:lpstr>Clearance Activities - 12 weeks post-approval (4 of 7)</vt:lpstr>
      <vt:lpstr>Clearance Activities - 12 weeks post-approval (5 of 7)</vt:lpstr>
      <vt:lpstr>Clearance Activities - 12 weeks post-approval (6 of 7)</vt:lpstr>
      <vt:lpstr>Clearance Activities - 12 weeks post-approval (7 of 7)</vt:lpstr>
      <vt:lpstr>Clearance Activities - Tips</vt:lpstr>
      <vt:lpstr>Reminders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HHEAR Post-Approval: Clearance Activities</dc:title>
  <dc:subject>HHEAR Post-Approval Process</dc:subject>
  <dc:creator>HHEAR CC</dc:creator>
  <cp:keywords>HHEAR, Services, Research, Science, Analysis, Human Health Expose Analysis Resource, Post-Approval, Clearance Activities</cp:keywords>
  <cp:lastModifiedBy>Erica Moss</cp:lastModifiedBy>
  <cp:revision>259</cp:revision>
  <dcterms:created xsi:type="dcterms:W3CDTF">2020-11-20T18:33:34Z</dcterms:created>
  <dcterms:modified xsi:type="dcterms:W3CDTF">2023-05-17T18:34:38Z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