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6" r:id="rId3"/>
    <p:sldId id="257" r:id="rId4"/>
    <p:sldId id="332" r:id="rId5"/>
    <p:sldId id="321" r:id="rId6"/>
    <p:sldId id="333" r:id="rId7"/>
    <p:sldId id="331" r:id="rId8"/>
    <p:sldId id="314" r:id="rId9"/>
    <p:sldId id="271"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CDE8C65-ADBF-4B31-8C8E-314E00613D6C}">
          <p14:sldIdLst>
            <p14:sldId id="256"/>
          </p14:sldIdLst>
        </p14:section>
        <p14:section name="Objectives" id="{F44CADC0-45C6-4EE0-A83D-6D9D9E93CD9A}">
          <p14:sldIdLst>
            <p14:sldId id="276"/>
            <p14:sldId id="257"/>
          </p14:sldIdLst>
        </p14:section>
        <p14:section name="Laboratory and Statistical Analysis" id="{EE69A8C6-7F25-48C6-8943-F2F258910791}">
          <p14:sldIdLst>
            <p14:sldId id="332"/>
            <p14:sldId id="321"/>
            <p14:sldId id="333"/>
            <p14:sldId id="331"/>
            <p14:sldId id="314"/>
          </p14:sldIdLst>
        </p14:section>
        <p14:section name="Other Reminders, Tips, &amp; Resources" id="{1F1FB5BA-D951-4D37-B373-D3A4CC5B96D0}">
          <p14:sldIdLst>
            <p14:sldId id="271"/>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Wittstadt" initials="CW" lastIdx="2" clrIdx="0">
    <p:extLst>
      <p:ext uri="{19B8F6BF-5375-455C-9EA6-DF929625EA0E}">
        <p15:presenceInfo xmlns:p15="http://schemas.microsoft.com/office/powerpoint/2012/main" userId="S-1-5-21-2083667071-1112689225-1550850067-69945" providerId="AD"/>
      </p:ext>
    </p:extLst>
  </p:cmAuthor>
  <p:cmAuthor id="2" name="Barbara O'Brien" initials="BO" lastIdx="12" clrIdx="1">
    <p:extLst>
      <p:ext uri="{19B8F6BF-5375-455C-9EA6-DF929625EA0E}">
        <p15:presenceInfo xmlns:p15="http://schemas.microsoft.com/office/powerpoint/2012/main" userId="S-1-5-21-2083667071-1112689225-1550850067-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352"/>
    <a:srgbClr val="067BBD"/>
    <a:srgbClr val="F98F2B"/>
    <a:srgbClr val="033479"/>
    <a:srgbClr val="E18027"/>
    <a:srgbClr val="4B9063"/>
    <a:srgbClr val="0071CF"/>
    <a:srgbClr val="52565A"/>
    <a:srgbClr val="FFC32A"/>
    <a:srgbClr val="12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6404" autoAdjust="0"/>
  </p:normalViewPr>
  <p:slideViewPr>
    <p:cSldViewPr snapToGrid="0" snapToObjects="1">
      <p:cViewPr varScale="1">
        <p:scale>
          <a:sx n="87" d="100"/>
          <a:sy n="87" d="100"/>
        </p:scale>
        <p:origin x="9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3FA8-C93E-2846-8BDD-5E6860FC96E1}"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1952B-BFF5-B74B-8DDB-687D652A663D}" type="slidenum">
              <a:rPr lang="en-US" smtClean="0"/>
              <a:t>‹#›</a:t>
            </a:fld>
            <a:endParaRPr lang="en-US"/>
          </a:p>
        </p:txBody>
      </p:sp>
    </p:spTree>
    <p:extLst>
      <p:ext uri="{BB962C8B-B14F-4D97-AF65-F5344CB8AC3E}">
        <p14:creationId xmlns:p14="http://schemas.microsoft.com/office/powerpoint/2010/main" val="152663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tabolomicsworkbench.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hheardatacenter.mssm.edu/Resource/G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education module “Navigating HHEAR Post-Approval” … phase 3… Analyses &amp;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a:t>
            </a:fld>
            <a:endParaRPr lang="en-US"/>
          </a:p>
        </p:txBody>
      </p:sp>
    </p:spTree>
    <p:extLst>
      <p:ext uri="{BB962C8B-B14F-4D97-AF65-F5344CB8AC3E}">
        <p14:creationId xmlns:p14="http://schemas.microsoft.com/office/powerpoint/2010/main" val="207934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there is additional information available on the HHEAR website such as How to Apply, Policies, Support Documents, and FAQ, as well as a link to the data center portal and data repository… each of which is also linked on this slide.</a:t>
            </a:r>
          </a:p>
          <a:p>
            <a:endParaRPr lang="en-US" dirty="0"/>
          </a:p>
          <a:p>
            <a:r>
              <a:rPr lang="en-US" dirty="0"/>
              <a:t>Good luck and remember we are here to help!</a:t>
            </a:r>
          </a:p>
          <a:p>
            <a:endParaRPr lang="en-US" dirty="0"/>
          </a:p>
        </p:txBody>
      </p:sp>
      <p:sp>
        <p:nvSpPr>
          <p:cNvPr id="4" name="Slide Number Placeholder 3"/>
          <p:cNvSpPr>
            <a:spLocks noGrp="1"/>
          </p:cNvSpPr>
          <p:nvPr>
            <p:ph type="sldNum" sz="quarter" idx="10"/>
          </p:nvPr>
        </p:nvSpPr>
        <p:spPr/>
        <p:txBody>
          <a:bodyPr/>
          <a:lstStyle/>
          <a:p>
            <a:fld id="{0931952B-BFF5-B74B-8DDB-687D652A663D}" type="slidenum">
              <a:rPr lang="en-US" smtClean="0"/>
              <a:t>10</a:t>
            </a:fld>
            <a:endParaRPr lang="en-US"/>
          </a:p>
        </p:txBody>
      </p:sp>
    </p:spTree>
    <p:extLst>
      <p:ext uri="{BB962C8B-B14F-4D97-AF65-F5344CB8AC3E}">
        <p14:creationId xmlns:p14="http://schemas.microsoft.com/office/powerpoint/2010/main" val="313835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reviewed in the Post-Approval Overview, there are four main phases of the Post-Approval process. In this module we will dig into the details of the third phase: Laboratory &amp; Statistical Analyses… and results.</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a:t>
            </a:fld>
            <a:endParaRPr lang="en-US"/>
          </a:p>
        </p:txBody>
      </p:sp>
    </p:spTree>
    <p:extLst>
      <p:ext uri="{BB962C8B-B14F-4D97-AF65-F5344CB8AC3E}">
        <p14:creationId xmlns:p14="http://schemas.microsoft.com/office/powerpoint/2010/main" val="89625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today are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want you to understand the steps </a:t>
            </a:r>
            <a:r>
              <a:rPr lang="en-US" dirty="0">
                <a:solidFill>
                  <a:srgbClr val="FF0000"/>
                </a:solidFill>
              </a:rPr>
              <a:t>involved in obtaining the results of HHEAR services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you should understand how to </a:t>
            </a:r>
            <a:r>
              <a:rPr lang="en-US" dirty="0">
                <a:solidFill>
                  <a:schemeClr val="accent1">
                    <a:lumMod val="75000"/>
                  </a:schemeClr>
                </a:solidFill>
              </a:rPr>
              <a:t>Obtain access </a:t>
            </a:r>
            <a:r>
              <a:rPr lang="en-US" dirty="0"/>
              <a:t>to guidance and tools for successfully navigating the post-approval process. </a:t>
            </a:r>
          </a:p>
          <a:p>
            <a:endParaRPr lang="en-US" dirty="0"/>
          </a:p>
          <a:p>
            <a:r>
              <a:rPr lang="en-US" dirty="0"/>
              <a:t>… let’s get started…</a:t>
            </a:r>
          </a:p>
        </p:txBody>
      </p:sp>
      <p:sp>
        <p:nvSpPr>
          <p:cNvPr id="4" name="Slide Number Placeholder 3"/>
          <p:cNvSpPr>
            <a:spLocks noGrp="1"/>
          </p:cNvSpPr>
          <p:nvPr>
            <p:ph type="sldNum" sz="quarter" idx="5"/>
          </p:nvPr>
        </p:nvSpPr>
        <p:spPr/>
        <p:txBody>
          <a:bodyPr/>
          <a:lstStyle/>
          <a:p>
            <a:fld id="{0931952B-BFF5-B74B-8DDB-687D652A663D}" type="slidenum">
              <a:rPr lang="en-US" smtClean="0"/>
              <a:t>3</a:t>
            </a:fld>
            <a:endParaRPr lang="en-US"/>
          </a:p>
        </p:txBody>
      </p:sp>
    </p:spTree>
    <p:extLst>
      <p:ext uri="{BB962C8B-B14F-4D97-AF65-F5344CB8AC3E}">
        <p14:creationId xmlns:p14="http://schemas.microsoft.com/office/powerpoint/2010/main" val="382648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recall this flow chart from the Post-Approval Process overview. The process in this chart picks up after samples have been shipped to the lab hub(s). Please note that the time frames given in this phase will be in months after the completion of the previous step. Overall, once the labs receive samples, it typically takes 6-9 months for lab analyses to be complete and the results to be sent to the data center. Once the data center has the results it then takes 1-2 months for the quality control process and the results to be made available to investigators. If statistical analysis has been requested it takes another 6-9 months after the PI received their data. We will anchor back to this through out the module...</a:t>
            </a:r>
          </a:p>
          <a:p>
            <a:endParaRPr lang="en-US" dirty="0"/>
          </a:p>
          <a:p>
            <a:r>
              <a:rPr lang="en-US" dirty="0"/>
              <a:t>Now let’s get into the details.</a:t>
            </a:r>
          </a:p>
          <a:p>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4</a:t>
            </a:fld>
            <a:endParaRPr lang="en-US"/>
          </a:p>
        </p:txBody>
      </p:sp>
    </p:spTree>
    <p:extLst>
      <p:ext uri="{BB962C8B-B14F-4D97-AF65-F5344CB8AC3E}">
        <p14:creationId xmlns:p14="http://schemas.microsoft.com/office/powerpoint/2010/main" val="383241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Once the Labs receive the samples, they will begin the analysis. PLEASE NOTE: </a:t>
            </a:r>
            <a:r>
              <a:rPr lang="en-US" b="1" dirty="0"/>
              <a:t>The time to complete the laboratory analyses is dependent on several factors, such as types of analyses, number of samples, and projects already in the analysis queue.</a:t>
            </a:r>
            <a:r>
              <a:rPr lang="en-US" dirty="0"/>
              <a:t> The 6-9 month time frame is an estimate but will vary dependent upon the factors just mentioned.</a:t>
            </a:r>
          </a:p>
          <a:p>
            <a:endParaRPr lang="en-US" dirty="0"/>
          </a:p>
          <a:p>
            <a:r>
              <a:rPr lang="en-US" dirty="0"/>
              <a:t>When the Lab Hub(s) complete the requested analyses, they submit results data to the Data Center.</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5</a:t>
            </a:fld>
            <a:endParaRPr lang="en-US"/>
          </a:p>
        </p:txBody>
      </p:sp>
    </p:spTree>
    <p:extLst>
      <p:ext uri="{BB962C8B-B14F-4D97-AF65-F5344CB8AC3E}">
        <p14:creationId xmlns:p14="http://schemas.microsoft.com/office/powerpoint/2010/main" val="281371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HHEAR’s work doesn’t end there. Once the Lab Hub(s) complete the requested analyses and the results have been submitted to the Data Center. The Data Center reviews the data files and works with the Lab Hub(s) to resolve any issues. </a:t>
            </a:r>
          </a:p>
          <a:p>
            <a:endParaRPr lang="en-US" dirty="0"/>
          </a:p>
          <a:p>
            <a:r>
              <a:rPr lang="en-US" dirty="0"/>
              <a:t>The Data Center will then notify you that you are able to download the </a:t>
            </a:r>
            <a:r>
              <a:rPr lang="en-US" b="1" dirty="0"/>
              <a:t>lab results data </a:t>
            </a:r>
            <a:r>
              <a:rPr lang="en-US" dirty="0"/>
              <a:t>and </a:t>
            </a:r>
            <a:r>
              <a:rPr lang="en-US" b="1" dirty="0"/>
              <a:t>summary reports </a:t>
            </a:r>
            <a:r>
              <a:rPr lang="en-US" dirty="0"/>
              <a:t>from the Data Center Portal. This is estimated to take 1-2 months.</a:t>
            </a:r>
          </a:p>
          <a:p>
            <a:endParaRPr lang="en-US" dirty="0"/>
          </a:p>
          <a:p>
            <a:r>
              <a:rPr lang="en-US" dirty="0"/>
              <a:t>If you have requested untargeted profiling data, these will be provided through Metabolomics Workbench.</a:t>
            </a:r>
          </a:p>
        </p:txBody>
      </p:sp>
      <p:sp>
        <p:nvSpPr>
          <p:cNvPr id="4" name="Slide Number Placeholder 3"/>
          <p:cNvSpPr>
            <a:spLocks noGrp="1"/>
          </p:cNvSpPr>
          <p:nvPr>
            <p:ph type="sldNum" sz="quarter" idx="5"/>
          </p:nvPr>
        </p:nvSpPr>
        <p:spPr/>
        <p:txBody>
          <a:bodyPr/>
          <a:lstStyle/>
          <a:p>
            <a:fld id="{0931952B-BFF5-B74B-8DDB-687D652A663D}" type="slidenum">
              <a:rPr lang="en-US" smtClean="0"/>
              <a:t>6</a:t>
            </a:fld>
            <a:endParaRPr lang="en-US"/>
          </a:p>
        </p:txBody>
      </p:sp>
    </p:spTree>
    <p:extLst>
      <p:ext uri="{BB962C8B-B14F-4D97-AF65-F5344CB8AC3E}">
        <p14:creationId xmlns:p14="http://schemas.microsoft.com/office/powerpoint/2010/main" val="203836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4800" dirty="0"/>
              <a:t>Tracking you Project’s status…</a:t>
            </a:r>
          </a:p>
          <a:p>
            <a:pPr marL="0" indent="0">
              <a:buNone/>
            </a:pPr>
            <a:endParaRPr lang="en-US" sz="4800" dirty="0"/>
          </a:p>
          <a:p>
            <a:pPr marL="0" indent="0">
              <a:buNone/>
            </a:pPr>
            <a:r>
              <a:rPr lang="en-US" sz="4800" dirty="0"/>
              <a:t>You are able to Track your Project’s Status </a:t>
            </a:r>
            <a:r>
              <a:rPr lang="en-US" sz="3800" dirty="0"/>
              <a:t>on your </a:t>
            </a:r>
            <a:r>
              <a:rPr lang="en-US" sz="3800" dirty="0" err="1"/>
              <a:t>myHHEAR</a:t>
            </a:r>
            <a:r>
              <a:rPr lang="en-US" sz="3800" dirty="0"/>
              <a:t> dashboard under “Other Project Tasks.” </a:t>
            </a:r>
          </a:p>
          <a:p>
            <a:pPr marL="0" indent="0">
              <a:buNone/>
            </a:pPr>
            <a:endParaRPr lang="en-US" dirty="0"/>
          </a:p>
          <a:p>
            <a:pPr marL="0" indent="0">
              <a:buNone/>
            </a:pPr>
            <a:r>
              <a:rPr lang="en-US" dirty="0"/>
              <a:t>Here you will see:</a:t>
            </a:r>
          </a:p>
          <a:p>
            <a:pPr lvl="1"/>
            <a:r>
              <a:rPr lang="en-US" dirty="0"/>
              <a:t>	Analyses initiated</a:t>
            </a:r>
          </a:p>
          <a:p>
            <a:pPr lvl="1"/>
            <a:r>
              <a:rPr lang="en-US" dirty="0"/>
              <a:t>	Analyses completed</a:t>
            </a:r>
          </a:p>
          <a:p>
            <a:pPr lvl="1"/>
            <a:r>
              <a:rPr lang="en-US" dirty="0"/>
              <a:t>	Which results have been transferred to the Data Center</a:t>
            </a:r>
          </a:p>
          <a:p>
            <a:pPr lvl="1"/>
            <a:r>
              <a:rPr lang="en-US" dirty="0"/>
              <a:t>	Status of the Data Center Quality control review</a:t>
            </a:r>
          </a:p>
          <a:p>
            <a:pPr lvl="1"/>
            <a:r>
              <a:rPr lang="en-US" dirty="0"/>
              <a:t>	Relevant comments about the analyses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please note that if you have requested untargeted profiling data, these will be provided through Metabolomics Workbench.</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7</a:t>
            </a:fld>
            <a:endParaRPr lang="en-US"/>
          </a:p>
        </p:txBody>
      </p:sp>
    </p:spTree>
    <p:extLst>
      <p:ext uri="{BB962C8B-B14F-4D97-AF65-F5344CB8AC3E}">
        <p14:creationId xmlns:p14="http://schemas.microsoft.com/office/powerpoint/2010/main" val="159353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received the lab results, If the Data Center is providing statistical analysis services, they will work with you to conduct the analyses and produce reports that enable you to achieve the aims of your HHEAR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Center will notify you when the </a:t>
            </a:r>
            <a:r>
              <a:rPr lang="en-US" i="1" dirty="0"/>
              <a:t>final</a:t>
            </a:r>
            <a:r>
              <a:rPr lang="en-US" dirty="0"/>
              <a:t> </a:t>
            </a:r>
            <a:r>
              <a:rPr lang="en-US" u="sng" dirty="0"/>
              <a:t>statistical results files </a:t>
            </a:r>
            <a:r>
              <a:rPr lang="en-US" dirty="0"/>
              <a:t>for your project are available on the Data Center Portal… at this point they will also deposit the data and results in the data repository.</a:t>
            </a:r>
          </a:p>
        </p:txBody>
      </p:sp>
      <p:sp>
        <p:nvSpPr>
          <p:cNvPr id="4" name="Slide Number Placeholder 3"/>
          <p:cNvSpPr>
            <a:spLocks noGrp="1"/>
          </p:cNvSpPr>
          <p:nvPr>
            <p:ph type="sldNum" sz="quarter" idx="5"/>
          </p:nvPr>
        </p:nvSpPr>
        <p:spPr/>
        <p:txBody>
          <a:bodyPr/>
          <a:lstStyle/>
          <a:p>
            <a:fld id="{0931952B-BFF5-B74B-8DDB-687D652A663D}" type="slidenum">
              <a:rPr lang="en-US" smtClean="0"/>
              <a:t>8</a:t>
            </a:fld>
            <a:endParaRPr lang="en-US"/>
          </a:p>
        </p:txBody>
      </p:sp>
    </p:spTree>
    <p:extLst>
      <p:ext uri="{BB962C8B-B14F-4D97-AF65-F5344CB8AC3E}">
        <p14:creationId xmlns:p14="http://schemas.microsoft.com/office/powerpoint/2010/main" val="14203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t>We have a few key reminders related to this process:</a:t>
            </a:r>
          </a:p>
          <a:p>
            <a:pPr marL="0" indent="0">
              <a:buFont typeface="Wingdings" panose="05000000000000000000" pitchFamily="2" charset="2"/>
              <a:buNone/>
            </a:pPr>
            <a:endParaRPr lang="en-US" sz="1200" dirty="0"/>
          </a:p>
          <a:p>
            <a:pPr marL="342900" indent="-342900">
              <a:buFont typeface="Wingdings" panose="05000000000000000000" pitchFamily="2" charset="2"/>
              <a:buChar char="§"/>
            </a:pPr>
            <a:r>
              <a:rPr lang="en-US" sz="1200" dirty="0"/>
              <a:t>First, There are many factors that impact how long the laboratory analysis takes, including the number of specimens, the number &amp; complexity of analysis, and the queue of the lab hub.</a:t>
            </a:r>
          </a:p>
          <a:p>
            <a:endParaRPr lang="en-US" sz="1200" dirty="0"/>
          </a:p>
          <a:p>
            <a:pPr marL="342900" indent="-342900">
              <a:buFont typeface="Wingdings" panose="05000000000000000000" pitchFamily="2" charset="2"/>
              <a:buChar char="§"/>
            </a:pPr>
            <a:r>
              <a:rPr lang="en-US" sz="1200" dirty="0"/>
              <a:t>Second, Please be sure to respond to all HHEAR team communications promptly.</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1200" dirty="0"/>
              <a:t>Third, Untargeted data is provided through the Metabolomics Workbench at </a:t>
            </a:r>
            <a:r>
              <a:rPr lang="en-US" sz="1200" dirty="0">
                <a:hlinkClick r:id="rId3"/>
              </a:rPr>
              <a:t>https://www.metabolomicsworkbench.org/</a:t>
            </a:r>
            <a:endParaRPr lang="en-US" sz="1200" dirty="0"/>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1200" dirty="0"/>
              <a:t>Finally, The data center has many resources that you might find useful during your post-approval process. They can be accessed at </a:t>
            </a:r>
            <a:r>
              <a:rPr lang="en-US" sz="1200" dirty="0">
                <a:hlinkClick r:id="rId4"/>
              </a:rPr>
              <a:t>https://hheardatacenter.mssm.edu/Resource/Get</a:t>
            </a:r>
            <a:r>
              <a:rPr lang="en-US" sz="1200" dirty="0"/>
              <a:t> </a:t>
            </a:r>
            <a:endParaRPr lang="en-US" sz="120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9</a:t>
            </a:fld>
            <a:endParaRPr lang="en-US"/>
          </a:p>
        </p:txBody>
      </p:sp>
    </p:spTree>
    <p:extLst>
      <p:ext uri="{BB962C8B-B14F-4D97-AF65-F5344CB8AC3E}">
        <p14:creationId xmlns:p14="http://schemas.microsoft.com/office/powerpoint/2010/main" val="43323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969258-4990-D780-9979-73FD2C36DFDD}"/>
              </a:ext>
            </a:extLst>
          </p:cNvPr>
          <p:cNvSpPr>
            <a:spLocks noGrp="1"/>
          </p:cNvSpPr>
          <p:nvPr>
            <p:ph type="ctrTitle"/>
          </p:nvPr>
        </p:nvSpPr>
        <p:spPr>
          <a:xfrm>
            <a:off x="914400" y="2160436"/>
            <a:ext cx="10363200" cy="1470025"/>
          </a:xfrm>
        </p:spPr>
        <p:txBody>
          <a:bodyPr>
            <a:normAutofit/>
          </a:bodyPr>
          <a:lstStyle>
            <a:lvl1pPr algn="ctr">
              <a:defRPr sz="6600" b="0">
                <a:solidFill>
                  <a:schemeClr val="tx1"/>
                </a:solidFill>
              </a:defRPr>
            </a:lvl1pPr>
          </a:lstStyle>
          <a:p>
            <a:r>
              <a:rPr lang="en-US" dirty="0"/>
              <a:t>Click to edit Master title style</a:t>
            </a:r>
          </a:p>
        </p:txBody>
      </p:sp>
      <p:sp>
        <p:nvSpPr>
          <p:cNvPr id="5" name="Subtitle 2">
            <a:extLst>
              <a:ext uri="{FF2B5EF4-FFF2-40B4-BE49-F238E27FC236}">
                <a16:creationId xmlns:a16="http://schemas.microsoft.com/office/drawing/2014/main" id="{6F011320-4CD9-06F3-7686-CD0EC8ABE363}"/>
              </a:ext>
            </a:extLst>
          </p:cNvPr>
          <p:cNvSpPr>
            <a:spLocks noGrp="1"/>
          </p:cNvSpPr>
          <p:nvPr>
            <p:ph type="subTitle" idx="1"/>
          </p:nvPr>
        </p:nvSpPr>
        <p:spPr>
          <a:xfrm>
            <a:off x="1828800" y="3644031"/>
            <a:ext cx="8534400" cy="733010"/>
          </a:xfrm>
        </p:spPr>
        <p:txBody>
          <a:bodyPr>
            <a:noAutofit/>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3">
            <a:extLst>
              <a:ext uri="{FF2B5EF4-FFF2-40B4-BE49-F238E27FC236}">
                <a16:creationId xmlns:a16="http://schemas.microsoft.com/office/drawing/2014/main" id="{69C30364-9BED-6977-07F7-A642306A3D8A}"/>
              </a:ext>
            </a:extLst>
          </p:cNvPr>
          <p:cNvSpPr>
            <a:spLocks noGrp="1"/>
          </p:cNvSpPr>
          <p:nvPr>
            <p:ph type="pic" sz="quarter" idx="13"/>
          </p:nvPr>
        </p:nvSpPr>
        <p:spPr>
          <a:xfrm>
            <a:off x="279400" y="165100"/>
            <a:ext cx="5092700" cy="673100"/>
          </a:xfrm>
        </p:spPr>
        <p:txBody>
          <a:bodyPr/>
          <a:lstStyle>
            <a:lvl1pPr marL="0" indent="0">
              <a:buFontTx/>
              <a:buNone/>
              <a:defRPr b="1">
                <a:solidFill>
                  <a:schemeClr val="bg1"/>
                </a:solidFill>
                <a:effectLst>
                  <a:outerShdw blurRad="38100" dist="38100" dir="2700000" algn="tl">
                    <a:srgbClr val="000000">
                      <a:alpha val="43137"/>
                    </a:srgbClr>
                  </a:outerShdw>
                </a:effectLst>
              </a:defRPr>
            </a:lvl1pPr>
          </a:lstStyle>
          <a:p>
            <a:endParaRPr lang="en-US"/>
          </a:p>
        </p:txBody>
      </p:sp>
      <p:sp>
        <p:nvSpPr>
          <p:cNvPr id="8" name="Slide Number Placeholder 4">
            <a:extLst>
              <a:ext uri="{FF2B5EF4-FFF2-40B4-BE49-F238E27FC236}">
                <a16:creationId xmlns:a16="http://schemas.microsoft.com/office/drawing/2014/main" id="{99038E8A-7EE0-E28C-7F79-42B8F677A771}"/>
              </a:ext>
            </a:extLst>
          </p:cNvPr>
          <p:cNvSpPr>
            <a:spLocks noGrp="1"/>
          </p:cNvSpPr>
          <p:nvPr>
            <p:ph type="sldNum" sz="quarter" idx="4"/>
          </p:nvPr>
        </p:nvSpPr>
        <p:spPr>
          <a:xfrm>
            <a:off x="36443" y="6381968"/>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83756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3CC020-62C9-D8F1-71C1-738F8676D098}"/>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534A3435-4D4F-A231-4DC9-E825ADF9548B}"/>
              </a:ext>
            </a:extLst>
          </p:cNvPr>
          <p:cNvSpPr>
            <a:spLocks noGrp="1"/>
          </p:cNvSpPr>
          <p:nvPr>
            <p:ph idx="1"/>
          </p:nvPr>
        </p:nvSpPr>
        <p:spPr>
          <a:xfrm>
            <a:off x="609600" y="1235076"/>
            <a:ext cx="10972800" cy="4525963"/>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97FD7B37-728A-CED5-839E-0E9683FE38E3}"/>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451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Content+VertBa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4C9116-A0A6-2B82-67AA-D20F81F60F9C}"/>
              </a:ext>
            </a:extLst>
          </p:cNvPr>
          <p:cNvSpPr>
            <a:spLocks noGrp="1"/>
          </p:cNvSpPr>
          <p:nvPr>
            <p:ph type="title"/>
          </p:nvPr>
        </p:nvSpPr>
        <p:spPr>
          <a:xfrm>
            <a:off x="609600" y="1"/>
            <a:ext cx="10972800" cy="901707"/>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C04A8AA-E3C1-107A-337C-F86D96B4D26B}"/>
              </a:ext>
            </a:extLst>
          </p:cNvPr>
          <p:cNvSpPr>
            <a:spLocks noGrp="1"/>
          </p:cNvSpPr>
          <p:nvPr>
            <p:ph sz="quarter" idx="13"/>
          </p:nvPr>
        </p:nvSpPr>
        <p:spPr>
          <a:xfrm>
            <a:off x="609600" y="1344605"/>
            <a:ext cx="3176588" cy="4611687"/>
          </a:xfrm>
        </p:spPr>
        <p:txBody>
          <a:bodyPr anchor="ctr"/>
          <a:lstStyle>
            <a:lvl1pPr marL="0" indent="0" algn="ctr">
              <a:buFontTx/>
              <a:buNone/>
              <a:defRPr sz="3600"/>
            </a:lvl1pPr>
          </a:lstStyle>
          <a:p>
            <a:pPr lvl="0"/>
            <a:r>
              <a:rPr lang="en-US" dirty="0"/>
              <a:t>Click to edit Master text styles</a:t>
            </a:r>
          </a:p>
        </p:txBody>
      </p:sp>
      <p:cxnSp>
        <p:nvCxnSpPr>
          <p:cNvPr id="8" name="Straight Connector 3">
            <a:extLst>
              <a:ext uri="{FF2B5EF4-FFF2-40B4-BE49-F238E27FC236}">
                <a16:creationId xmlns:a16="http://schemas.microsoft.com/office/drawing/2014/main" id="{EC5750B0-8F63-6938-6DB4-919ED5AD8D00}"/>
              </a:ext>
            </a:extLst>
          </p:cNvPr>
          <p:cNvCxnSpPr/>
          <p:nvPr userDrawn="1"/>
        </p:nvCxnSpPr>
        <p:spPr>
          <a:xfrm>
            <a:off x="4042280" y="1343983"/>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9" name="Content Placeholder 4">
            <a:extLst>
              <a:ext uri="{FF2B5EF4-FFF2-40B4-BE49-F238E27FC236}">
                <a16:creationId xmlns:a16="http://schemas.microsoft.com/office/drawing/2014/main" id="{49FF9ACE-114C-E7D5-DD00-F96D0ED48D1A}"/>
              </a:ext>
            </a:extLst>
          </p:cNvPr>
          <p:cNvSpPr>
            <a:spLocks noGrp="1"/>
          </p:cNvSpPr>
          <p:nvPr>
            <p:ph idx="1"/>
          </p:nvPr>
        </p:nvSpPr>
        <p:spPr>
          <a:xfrm>
            <a:off x="4333465" y="1691853"/>
            <a:ext cx="7248935" cy="4078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85B62DA-13DB-1EBA-3829-3726F24CC81D}"/>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463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5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D791-1EF6-D45D-CEC6-9172D27810D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37E35BA2-41B2-F678-C94E-CA451B55A423}"/>
              </a:ext>
            </a:extLst>
          </p:cNvPr>
          <p:cNvSpPr>
            <a:spLocks noGrp="1"/>
          </p:cNvSpPr>
          <p:nvPr>
            <p:ph sz="quarter" idx="16"/>
          </p:nvPr>
        </p:nvSpPr>
        <p:spPr>
          <a:xfrm>
            <a:off x="609600" y="1022350"/>
            <a:ext cx="10972800" cy="70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EC41E8CD-A222-8649-34D4-E2DC6C92D457}"/>
              </a:ext>
            </a:extLst>
          </p:cNvPr>
          <p:cNvSpPr>
            <a:spLocks noGrp="1"/>
          </p:cNvSpPr>
          <p:nvPr>
            <p:ph idx="1"/>
          </p:nvPr>
        </p:nvSpPr>
        <p:spPr>
          <a:xfrm>
            <a:off x="609601" y="1731801"/>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E52A11B6-2ABF-7EEC-5007-6A72A4E47F14}"/>
              </a:ext>
            </a:extLst>
          </p:cNvPr>
          <p:cNvSpPr>
            <a:spLocks noGrp="1"/>
          </p:cNvSpPr>
          <p:nvPr>
            <p:ph idx="14"/>
          </p:nvPr>
        </p:nvSpPr>
        <p:spPr>
          <a:xfrm>
            <a:off x="6248400" y="1739128"/>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59409BA7-11B8-1574-7CFE-3ED308437E4E}"/>
              </a:ext>
            </a:extLst>
          </p:cNvPr>
          <p:cNvSpPr>
            <a:spLocks noGrp="1"/>
          </p:cNvSpPr>
          <p:nvPr>
            <p:ph idx="13"/>
          </p:nvPr>
        </p:nvSpPr>
        <p:spPr>
          <a:xfrm>
            <a:off x="609600" y="4107856"/>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id="{FE5DD3FE-C9B9-6CB4-D8F3-6628A9BC6A4A}"/>
              </a:ext>
            </a:extLst>
          </p:cNvPr>
          <p:cNvSpPr>
            <a:spLocks noGrp="1"/>
          </p:cNvSpPr>
          <p:nvPr>
            <p:ph idx="15"/>
          </p:nvPr>
        </p:nvSpPr>
        <p:spPr>
          <a:xfrm>
            <a:off x="6248399" y="4114803"/>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a:extLst>
              <a:ext uri="{FF2B5EF4-FFF2-40B4-BE49-F238E27FC236}">
                <a16:creationId xmlns:a16="http://schemas.microsoft.com/office/drawing/2014/main" id="{3A9408D7-A1E2-85EF-1CF3-001A2EDFDC95}"/>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67859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 4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D791-1EF6-D45D-CEC6-9172D27810D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37E35BA2-41B2-F678-C94E-CA451B55A423}"/>
              </a:ext>
            </a:extLst>
          </p:cNvPr>
          <p:cNvSpPr>
            <a:spLocks noGrp="1"/>
          </p:cNvSpPr>
          <p:nvPr>
            <p:ph sz="quarter" idx="16"/>
          </p:nvPr>
        </p:nvSpPr>
        <p:spPr>
          <a:xfrm>
            <a:off x="53705" y="1000210"/>
            <a:ext cx="3168466" cy="203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EC41E8CD-A222-8649-34D4-E2DC6C92D457}"/>
              </a:ext>
            </a:extLst>
          </p:cNvPr>
          <p:cNvSpPr>
            <a:spLocks noGrp="1"/>
          </p:cNvSpPr>
          <p:nvPr>
            <p:ph idx="1"/>
          </p:nvPr>
        </p:nvSpPr>
        <p:spPr>
          <a:xfrm>
            <a:off x="116121" y="2415950"/>
            <a:ext cx="237744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E52A11B6-2ABF-7EEC-5007-6A72A4E47F14}"/>
              </a:ext>
            </a:extLst>
          </p:cNvPr>
          <p:cNvSpPr>
            <a:spLocks noGrp="1"/>
          </p:cNvSpPr>
          <p:nvPr>
            <p:ph idx="14"/>
          </p:nvPr>
        </p:nvSpPr>
        <p:spPr>
          <a:xfrm>
            <a:off x="2508071" y="2415950"/>
            <a:ext cx="237744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59409BA7-11B8-1574-7CFE-3ED308437E4E}"/>
              </a:ext>
            </a:extLst>
          </p:cNvPr>
          <p:cNvSpPr>
            <a:spLocks noGrp="1"/>
          </p:cNvSpPr>
          <p:nvPr>
            <p:ph idx="13"/>
          </p:nvPr>
        </p:nvSpPr>
        <p:spPr>
          <a:xfrm>
            <a:off x="4900021" y="2415950"/>
            <a:ext cx="237744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id="{FE5DD3FE-C9B9-6CB4-D8F3-6628A9BC6A4A}"/>
              </a:ext>
            </a:extLst>
          </p:cNvPr>
          <p:cNvSpPr>
            <a:spLocks noGrp="1"/>
          </p:cNvSpPr>
          <p:nvPr>
            <p:ph idx="15"/>
          </p:nvPr>
        </p:nvSpPr>
        <p:spPr>
          <a:xfrm>
            <a:off x="7306485" y="2415950"/>
            <a:ext cx="237744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7">
            <a:extLst>
              <a:ext uri="{FF2B5EF4-FFF2-40B4-BE49-F238E27FC236}">
                <a16:creationId xmlns:a16="http://schemas.microsoft.com/office/drawing/2014/main" id="{249154FB-5EFF-1982-120C-78EA31C9B496}"/>
              </a:ext>
            </a:extLst>
          </p:cNvPr>
          <p:cNvSpPr>
            <a:spLocks noGrp="1"/>
          </p:cNvSpPr>
          <p:nvPr>
            <p:ph idx="21"/>
          </p:nvPr>
        </p:nvSpPr>
        <p:spPr>
          <a:xfrm>
            <a:off x="9701364" y="2415950"/>
            <a:ext cx="237744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8">
            <a:extLst>
              <a:ext uri="{FF2B5EF4-FFF2-40B4-BE49-F238E27FC236}">
                <a16:creationId xmlns:a16="http://schemas.microsoft.com/office/drawing/2014/main" id="{8949DAB1-BFA1-6043-2046-EA7A92CAFEC4}"/>
              </a:ext>
            </a:extLst>
          </p:cNvPr>
          <p:cNvSpPr>
            <a:spLocks noGrp="1"/>
          </p:cNvSpPr>
          <p:nvPr>
            <p:ph type="pic" sz="quarter" idx="17"/>
          </p:nvPr>
        </p:nvSpPr>
        <p:spPr>
          <a:xfrm>
            <a:off x="378820" y="5283042"/>
            <a:ext cx="886968" cy="886968"/>
          </a:xfrm>
        </p:spPr>
        <p:txBody>
          <a:bodyPr>
            <a:normAutofit/>
          </a:bodyPr>
          <a:lstStyle>
            <a:lvl1pPr marL="0" indent="0">
              <a:buNone/>
              <a:defRPr sz="1800"/>
            </a:lvl1pPr>
          </a:lstStyle>
          <a:p>
            <a:endParaRPr lang="en-US" dirty="0"/>
          </a:p>
        </p:txBody>
      </p:sp>
      <p:sp>
        <p:nvSpPr>
          <p:cNvPr id="7" name="Picture Placeholder 9">
            <a:extLst>
              <a:ext uri="{FF2B5EF4-FFF2-40B4-BE49-F238E27FC236}">
                <a16:creationId xmlns:a16="http://schemas.microsoft.com/office/drawing/2014/main" id="{9B1B2F6A-D7AF-83D5-9EB6-B9400951BA34}"/>
              </a:ext>
            </a:extLst>
          </p:cNvPr>
          <p:cNvSpPr>
            <a:spLocks noGrp="1"/>
          </p:cNvSpPr>
          <p:nvPr>
            <p:ph type="pic" sz="quarter" idx="18"/>
          </p:nvPr>
        </p:nvSpPr>
        <p:spPr>
          <a:xfrm>
            <a:off x="3811495" y="5283042"/>
            <a:ext cx="886968" cy="886968"/>
          </a:xfrm>
        </p:spPr>
        <p:txBody>
          <a:bodyPr>
            <a:normAutofit/>
          </a:bodyPr>
          <a:lstStyle>
            <a:lvl1pPr marL="0" indent="0">
              <a:buNone/>
              <a:defRPr sz="1800"/>
            </a:lvl1pPr>
          </a:lstStyle>
          <a:p>
            <a:endParaRPr lang="en-US"/>
          </a:p>
        </p:txBody>
      </p:sp>
      <p:sp>
        <p:nvSpPr>
          <p:cNvPr id="12" name="Picture Placeholder 10">
            <a:extLst>
              <a:ext uri="{FF2B5EF4-FFF2-40B4-BE49-F238E27FC236}">
                <a16:creationId xmlns:a16="http://schemas.microsoft.com/office/drawing/2014/main" id="{75F8C10F-63FB-73B6-C107-6B31922F127F}"/>
              </a:ext>
            </a:extLst>
          </p:cNvPr>
          <p:cNvSpPr>
            <a:spLocks noGrp="1"/>
          </p:cNvSpPr>
          <p:nvPr>
            <p:ph type="pic" sz="quarter" idx="19"/>
          </p:nvPr>
        </p:nvSpPr>
        <p:spPr>
          <a:xfrm>
            <a:off x="7454370" y="5283042"/>
            <a:ext cx="886968" cy="886968"/>
          </a:xfrm>
        </p:spPr>
        <p:txBody>
          <a:bodyPr>
            <a:normAutofit/>
          </a:bodyPr>
          <a:lstStyle>
            <a:lvl1pPr marL="0" indent="0">
              <a:buNone/>
              <a:defRPr sz="1800"/>
            </a:lvl1pPr>
          </a:lstStyle>
          <a:p>
            <a:endParaRPr lang="en-US" dirty="0"/>
          </a:p>
        </p:txBody>
      </p:sp>
      <p:sp>
        <p:nvSpPr>
          <p:cNvPr id="13" name="Picture Placeholder 11">
            <a:extLst>
              <a:ext uri="{FF2B5EF4-FFF2-40B4-BE49-F238E27FC236}">
                <a16:creationId xmlns:a16="http://schemas.microsoft.com/office/drawing/2014/main" id="{EB3DE0E2-3C36-1BAD-34BC-BF53FFF3CD0D}"/>
              </a:ext>
            </a:extLst>
          </p:cNvPr>
          <p:cNvSpPr>
            <a:spLocks noGrp="1"/>
          </p:cNvSpPr>
          <p:nvPr>
            <p:ph type="pic" sz="quarter" idx="20"/>
          </p:nvPr>
        </p:nvSpPr>
        <p:spPr>
          <a:xfrm>
            <a:off x="10926212" y="5283042"/>
            <a:ext cx="886968" cy="886968"/>
          </a:xfrm>
        </p:spPr>
        <p:txBody>
          <a:bodyPr>
            <a:normAutofit/>
          </a:bodyPr>
          <a:lstStyle>
            <a:lvl1pPr marL="0" indent="0">
              <a:buNone/>
              <a:defRPr sz="1800"/>
            </a:lvl1pPr>
          </a:lstStyle>
          <a:p>
            <a:endParaRPr lang="en-US" dirty="0"/>
          </a:p>
        </p:txBody>
      </p:sp>
      <p:sp>
        <p:nvSpPr>
          <p:cNvPr id="11" name="Slide Number Placeholder 12">
            <a:extLst>
              <a:ext uri="{FF2B5EF4-FFF2-40B4-BE49-F238E27FC236}">
                <a16:creationId xmlns:a16="http://schemas.microsoft.com/office/drawing/2014/main" id="{3A9408D7-A1E2-85EF-1CF3-001A2EDFDC95}"/>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4385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7665F3-6A3C-1B98-F972-017AF2B03F2E}"/>
              </a:ext>
            </a:extLst>
          </p:cNvPr>
          <p:cNvSpPr>
            <a:spLocks noGrp="1"/>
          </p:cNvSpPr>
          <p:nvPr>
            <p:ph type="title"/>
          </p:nvPr>
        </p:nvSpPr>
        <p:spPr>
          <a:xfrm>
            <a:off x="609600" y="2965939"/>
            <a:ext cx="10972800" cy="926122"/>
          </a:xfrm>
        </p:spPr>
        <p:txBody>
          <a:bodyPr/>
          <a:lstStyle>
            <a:lvl1pPr algn="ctr">
              <a:defRPr>
                <a:solidFill>
                  <a:srgbClr val="033479"/>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ABA95B99-09F2-FD91-DD9A-40F6D0654109}"/>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14388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10972800" cy="9261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507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9BA57B70-EA4F-9F64-2E0D-68A62A1CD5C7}"/>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5981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1" r:id="rId6"/>
  </p:sldLayoutIdLst>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33479"/>
        </a:buClr>
        <a:buFont typeface="Wingdings" pitchFamily="2" charset="2"/>
        <a:buChar char="§"/>
        <a:defRPr sz="3200" kern="1200">
          <a:solidFill>
            <a:srgbClr val="033479"/>
          </a:solidFill>
          <a:latin typeface="+mn-lt"/>
          <a:ea typeface="+mn-ea"/>
          <a:cs typeface="+mn-cs"/>
        </a:defRPr>
      </a:lvl1pPr>
      <a:lvl2pPr marL="742950" indent="-285750" algn="l" defTabSz="457200" rtl="0" eaLnBrk="1" latinLnBrk="0" hangingPunct="1">
        <a:spcBef>
          <a:spcPct val="20000"/>
        </a:spcBef>
        <a:buClr>
          <a:srgbClr val="033479"/>
        </a:buClr>
        <a:buFont typeface="Arial" panose="020B0604020202020204" pitchFamily="34" charset="0"/>
        <a:buChar char="•"/>
        <a:defRPr sz="2800" kern="1200">
          <a:solidFill>
            <a:srgbClr val="033479"/>
          </a:solidFill>
          <a:latin typeface="+mn-lt"/>
          <a:ea typeface="+mn-ea"/>
          <a:cs typeface="+mn-cs"/>
        </a:defRPr>
      </a:lvl2pPr>
      <a:lvl3pPr marL="1143000" indent="-228600" algn="l" defTabSz="457200" rtl="0" eaLnBrk="1" latinLnBrk="0" hangingPunct="1">
        <a:spcBef>
          <a:spcPct val="20000"/>
        </a:spcBef>
        <a:buClr>
          <a:srgbClr val="033479"/>
        </a:buClr>
        <a:buFont typeface="Arial"/>
        <a:buChar char="•"/>
        <a:defRPr sz="2400" kern="1200">
          <a:solidFill>
            <a:srgbClr val="033479"/>
          </a:solidFill>
          <a:latin typeface="+mn-lt"/>
          <a:ea typeface="+mn-ea"/>
          <a:cs typeface="+mn-cs"/>
        </a:defRPr>
      </a:lvl3pPr>
      <a:lvl4pPr marL="16002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4pPr>
      <a:lvl5pPr marL="20574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hhearprogram.org/how-apply" TargetMode="External"/><Relationship Id="rId7" Type="http://schemas.openxmlformats.org/officeDocument/2006/relationships/hyperlink" Target="https://hheardatacenter.mssm.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hearprogram.org/faqs" TargetMode="External"/><Relationship Id="rId5" Type="http://schemas.openxmlformats.org/officeDocument/2006/relationships/hyperlink" Target="https://hhearprogram.org/support-docs" TargetMode="External"/><Relationship Id="rId4" Type="http://schemas.openxmlformats.org/officeDocument/2006/relationships/hyperlink" Target="https://hhearprogram.org/polic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metabolomicsworkbench.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emf"/><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17.em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metabolomicsworkbench.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heardatacenter.mssm.edu/Resource/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8F7E81-01AA-AA40-7461-F6D24CA18E54}"/>
              </a:ext>
            </a:extLst>
          </p:cNvPr>
          <p:cNvSpPr>
            <a:spLocks noGrp="1"/>
          </p:cNvSpPr>
          <p:nvPr>
            <p:ph type="ctrTitle"/>
          </p:nvPr>
        </p:nvSpPr>
        <p:spPr>
          <a:xfrm>
            <a:off x="914400" y="1944536"/>
            <a:ext cx="10363200" cy="1470025"/>
          </a:xfrm>
        </p:spPr>
        <p:txBody>
          <a:bodyPr>
            <a:normAutofit/>
          </a:bodyPr>
          <a:lstStyle/>
          <a:p>
            <a:r>
              <a:rPr lang="en-US" sz="5900" noProof="0" dirty="0"/>
              <a:t>Navigating </a:t>
            </a:r>
            <a:r>
              <a:rPr lang="en-US" sz="5900" noProof="0" dirty="0" err="1"/>
              <a:t>HHEAR</a:t>
            </a:r>
            <a:r>
              <a:rPr lang="en-US" sz="5900" noProof="0" dirty="0"/>
              <a:t> Post-Approval</a:t>
            </a:r>
          </a:p>
        </p:txBody>
      </p:sp>
      <p:sp>
        <p:nvSpPr>
          <p:cNvPr id="9" name="Subtitle 2">
            <a:extLst>
              <a:ext uri="{FF2B5EF4-FFF2-40B4-BE49-F238E27FC236}">
                <a16:creationId xmlns:a16="http://schemas.microsoft.com/office/drawing/2014/main" id="{88207CEC-FAE7-7197-CC7D-9CADCFADA8DF}"/>
              </a:ext>
            </a:extLst>
          </p:cNvPr>
          <p:cNvSpPr>
            <a:spLocks noGrp="1"/>
          </p:cNvSpPr>
          <p:nvPr>
            <p:ph type="subTitle" idx="1"/>
          </p:nvPr>
        </p:nvSpPr>
        <p:spPr>
          <a:xfrm>
            <a:off x="1828800" y="3605931"/>
            <a:ext cx="8534400" cy="733010"/>
          </a:xfrm>
        </p:spPr>
        <p:txBody>
          <a:bodyPr/>
          <a:lstStyle/>
          <a:p>
            <a:r>
              <a:rPr lang="en-US" sz="4800" noProof="0" dirty="0"/>
              <a:t>Phase 3: Analyses &amp; Results</a:t>
            </a:r>
          </a:p>
        </p:txBody>
      </p:sp>
      <p:pic>
        <p:nvPicPr>
          <p:cNvPr id="11" name="Picture Placeholder 3" descr="Health Human Exposure Analysis Resource (HHEAR) logo.">
            <a:extLst>
              <a:ext uri="{FF2B5EF4-FFF2-40B4-BE49-F238E27FC236}">
                <a16:creationId xmlns:a16="http://schemas.microsoft.com/office/drawing/2014/main" id="{DCAC6C78-E4D9-6F34-7616-C172B9F09A35}"/>
              </a:ext>
            </a:extLst>
          </p:cNvPr>
          <p:cNvPicPr>
            <a:picLocks noGrp="1" noChangeAspect="1"/>
          </p:cNvPicPr>
          <p:nvPr>
            <p:ph type="pic" sz="quarter" idx="13"/>
          </p:nvPr>
        </p:nvPicPr>
        <p:blipFill>
          <a:blip r:embed="rId4"/>
          <a:srcRect l="37165" r="37165"/>
          <a:stretch>
            <a:fillRect/>
          </a:stretch>
        </p:blipFill>
        <p:spPr>
          <a:xfrm>
            <a:off x="279400" y="165100"/>
            <a:ext cx="5092700" cy="673100"/>
          </a:xfrm>
        </p:spPr>
      </p:pic>
      <p:sp>
        <p:nvSpPr>
          <p:cNvPr id="12" name="Slide Number Placeholder 4">
            <a:extLst>
              <a:ext uri="{FF2B5EF4-FFF2-40B4-BE49-F238E27FC236}">
                <a16:creationId xmlns:a16="http://schemas.microsoft.com/office/drawing/2014/main" id="{4E650791-2EFC-2660-EC60-58A03F718E39}"/>
              </a:ext>
            </a:extLst>
          </p:cNvPr>
          <p:cNvSpPr>
            <a:spLocks noGrp="1"/>
          </p:cNvSpPr>
          <p:nvPr>
            <p:ph type="sldNum" sz="quarter" idx="4"/>
          </p:nvPr>
        </p:nvSpPr>
        <p:spPr/>
        <p:txBody>
          <a:bodyPr/>
          <a:lstStyle/>
          <a:p>
            <a:fld id="{8DA2C6BB-42E6-DF45-96A9-E839D1C5474D}" type="slidenum">
              <a:rPr lang="en-US" smtClean="0"/>
              <a:pPr/>
              <a:t>1</a:t>
            </a:fld>
            <a:endParaRPr lang="en-US" dirty="0"/>
          </a:p>
        </p:txBody>
      </p:sp>
    </p:spTree>
    <p:extLst>
      <p:ext uri="{BB962C8B-B14F-4D97-AF65-F5344CB8AC3E}">
        <p14:creationId xmlns:p14="http://schemas.microsoft.com/office/powerpoint/2010/main" val="3573125445"/>
      </p:ext>
    </p:extLst>
  </p:cSld>
  <p:clrMapOvr>
    <a:masterClrMapping/>
  </p:clrMapOvr>
  <mc:AlternateContent xmlns:mc="http://schemas.openxmlformats.org/markup-compatibility/2006" xmlns:p14="http://schemas.microsoft.com/office/powerpoint/2010/main">
    <mc:Choice Requires="p14">
      <p:transition spd="slow" p14:dur="2000" advTm="7904"/>
    </mc:Choice>
    <mc:Fallback xmlns="">
      <p:transition spd="slow" advTm="79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a:xfrm>
            <a:off x="609600" y="1"/>
            <a:ext cx="10972800" cy="890953"/>
          </a:xfrm>
        </p:spPr>
        <p:txBody>
          <a:bodyPr/>
          <a:lstStyle/>
          <a:p>
            <a:r>
              <a:rPr lang="en-US" noProof="0" dirty="0"/>
              <a:t>Resources</a:t>
            </a:r>
          </a:p>
        </p:txBody>
      </p:sp>
      <p:sp>
        <p:nvSpPr>
          <p:cNvPr id="5" name="Content Placeholder 2">
            <a:extLst>
              <a:ext uri="{FF2B5EF4-FFF2-40B4-BE49-F238E27FC236}">
                <a16:creationId xmlns:a16="http://schemas.microsoft.com/office/drawing/2014/main" id="{E52A9171-8706-4548-89E9-87CB0FDE84A7}"/>
              </a:ext>
            </a:extLst>
          </p:cNvPr>
          <p:cNvSpPr>
            <a:spLocks noGrp="1"/>
          </p:cNvSpPr>
          <p:nvPr>
            <p:ph idx="4294967295"/>
          </p:nvPr>
        </p:nvSpPr>
        <p:spPr>
          <a:xfrm>
            <a:off x="609600" y="1374372"/>
            <a:ext cx="10806546" cy="4244976"/>
          </a:xfrm>
        </p:spPr>
        <p:txBody>
          <a:bodyPr>
            <a:normAutofit fontScale="92500" lnSpcReduction="20000"/>
          </a:bodyPr>
          <a:lstStyle/>
          <a:p>
            <a:pPr marL="0" indent="0">
              <a:buNone/>
            </a:pPr>
            <a:r>
              <a:rPr lang="en-US" noProof="0" dirty="0"/>
              <a:t>Refer to the following webpages for more information:</a:t>
            </a:r>
          </a:p>
          <a:p>
            <a:pPr lvl="1"/>
            <a:r>
              <a:rPr lang="en-US" noProof="0" dirty="0"/>
              <a:t>How to Apply</a:t>
            </a:r>
          </a:p>
          <a:p>
            <a:pPr lvl="2"/>
            <a:r>
              <a:rPr lang="en-US" noProof="0" dirty="0">
                <a:hlinkClick r:id="rId3" tooltip="How to Apply on HHEAR website."/>
              </a:rPr>
              <a:t>https://hhearprogram.org/how-apply</a:t>
            </a:r>
            <a:r>
              <a:rPr lang="en-US" noProof="0" dirty="0"/>
              <a:t> </a:t>
            </a:r>
          </a:p>
          <a:p>
            <a:pPr lvl="1"/>
            <a:r>
              <a:rPr lang="en-US" noProof="0" dirty="0"/>
              <a:t>Policies</a:t>
            </a:r>
          </a:p>
          <a:p>
            <a:pPr lvl="2"/>
            <a:r>
              <a:rPr lang="en-US" noProof="0" dirty="0">
                <a:hlinkClick r:id="rId4" tooltip="Policies on HHEAR website."/>
              </a:rPr>
              <a:t>https://hhearprogram.org/policies</a:t>
            </a:r>
            <a:r>
              <a:rPr lang="en-US" noProof="0" dirty="0"/>
              <a:t> </a:t>
            </a:r>
          </a:p>
          <a:p>
            <a:pPr lvl="1"/>
            <a:r>
              <a:rPr lang="en-US" noProof="0" dirty="0"/>
              <a:t>Support Documents</a:t>
            </a:r>
          </a:p>
          <a:p>
            <a:pPr lvl="2"/>
            <a:r>
              <a:rPr lang="en-US" noProof="0" dirty="0">
                <a:hlinkClick r:id="rId5" tooltip="Support Document on HHEAR website."/>
              </a:rPr>
              <a:t>https://hhearprogram.org/support-docs</a:t>
            </a:r>
            <a:r>
              <a:rPr lang="en-US" noProof="0" dirty="0"/>
              <a:t> </a:t>
            </a:r>
          </a:p>
          <a:p>
            <a:pPr lvl="1"/>
            <a:r>
              <a:rPr lang="en-US" noProof="0" dirty="0"/>
              <a:t>FAQs</a:t>
            </a:r>
          </a:p>
          <a:p>
            <a:pPr lvl="2"/>
            <a:r>
              <a:rPr lang="en-US" noProof="0" dirty="0">
                <a:hlinkClick r:id="rId6" tooltip="FAQs on HHEAR website."/>
              </a:rPr>
              <a:t>https://hhearprogram.org/faqs</a:t>
            </a:r>
            <a:r>
              <a:rPr lang="en-US" noProof="0" dirty="0"/>
              <a:t> </a:t>
            </a:r>
          </a:p>
          <a:p>
            <a:pPr lvl="1"/>
            <a:r>
              <a:rPr lang="en-US" noProof="0" dirty="0"/>
              <a:t>Data Center Portal &amp; Data Repository</a:t>
            </a:r>
          </a:p>
          <a:p>
            <a:pPr lvl="2"/>
            <a:r>
              <a:rPr lang="en-US" noProof="0" dirty="0">
                <a:hlinkClick r:id="rId7" tooltip="HHEAR Data Center website."/>
              </a:rPr>
              <a:t>https://hheardatacenter.mssm.edu/</a:t>
            </a:r>
            <a:endParaRPr lang="en-US" noProof="0" dirty="0"/>
          </a:p>
        </p:txBody>
      </p:sp>
      <p:sp>
        <p:nvSpPr>
          <p:cNvPr id="3" name="Slide Number Placeholder 3">
            <a:extLst>
              <a:ext uri="{FF2B5EF4-FFF2-40B4-BE49-F238E27FC236}">
                <a16:creationId xmlns:a16="http://schemas.microsoft.com/office/drawing/2014/main" id="{41DD1B17-D669-3918-E26C-F1241FA5E816}"/>
              </a:ext>
            </a:extLst>
          </p:cNvPr>
          <p:cNvSpPr>
            <a:spLocks noGrp="1"/>
          </p:cNvSpPr>
          <p:nvPr>
            <p:ph type="sldNum" sz="quarter" idx="4"/>
          </p:nvPr>
        </p:nvSpPr>
        <p:spPr/>
        <p:txBody>
          <a:bodyPr/>
          <a:lstStyle/>
          <a:p>
            <a:fld id="{8DA2C6BB-42E6-DF45-96A9-E839D1C5474D}" type="slidenum">
              <a:rPr lang="en-US" smtClean="0"/>
              <a:pPr/>
              <a:t>10</a:t>
            </a:fld>
            <a:endParaRPr lang="en-US" dirty="0"/>
          </a:p>
        </p:txBody>
      </p:sp>
    </p:spTree>
    <p:extLst>
      <p:ext uri="{BB962C8B-B14F-4D97-AF65-F5344CB8AC3E}">
        <p14:creationId xmlns:p14="http://schemas.microsoft.com/office/powerpoint/2010/main" val="556544934"/>
      </p:ext>
    </p:extLst>
  </p:cSld>
  <p:clrMapOvr>
    <a:masterClrMapping/>
  </p:clrMapOvr>
  <mc:AlternateContent xmlns:mc="http://schemas.openxmlformats.org/markup-compatibility/2006" xmlns:p14="http://schemas.microsoft.com/office/powerpoint/2010/main">
    <mc:Choice Requires="p14">
      <p:transition spd="slow" p14:dur="2000" advTm="21441"/>
    </mc:Choice>
    <mc:Fallback xmlns="">
      <p:transition spd="slow" advTm="214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a:xfrm>
            <a:off x="609600" y="1"/>
            <a:ext cx="11582400" cy="890953"/>
          </a:xfrm>
        </p:spPr>
        <p:txBody>
          <a:bodyPr/>
          <a:lstStyle/>
          <a:p>
            <a:r>
              <a:rPr lang="en-US" noProof="0" dirty="0"/>
              <a:t>Navigating </a:t>
            </a:r>
            <a:r>
              <a:rPr lang="en-US" noProof="0" dirty="0" err="1"/>
              <a:t>HHEAR</a:t>
            </a:r>
            <a:r>
              <a:rPr lang="en-US" noProof="0" dirty="0"/>
              <a:t> Post-Approval 				  	      </a:t>
            </a:r>
            <a:r>
              <a:rPr lang="en-US" sz="2000" noProof="0" dirty="0"/>
              <a:t>(1 of 3)</a:t>
            </a:r>
            <a:endParaRPr lang="en-US" noProof="0" dirty="0"/>
          </a:p>
        </p:txBody>
      </p:sp>
      <p:sp>
        <p:nvSpPr>
          <p:cNvPr id="20" name="Content Placeholder 2">
            <a:extLst>
              <a:ext uri="{FF2B5EF4-FFF2-40B4-BE49-F238E27FC236}">
                <a16:creationId xmlns:a16="http://schemas.microsoft.com/office/drawing/2014/main" id="{57379180-4A28-BC9E-EC57-687DBFF275CC}"/>
              </a:ext>
            </a:extLst>
          </p:cNvPr>
          <p:cNvSpPr>
            <a:spLocks noGrp="1"/>
          </p:cNvSpPr>
          <p:nvPr>
            <p:ph sz="quarter" idx="16"/>
          </p:nvPr>
        </p:nvSpPr>
        <p:spPr>
          <a:xfrm>
            <a:off x="609600" y="1139309"/>
            <a:ext cx="10972800" cy="548640"/>
          </a:xfrm>
          <a:prstGeom prst="rect">
            <a:avLst/>
          </a:prstGeom>
        </p:spPr>
        <p:txBody>
          <a:bodyPr wrap="square">
            <a:spAutoFit/>
          </a:bodyPr>
          <a:lstStyle/>
          <a:p>
            <a:pPr marL="457200" indent="-457200">
              <a:buFont typeface="Arial" panose="020B0604020202020204" pitchFamily="34" charset="0"/>
              <a:buChar char="•"/>
            </a:pPr>
            <a:r>
              <a:rPr lang="en-US" sz="2600" noProof="0" dirty="0"/>
              <a:t>The Steps of the Post-Approval process include:</a:t>
            </a:r>
          </a:p>
        </p:txBody>
      </p:sp>
      <p:pic>
        <p:nvPicPr>
          <p:cNvPr id="6" name="Content Placeholder 3" descr="Diagram depicting the 4 steps of post-approval process, highlighting that step 3 (Laboratory and Statistical Analyses) will be the focus of the module.">
            <a:extLst>
              <a:ext uri="{FF2B5EF4-FFF2-40B4-BE49-F238E27FC236}">
                <a16:creationId xmlns:a16="http://schemas.microsoft.com/office/drawing/2014/main" id="{F4EFC07D-A103-A35F-F2A1-770FBDC98F8A}"/>
              </a:ext>
            </a:extLst>
          </p:cNvPr>
          <p:cNvPicPr>
            <a:picLocks noGrp="1" noChangeAspect="1"/>
          </p:cNvPicPr>
          <p:nvPr>
            <p:ph idx="1"/>
          </p:nvPr>
        </p:nvPicPr>
        <p:blipFill>
          <a:blip r:embed="rId3"/>
          <a:stretch>
            <a:fillRect/>
          </a:stretch>
        </p:blipFill>
        <p:spPr>
          <a:xfrm>
            <a:off x="1224090" y="1727607"/>
            <a:ext cx="9884664" cy="4452381"/>
          </a:xfrm>
          <a:prstGeom prst="rect">
            <a:avLst/>
          </a:prstGeom>
        </p:spPr>
      </p:pic>
      <p:sp>
        <p:nvSpPr>
          <p:cNvPr id="22" name="Content Placeholder 4">
            <a:extLst>
              <a:ext uri="{FF2B5EF4-FFF2-40B4-BE49-F238E27FC236}">
                <a16:creationId xmlns:a16="http://schemas.microsoft.com/office/drawing/2014/main" id="{3969F17E-532B-594B-C4C0-8A92D397022C}"/>
              </a:ext>
            </a:extLst>
          </p:cNvPr>
          <p:cNvSpPr>
            <a:spLocks noGrp="1"/>
          </p:cNvSpPr>
          <p:nvPr>
            <p:ph idx="14"/>
          </p:nvPr>
        </p:nvSpPr>
        <p:spPr>
          <a:xfrm>
            <a:off x="309414" y="4624322"/>
            <a:ext cx="2432050" cy="12604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noAutofit/>
          </a:bodyPr>
          <a:lstStyle/>
          <a:p>
            <a:pPr marL="0" indent="0" algn="ctr">
              <a:buNone/>
            </a:pPr>
            <a:r>
              <a:rPr lang="en-US" sz="1800" noProof="0" dirty="0">
                <a:solidFill>
                  <a:schemeClr val="tx1"/>
                </a:solidFill>
              </a:rPr>
              <a:t>This module will focus on this step</a:t>
            </a:r>
          </a:p>
        </p:txBody>
      </p:sp>
      <p:sp>
        <p:nvSpPr>
          <p:cNvPr id="4" name="Slide Number Placeholder 5">
            <a:extLst>
              <a:ext uri="{FF2B5EF4-FFF2-40B4-BE49-F238E27FC236}">
                <a16:creationId xmlns:a16="http://schemas.microsoft.com/office/drawing/2014/main" id="{892EF8A9-CD66-0C5F-8F2D-43EB8374FA5C}"/>
              </a:ext>
            </a:extLst>
          </p:cNvPr>
          <p:cNvSpPr>
            <a:spLocks noGrp="1"/>
          </p:cNvSpPr>
          <p:nvPr>
            <p:ph type="sldNum" sz="quarter" idx="4"/>
          </p:nvPr>
        </p:nvSpPr>
        <p:spPr/>
        <p:txBody>
          <a:bodyPr/>
          <a:lstStyle/>
          <a:p>
            <a:fld id="{8DA2C6BB-42E6-DF45-96A9-E839D1C5474D}" type="slidenum">
              <a:rPr lang="en-US" smtClean="0"/>
              <a:pPr/>
              <a:t>2</a:t>
            </a:fld>
            <a:endParaRPr lang="en-US" dirty="0"/>
          </a:p>
        </p:txBody>
      </p:sp>
    </p:spTree>
    <p:extLst>
      <p:ext uri="{BB962C8B-B14F-4D97-AF65-F5344CB8AC3E}">
        <p14:creationId xmlns:p14="http://schemas.microsoft.com/office/powerpoint/2010/main" val="748232884"/>
      </p:ext>
    </p:extLst>
  </p:cSld>
  <p:clrMapOvr>
    <a:masterClrMapping/>
  </p:clrMapOvr>
  <mc:AlternateContent xmlns:mc="http://schemas.openxmlformats.org/markup-compatibility/2006" xmlns:p14="http://schemas.microsoft.com/office/powerpoint/2010/main">
    <mc:Choice Requires="p14">
      <p:transition spd="slow" p14:dur="2000" advTm="15799"/>
    </mc:Choice>
    <mc:Fallback xmlns="">
      <p:transition spd="slow" advTm="1579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a:xfrm>
            <a:off x="609600" y="1"/>
            <a:ext cx="11582400" cy="890953"/>
          </a:xfrm>
        </p:spPr>
        <p:txBody>
          <a:bodyPr/>
          <a:lstStyle/>
          <a:p>
            <a:r>
              <a:rPr lang="en-US" noProof="0" dirty="0"/>
              <a:t>Navigating </a:t>
            </a:r>
            <a:r>
              <a:rPr lang="en-US" noProof="0" dirty="0" err="1"/>
              <a:t>HHEAR</a:t>
            </a:r>
            <a:r>
              <a:rPr lang="en-US" noProof="0" dirty="0"/>
              <a:t> Post-Approval 				  	      </a:t>
            </a:r>
            <a:r>
              <a:rPr lang="en-US" sz="2000" noProof="0" dirty="0"/>
              <a:t>(2 of 3)</a:t>
            </a:r>
            <a:endParaRPr lang="en-US" noProof="0" dirty="0"/>
          </a:p>
        </p:txBody>
      </p:sp>
      <p:sp>
        <p:nvSpPr>
          <p:cNvPr id="5" name="Content Placeholder 2">
            <a:extLst>
              <a:ext uri="{FF2B5EF4-FFF2-40B4-BE49-F238E27FC236}">
                <a16:creationId xmlns:a16="http://schemas.microsoft.com/office/drawing/2014/main" id="{E52A9171-8706-4548-89E9-87CB0FDE84A7}"/>
              </a:ext>
            </a:extLst>
          </p:cNvPr>
          <p:cNvSpPr>
            <a:spLocks noGrp="1"/>
          </p:cNvSpPr>
          <p:nvPr>
            <p:ph idx="4294967295"/>
          </p:nvPr>
        </p:nvSpPr>
        <p:spPr>
          <a:xfrm>
            <a:off x="440266" y="1598018"/>
            <a:ext cx="11142134" cy="4187793"/>
          </a:xfrm>
        </p:spPr>
        <p:txBody>
          <a:bodyPr>
            <a:normAutofit/>
          </a:bodyPr>
          <a:lstStyle/>
          <a:p>
            <a:pPr marL="0" indent="0">
              <a:buNone/>
            </a:pPr>
            <a:r>
              <a:rPr lang="en-US" noProof="0" dirty="0"/>
              <a:t>Objectives:</a:t>
            </a:r>
          </a:p>
          <a:p>
            <a:pPr marL="0" indent="0">
              <a:buNone/>
            </a:pPr>
            <a:endParaRPr lang="en-US" sz="1400" noProof="0" dirty="0"/>
          </a:p>
          <a:p>
            <a:r>
              <a:rPr lang="en-US" noProof="0" dirty="0"/>
              <a:t>Understand the steps involved in </a:t>
            </a:r>
            <a:r>
              <a:rPr lang="en-US" b="1" noProof="0" dirty="0">
                <a:solidFill>
                  <a:srgbClr val="067BBD"/>
                </a:solidFill>
              </a:rPr>
              <a:t>obtaining the results of laboratory and data analyses.</a:t>
            </a:r>
          </a:p>
          <a:p>
            <a:pPr>
              <a:spcBef>
                <a:spcPts val="1200"/>
              </a:spcBef>
            </a:pPr>
            <a:r>
              <a:rPr lang="en-US" b="1" noProof="0" dirty="0">
                <a:solidFill>
                  <a:srgbClr val="067BBD"/>
                </a:solidFill>
              </a:rPr>
              <a:t>Obtain access</a:t>
            </a:r>
            <a:r>
              <a:rPr lang="en-US" noProof="0" dirty="0">
                <a:solidFill>
                  <a:schemeClr val="accent1">
                    <a:lumMod val="75000"/>
                  </a:schemeClr>
                </a:solidFill>
              </a:rPr>
              <a:t> </a:t>
            </a:r>
            <a:r>
              <a:rPr lang="en-US" noProof="0" dirty="0"/>
              <a:t>to guidance and tools for successfully navigating the post-approval process. </a:t>
            </a:r>
          </a:p>
        </p:txBody>
      </p:sp>
      <p:sp>
        <p:nvSpPr>
          <p:cNvPr id="3" name="Slide Number Placeholder 3">
            <a:extLst>
              <a:ext uri="{FF2B5EF4-FFF2-40B4-BE49-F238E27FC236}">
                <a16:creationId xmlns:a16="http://schemas.microsoft.com/office/drawing/2014/main" id="{BCC97358-C03E-7A3B-108D-4DC9E0B917AA}"/>
              </a:ext>
            </a:extLst>
          </p:cNvPr>
          <p:cNvSpPr>
            <a:spLocks noGrp="1"/>
          </p:cNvSpPr>
          <p:nvPr>
            <p:ph type="sldNum" sz="quarter" idx="4"/>
          </p:nvPr>
        </p:nvSpPr>
        <p:spPr/>
        <p:txBody>
          <a:bodyPr/>
          <a:lstStyle/>
          <a:p>
            <a:fld id="{8DA2C6BB-42E6-DF45-96A9-E839D1C5474D}" type="slidenum">
              <a:rPr lang="en-US" smtClean="0"/>
              <a:pPr/>
              <a:t>3</a:t>
            </a:fld>
            <a:endParaRPr lang="en-US" dirty="0"/>
          </a:p>
        </p:txBody>
      </p:sp>
    </p:spTree>
    <p:extLst>
      <p:ext uri="{BB962C8B-B14F-4D97-AF65-F5344CB8AC3E}">
        <p14:creationId xmlns:p14="http://schemas.microsoft.com/office/powerpoint/2010/main" val="1333702873"/>
      </p:ext>
    </p:extLst>
  </p:cSld>
  <p:clrMapOvr>
    <a:masterClrMapping/>
  </p:clrMapOvr>
  <mc:AlternateContent xmlns:mc="http://schemas.openxmlformats.org/markup-compatibility/2006" xmlns:p14="http://schemas.microsoft.com/office/powerpoint/2010/main">
    <mc:Choice Requires="p14">
      <p:transition spd="slow" p14:dur="2000" advTm="19979"/>
    </mc:Choice>
    <mc:Fallback xmlns="">
      <p:transition spd="slow" advTm="199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D8C2-3579-D9DF-3310-5660C6EAC33D}"/>
              </a:ext>
            </a:extLst>
          </p:cNvPr>
          <p:cNvSpPr>
            <a:spLocks noGrp="1"/>
          </p:cNvSpPr>
          <p:nvPr>
            <p:ph type="title"/>
          </p:nvPr>
        </p:nvSpPr>
        <p:spPr>
          <a:xfrm>
            <a:off x="609600" y="1"/>
            <a:ext cx="11582400" cy="890953"/>
          </a:xfrm>
        </p:spPr>
        <p:txBody>
          <a:bodyPr/>
          <a:lstStyle/>
          <a:p>
            <a:r>
              <a:rPr lang="en-US" noProof="0" dirty="0"/>
              <a:t>Navigating </a:t>
            </a:r>
            <a:r>
              <a:rPr lang="en-US" noProof="0" dirty="0" err="1"/>
              <a:t>HHEAR</a:t>
            </a:r>
            <a:r>
              <a:rPr lang="en-US" noProof="0" dirty="0"/>
              <a:t> Post-Approval 				  	      </a:t>
            </a:r>
            <a:r>
              <a:rPr lang="en-US" sz="2000" noProof="0" dirty="0"/>
              <a:t>(3 of 3)</a:t>
            </a:r>
            <a:endParaRPr lang="en-US" noProof="0" dirty="0"/>
          </a:p>
        </p:txBody>
      </p:sp>
      <p:pic>
        <p:nvPicPr>
          <p:cNvPr id="37" name="Content Placeholder 2" descr="Diagram depicting the timeline of HHEAR post-approval process.">
            <a:extLst>
              <a:ext uri="{FF2B5EF4-FFF2-40B4-BE49-F238E27FC236}">
                <a16:creationId xmlns:a16="http://schemas.microsoft.com/office/drawing/2014/main" id="{0C8F639C-30CE-2895-E349-60EB437E3513}"/>
              </a:ext>
            </a:extLst>
          </p:cNvPr>
          <p:cNvPicPr>
            <a:picLocks noGrp="1" noChangeAspect="1"/>
          </p:cNvPicPr>
          <p:nvPr>
            <p:ph sz="quarter" idx="16"/>
          </p:nvPr>
        </p:nvPicPr>
        <p:blipFill>
          <a:blip r:embed="rId3"/>
          <a:stretch>
            <a:fillRect/>
          </a:stretch>
        </p:blipFill>
        <p:spPr>
          <a:xfrm>
            <a:off x="105510" y="962104"/>
            <a:ext cx="12044778" cy="5551818"/>
          </a:xfrm>
          <a:prstGeom prst="rect">
            <a:avLst/>
          </a:prstGeom>
        </p:spPr>
      </p:pic>
      <p:sp>
        <p:nvSpPr>
          <p:cNvPr id="29" name="Content Placeholder 3">
            <a:extLst>
              <a:ext uri="{FF2B5EF4-FFF2-40B4-BE49-F238E27FC236}">
                <a16:creationId xmlns:a16="http://schemas.microsoft.com/office/drawing/2014/main" id="{DAA8AF57-7E45-EB52-3B15-76518D9659B0}"/>
              </a:ext>
            </a:extLst>
          </p:cNvPr>
          <p:cNvSpPr txBox="1">
            <a:spLocks noGrp="1"/>
          </p:cNvSpPr>
          <p:nvPr>
            <p:ph idx="1"/>
          </p:nvPr>
        </p:nvSpPr>
        <p:spPr>
          <a:xfrm>
            <a:off x="1431079" y="5787814"/>
            <a:ext cx="3853305" cy="584775"/>
          </a:xfrm>
          <a:prstGeom prst="rect">
            <a:avLst/>
          </a:prstGeom>
          <a:noFill/>
        </p:spPr>
        <p:txBody>
          <a:bodyPr wrap="square" rtlCol="0">
            <a:spAutoFit/>
          </a:bodyPr>
          <a:lstStyle/>
          <a:p>
            <a:pPr marL="0" indent="0">
              <a:buNone/>
            </a:pPr>
            <a:r>
              <a:rPr lang="en-US" sz="1600" noProof="0" dirty="0">
                <a:solidFill>
                  <a:schemeClr val="bg2">
                    <a:lumMod val="10000"/>
                  </a:schemeClr>
                </a:solidFill>
              </a:rPr>
              <a:t>*untargeted/metabolomic results will be uploaded via the </a:t>
            </a:r>
            <a:r>
              <a:rPr lang="en-US" sz="1600" noProof="0" dirty="0">
                <a:solidFill>
                  <a:schemeClr val="bg2">
                    <a:lumMod val="10000"/>
                  </a:schemeClr>
                </a:solidFill>
                <a:hlinkClick r:id="rId4" tooltip="Metabolomics Workbench.">
                  <a:extLst>
                    <a:ext uri="{A12FA001-AC4F-418D-AE19-62706E023703}">
                      <ahyp:hlinkClr xmlns:ahyp="http://schemas.microsoft.com/office/drawing/2018/hyperlinkcolor" val="tx"/>
                    </a:ext>
                  </a:extLst>
                </a:hlinkClick>
              </a:rPr>
              <a:t>Metabolomics Workbench</a:t>
            </a:r>
            <a:r>
              <a:rPr lang="en-US" sz="1600" noProof="0" dirty="0">
                <a:solidFill>
                  <a:schemeClr val="bg2">
                    <a:lumMod val="10000"/>
                  </a:schemeClr>
                </a:solidFill>
              </a:rPr>
              <a:t>.</a:t>
            </a:r>
          </a:p>
        </p:txBody>
      </p:sp>
      <p:sp>
        <p:nvSpPr>
          <p:cNvPr id="4" name="Slide Number Placeholder 4">
            <a:extLst>
              <a:ext uri="{FF2B5EF4-FFF2-40B4-BE49-F238E27FC236}">
                <a16:creationId xmlns:a16="http://schemas.microsoft.com/office/drawing/2014/main" id="{9F5B72DD-0295-E114-637E-E2048E669CC7}"/>
              </a:ext>
            </a:extLst>
          </p:cNvPr>
          <p:cNvSpPr>
            <a:spLocks noGrp="1"/>
          </p:cNvSpPr>
          <p:nvPr>
            <p:ph type="sldNum" sz="quarter" idx="4"/>
          </p:nvPr>
        </p:nvSpPr>
        <p:spPr/>
        <p:txBody>
          <a:bodyPr/>
          <a:lstStyle/>
          <a:p>
            <a:fld id="{8DA2C6BB-42E6-DF45-96A9-E839D1C5474D}" type="slidenum">
              <a:rPr lang="en-US" smtClean="0"/>
              <a:pPr/>
              <a:t>4</a:t>
            </a:fld>
            <a:endParaRPr lang="en-US" dirty="0"/>
          </a:p>
        </p:txBody>
      </p:sp>
    </p:spTree>
    <p:extLst>
      <p:ext uri="{BB962C8B-B14F-4D97-AF65-F5344CB8AC3E}">
        <p14:creationId xmlns:p14="http://schemas.microsoft.com/office/powerpoint/2010/main" val="3064984277"/>
      </p:ext>
    </p:extLst>
  </p:cSld>
  <p:clrMapOvr>
    <a:masterClrMapping/>
  </p:clrMapOvr>
  <mc:AlternateContent xmlns:mc="http://schemas.openxmlformats.org/markup-compatibility/2006" xmlns:p14="http://schemas.microsoft.com/office/powerpoint/2010/main">
    <mc:Choice Requires="p14">
      <p:transition spd="slow" p14:dur="2000" advTm="51535"/>
    </mc:Choice>
    <mc:Fallback xmlns="">
      <p:transition spd="slow" advTm="515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4224-6EE0-43C0-A022-12F1481F9588}"/>
              </a:ext>
            </a:extLst>
          </p:cNvPr>
          <p:cNvSpPr>
            <a:spLocks noGrp="1"/>
          </p:cNvSpPr>
          <p:nvPr>
            <p:ph type="title"/>
          </p:nvPr>
        </p:nvSpPr>
        <p:spPr>
          <a:xfrm>
            <a:off x="609600" y="1"/>
            <a:ext cx="11582400" cy="890953"/>
          </a:xfrm>
        </p:spPr>
        <p:txBody>
          <a:bodyPr/>
          <a:lstStyle/>
          <a:p>
            <a:r>
              <a:rPr lang="en-US" noProof="0" dirty="0"/>
              <a:t>Laboratory &amp; Statistical Analysis				  	         </a:t>
            </a:r>
            <a:r>
              <a:rPr lang="en-US" sz="2800" noProof="0" dirty="0"/>
              <a:t> </a:t>
            </a:r>
            <a:r>
              <a:rPr lang="en-US" sz="2000" noProof="0" dirty="0"/>
              <a:t>(1 of 4)</a:t>
            </a:r>
            <a:endParaRPr lang="en-US" noProof="0" dirty="0"/>
          </a:p>
        </p:txBody>
      </p:sp>
      <p:pic>
        <p:nvPicPr>
          <p:cNvPr id="4" name="Content Placeholder 2" descr="Diagram depicting the steps leading up to the 6-9 months after receiving samples.">
            <a:extLst>
              <a:ext uri="{FF2B5EF4-FFF2-40B4-BE49-F238E27FC236}">
                <a16:creationId xmlns:a16="http://schemas.microsoft.com/office/drawing/2014/main" id="{A8453BC8-76E3-61A8-415F-BB141CF65903}"/>
              </a:ext>
            </a:extLst>
          </p:cNvPr>
          <p:cNvPicPr>
            <a:picLocks noGrp="1" noChangeAspect="1"/>
          </p:cNvPicPr>
          <p:nvPr>
            <p:ph sz="quarter" idx="16"/>
          </p:nvPr>
        </p:nvPicPr>
        <p:blipFill>
          <a:blip r:embed="rId3"/>
          <a:stretch>
            <a:fillRect/>
          </a:stretch>
        </p:blipFill>
        <p:spPr>
          <a:xfrm>
            <a:off x="242715" y="977823"/>
            <a:ext cx="3162300" cy="2057400"/>
          </a:xfrm>
          <a:prstGeom prst="rect">
            <a:avLst/>
          </a:prstGeom>
        </p:spPr>
      </p:pic>
      <p:sp>
        <p:nvSpPr>
          <p:cNvPr id="165" name="Content Placeholder 3">
            <a:extLst>
              <a:ext uri="{FF2B5EF4-FFF2-40B4-BE49-F238E27FC236}">
                <a16:creationId xmlns:a16="http://schemas.microsoft.com/office/drawing/2014/main" id="{0246EFE3-68B5-1FDB-BF81-6FC059F0EB60}"/>
              </a:ext>
              <a:ext uri="{C183D7F6-B498-43B3-948B-1728B52AA6E4}">
                <adec:decorative xmlns:adec="http://schemas.microsoft.com/office/drawing/2017/decorative" val="1"/>
              </a:ext>
            </a:extLst>
          </p:cNvPr>
          <p:cNvSpPr>
            <a:spLocks noGrp="1"/>
          </p:cNvSpPr>
          <p:nvPr>
            <p:ph idx="1"/>
          </p:nvPr>
        </p:nvSpPr>
        <p:spPr>
          <a:xfrm rot="2729695">
            <a:off x="1911400" y="2698621"/>
            <a:ext cx="1737360" cy="1737360"/>
          </a:xfrm>
          <a:prstGeom prst="teardrop">
            <a:avLst/>
          </a:prstGeom>
          <a:solidFill>
            <a:srgbClr val="F98F2B"/>
          </a:solid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noProof="0" dirty="0"/>
              <a:t> </a:t>
            </a:r>
          </a:p>
        </p:txBody>
      </p:sp>
      <p:sp>
        <p:nvSpPr>
          <p:cNvPr id="166" name="Content Placeholder 4">
            <a:extLst>
              <a:ext uri="{FF2B5EF4-FFF2-40B4-BE49-F238E27FC236}">
                <a16:creationId xmlns:a16="http://schemas.microsoft.com/office/drawing/2014/main" id="{E9B54F3D-8562-B381-1157-C3F4449031C1}"/>
              </a:ext>
            </a:extLst>
          </p:cNvPr>
          <p:cNvSpPr>
            <a:spLocks noGrp="1"/>
          </p:cNvSpPr>
          <p:nvPr>
            <p:ph idx="14"/>
          </p:nvPr>
        </p:nvSpPr>
        <p:spPr>
          <a:xfrm>
            <a:off x="1959513" y="2738971"/>
            <a:ext cx="1627632" cy="1627632"/>
          </a:xfrm>
          <a:prstGeom prst="flowChartConnector">
            <a:avLst/>
          </a:prstGeom>
          <a:solidFill>
            <a:schemeClr val="accent1">
              <a:lumMod val="20000"/>
              <a:lumOff val="80000"/>
            </a:schemeClr>
          </a:solid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100" noProof="0" dirty="0">
                <a:solidFill>
                  <a:srgbClr val="033479"/>
                </a:solidFill>
              </a:rPr>
              <a:t>Samples Arrive @ Lab</a:t>
            </a:r>
          </a:p>
        </p:txBody>
      </p:sp>
      <p:sp>
        <p:nvSpPr>
          <p:cNvPr id="159" name="Content Placeholder 5">
            <a:extLst>
              <a:ext uri="{FF2B5EF4-FFF2-40B4-BE49-F238E27FC236}">
                <a16:creationId xmlns:a16="http://schemas.microsoft.com/office/drawing/2014/main" id="{C7CB65B1-5AD7-774D-971D-CCE7711E7C3C}"/>
              </a:ext>
              <a:ext uri="{C183D7F6-B498-43B3-948B-1728B52AA6E4}">
                <adec:decorative xmlns:adec="http://schemas.microsoft.com/office/drawing/2017/decorative" val="0"/>
              </a:ext>
            </a:extLst>
          </p:cNvPr>
          <p:cNvSpPr>
            <a:spLocks noGrp="1"/>
          </p:cNvSpPr>
          <p:nvPr>
            <p:ph idx="13"/>
          </p:nvPr>
        </p:nvSpPr>
        <p:spPr>
          <a:xfrm>
            <a:off x="4185568" y="2186342"/>
            <a:ext cx="2962656" cy="2770632"/>
          </a:xfrm>
          <a:prstGeom prst="bracePair">
            <a:avLst/>
          </a:prstGeom>
          <a:ln w="571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lIns="365760" tIns="0" rIns="274320" bIns="0" rtlCol="0" anchor="t" anchorCtr="0">
            <a:noAutofit/>
          </a:bodyPr>
          <a:lstStyle/>
          <a:p>
            <a:pPr marL="0" indent="0">
              <a:spcAft>
                <a:spcPts val="2400"/>
              </a:spcAft>
              <a:buNone/>
            </a:pPr>
            <a:r>
              <a:rPr lang="en-US" sz="2400" b="1" noProof="0" dirty="0"/>
              <a:t># of samples</a:t>
            </a:r>
          </a:p>
          <a:p>
            <a:pPr marL="0" indent="0">
              <a:spcAft>
                <a:spcPts val="2400"/>
              </a:spcAft>
              <a:buNone/>
            </a:pPr>
            <a:r>
              <a:rPr lang="en-US" sz="2400" b="1" noProof="0" dirty="0"/>
              <a:t># of analyses</a:t>
            </a:r>
          </a:p>
          <a:p>
            <a:pPr marL="0" indent="0">
              <a:spcAft>
                <a:spcPts val="2400"/>
              </a:spcAft>
              <a:buNone/>
            </a:pPr>
            <a:r>
              <a:rPr lang="en-US" sz="2400" b="1" noProof="0" dirty="0"/>
              <a:t>Projects in lab queue</a:t>
            </a:r>
          </a:p>
        </p:txBody>
      </p:sp>
      <p:pic>
        <p:nvPicPr>
          <p:cNvPr id="7" name="Content Placeholder 6" descr="Graphic depicting the latter steps in the Laboratory and Statistical Analysis process. The Lab Hub(s) complete analyses and then the results are uploaded to the Data Center.">
            <a:extLst>
              <a:ext uri="{FF2B5EF4-FFF2-40B4-BE49-F238E27FC236}">
                <a16:creationId xmlns:a16="http://schemas.microsoft.com/office/drawing/2014/main" id="{1663DC17-CF5A-6339-5EF1-27655AF9C6B8}"/>
              </a:ext>
            </a:extLst>
          </p:cNvPr>
          <p:cNvPicPr>
            <a:picLocks noGrp="1" noChangeAspect="1"/>
          </p:cNvPicPr>
          <p:nvPr>
            <p:ph idx="21"/>
          </p:nvPr>
        </p:nvPicPr>
        <p:blipFill>
          <a:blip r:embed="rId4"/>
          <a:stretch>
            <a:fillRect/>
          </a:stretch>
        </p:blipFill>
        <p:spPr>
          <a:xfrm>
            <a:off x="6565819" y="1993038"/>
            <a:ext cx="4639814" cy="3132118"/>
          </a:xfrm>
          <a:prstGeom prst="rect">
            <a:avLst/>
          </a:prstGeom>
        </p:spPr>
      </p:pic>
      <p:pic>
        <p:nvPicPr>
          <p:cNvPr id="167" name="Picture Placeholder 7" descr="Illustration of three test tubes in a rack.">
            <a:extLst>
              <a:ext uri="{FF2B5EF4-FFF2-40B4-BE49-F238E27FC236}">
                <a16:creationId xmlns:a16="http://schemas.microsoft.com/office/drawing/2014/main" id="{938DAAF5-CC7C-BEAE-D2E0-73BF40D66166}"/>
              </a:ext>
              <a:ext uri="{C183D7F6-B498-43B3-948B-1728B52AA6E4}">
                <adec:decorative xmlns:adec="http://schemas.microsoft.com/office/drawing/2017/decorative" val="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l="89" r="89"/>
          <a:stretch>
            <a:fillRect/>
          </a:stretch>
        </p:blipFill>
        <p:spPr>
          <a:xfrm>
            <a:off x="321357" y="5297714"/>
            <a:ext cx="885825" cy="887413"/>
          </a:xfrm>
          <a:prstGeom prst="rect">
            <a:avLst/>
          </a:prstGeom>
        </p:spPr>
      </p:pic>
      <p:pic>
        <p:nvPicPr>
          <p:cNvPr id="168" name="Picture Placeholder 8" descr="Illustration of a microscope.">
            <a:extLst>
              <a:ext uri="{FF2B5EF4-FFF2-40B4-BE49-F238E27FC236}">
                <a16:creationId xmlns:a16="http://schemas.microsoft.com/office/drawing/2014/main" id="{24D73F5E-4672-2540-6FBA-A7960611F362}"/>
              </a:ext>
              <a:ext uri="{C183D7F6-B498-43B3-948B-1728B52AA6E4}">
                <adec:decorative xmlns:adec="http://schemas.microsoft.com/office/drawing/2017/decorative" val="1"/>
              </a:ext>
            </a:extLst>
          </p:cNvPr>
          <p:cNvPicPr>
            <a:picLocks noGrp="1" noChangeAspect="1"/>
          </p:cNvPicPr>
          <p:nvPr>
            <p:ph type="pic" sz="quarter" idx="18"/>
          </p:nvPr>
        </p:nvPicPr>
        <p:blipFill>
          <a:blip r:embed="rId7">
            <a:extLst>
              <a:ext uri="{96DAC541-7B7A-43D3-8B79-37D633B846F1}">
                <asvg:svgBlip xmlns:asvg="http://schemas.microsoft.com/office/drawing/2016/SVG/main" r:embed="rId8"/>
              </a:ext>
            </a:extLst>
          </a:blip>
          <a:srcRect/>
          <a:stretch>
            <a:fillRect/>
          </a:stretch>
        </p:blipFill>
        <p:spPr>
          <a:xfrm>
            <a:off x="3622902" y="5297714"/>
            <a:ext cx="887412" cy="887413"/>
          </a:xfrm>
          <a:prstGeom prst="rect">
            <a:avLst/>
          </a:prstGeom>
        </p:spPr>
      </p:pic>
      <p:pic>
        <p:nvPicPr>
          <p:cNvPr id="169" name="Picture Placeholder 9" descr="Illustration of a beaker with a bubbling liquid in it.">
            <a:extLst>
              <a:ext uri="{FF2B5EF4-FFF2-40B4-BE49-F238E27FC236}">
                <a16:creationId xmlns:a16="http://schemas.microsoft.com/office/drawing/2014/main" id="{7D69AD63-EC7C-1D00-0180-E30AF4AE8D40}"/>
              </a:ext>
              <a:ext uri="{C183D7F6-B498-43B3-948B-1728B52AA6E4}">
                <adec:decorative xmlns:adec="http://schemas.microsoft.com/office/drawing/2017/decorative" val="1"/>
              </a:ext>
            </a:extLst>
          </p:cNvPr>
          <p:cNvPicPr>
            <a:picLocks noGrp="1" noChangeAspect="1"/>
          </p:cNvPicPr>
          <p:nvPr>
            <p:ph type="pic" sz="quarter" idx="19"/>
          </p:nvPr>
        </p:nvPicPr>
        <p:blipFill>
          <a:blip r:embed="rId9">
            <a:extLst>
              <a:ext uri="{96DAC541-7B7A-43D3-8B79-37D633B846F1}">
                <asvg:svgBlip xmlns:asvg="http://schemas.microsoft.com/office/drawing/2016/SVG/main" r:embed="rId10"/>
              </a:ext>
            </a:extLst>
          </a:blip>
          <a:srcRect l="89" r="89"/>
          <a:stretch>
            <a:fillRect/>
          </a:stretch>
        </p:blipFill>
        <p:spPr>
          <a:xfrm>
            <a:off x="7237185" y="5297714"/>
            <a:ext cx="885825" cy="887413"/>
          </a:xfrm>
          <a:prstGeom prst="rect">
            <a:avLst/>
          </a:prstGeom>
        </p:spPr>
      </p:pic>
      <p:pic>
        <p:nvPicPr>
          <p:cNvPr id="170" name="Picture Placeholder 10" descr="Illustration of PC monitor showing an image of an atom.">
            <a:extLst>
              <a:ext uri="{FF2B5EF4-FFF2-40B4-BE49-F238E27FC236}">
                <a16:creationId xmlns:a16="http://schemas.microsoft.com/office/drawing/2014/main" id="{5271044C-CAD3-7D45-9ADC-A4ACBD0656F4}"/>
              </a:ext>
              <a:ext uri="{C183D7F6-B498-43B3-948B-1728B52AA6E4}">
                <adec:decorative xmlns:adec="http://schemas.microsoft.com/office/drawing/2017/decorative" val="1"/>
              </a:ext>
            </a:extLst>
          </p:cNvPr>
          <p:cNvPicPr>
            <a:picLocks noGrp="1" noChangeAspect="1"/>
          </p:cNvPicPr>
          <p:nvPr>
            <p:ph type="pic" sz="quarter" idx="20"/>
          </p:nvPr>
        </p:nvPicPr>
        <p:blipFill>
          <a:blip r:embed="rId11">
            <a:extLst>
              <a:ext uri="{96DAC541-7B7A-43D3-8B79-37D633B846F1}">
                <asvg:svgBlip xmlns:asvg="http://schemas.microsoft.com/office/drawing/2016/SVG/main" r:embed="rId12"/>
              </a:ext>
            </a:extLst>
          </a:blip>
          <a:srcRect l="89" r="89"/>
          <a:stretch>
            <a:fillRect/>
          </a:stretch>
        </p:blipFill>
        <p:spPr>
          <a:xfrm>
            <a:off x="11071905" y="5297714"/>
            <a:ext cx="885825" cy="887413"/>
          </a:xfrm>
          <a:prstGeom prst="rect">
            <a:avLst/>
          </a:prstGeom>
        </p:spPr>
      </p:pic>
      <p:sp>
        <p:nvSpPr>
          <p:cNvPr id="3" name="Slide Number Placeholder 11">
            <a:extLst>
              <a:ext uri="{FF2B5EF4-FFF2-40B4-BE49-F238E27FC236}">
                <a16:creationId xmlns:a16="http://schemas.microsoft.com/office/drawing/2014/main" id="{09A26E4D-1E37-C177-9B87-7E1A3CD35F49}"/>
              </a:ext>
            </a:extLst>
          </p:cNvPr>
          <p:cNvSpPr>
            <a:spLocks noGrp="1"/>
          </p:cNvSpPr>
          <p:nvPr>
            <p:ph type="sldNum" sz="quarter" idx="4"/>
          </p:nvPr>
        </p:nvSpPr>
        <p:spPr/>
        <p:txBody>
          <a:bodyPr/>
          <a:lstStyle/>
          <a:p>
            <a:fld id="{8DA2C6BB-42E6-DF45-96A9-E839D1C5474D}" type="slidenum">
              <a:rPr lang="en-US" smtClean="0"/>
              <a:pPr/>
              <a:t>5</a:t>
            </a:fld>
            <a:endParaRPr lang="en-US" dirty="0"/>
          </a:p>
        </p:txBody>
      </p:sp>
    </p:spTree>
    <p:extLst>
      <p:ext uri="{BB962C8B-B14F-4D97-AF65-F5344CB8AC3E}">
        <p14:creationId xmlns:p14="http://schemas.microsoft.com/office/powerpoint/2010/main" val="977424880"/>
      </p:ext>
    </p:extLst>
  </p:cSld>
  <p:clrMapOvr>
    <a:masterClrMapping/>
  </p:clrMapOvr>
  <mc:AlternateContent xmlns:mc="http://schemas.openxmlformats.org/markup-compatibility/2006" xmlns:p14="http://schemas.microsoft.com/office/powerpoint/2010/main">
    <mc:Choice Requires="p14">
      <p:transition spd="slow" p14:dur="2000" advTm="30915"/>
    </mc:Choice>
    <mc:Fallback xmlns="">
      <p:transition spd="slow" advTm="309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4224-6EE0-43C0-A022-12F1481F9588}"/>
              </a:ext>
            </a:extLst>
          </p:cNvPr>
          <p:cNvSpPr>
            <a:spLocks noGrp="1"/>
          </p:cNvSpPr>
          <p:nvPr>
            <p:ph type="title"/>
          </p:nvPr>
        </p:nvSpPr>
        <p:spPr>
          <a:xfrm>
            <a:off x="609600" y="1"/>
            <a:ext cx="11582400" cy="890953"/>
          </a:xfrm>
        </p:spPr>
        <p:txBody>
          <a:bodyPr/>
          <a:lstStyle/>
          <a:p>
            <a:r>
              <a:rPr lang="en-US" noProof="0" dirty="0"/>
              <a:t>Laboratory &amp; Statistical Analysis				  	         </a:t>
            </a:r>
            <a:r>
              <a:rPr lang="en-US" sz="2800" noProof="0" dirty="0"/>
              <a:t> </a:t>
            </a:r>
            <a:r>
              <a:rPr lang="en-US" sz="2000" noProof="0" dirty="0"/>
              <a:t>(2 of 4)</a:t>
            </a:r>
            <a:endParaRPr lang="en-US" noProof="0" dirty="0"/>
          </a:p>
        </p:txBody>
      </p:sp>
      <p:pic>
        <p:nvPicPr>
          <p:cNvPr id="3" name="Content Placeholder 2" descr="Diagram depicting the steps that lead up to the 1-2 months after DC receives lab data.">
            <a:extLst>
              <a:ext uri="{FF2B5EF4-FFF2-40B4-BE49-F238E27FC236}">
                <a16:creationId xmlns:a16="http://schemas.microsoft.com/office/drawing/2014/main" id="{431A3689-4F87-905F-0690-C536AC57FB34}"/>
              </a:ext>
            </a:extLst>
          </p:cNvPr>
          <p:cNvPicPr>
            <a:picLocks noGrp="1" noChangeAspect="1"/>
          </p:cNvPicPr>
          <p:nvPr>
            <p:ph sz="quarter" idx="16"/>
          </p:nvPr>
        </p:nvPicPr>
        <p:blipFill>
          <a:blip r:embed="rId3"/>
          <a:stretch>
            <a:fillRect/>
          </a:stretch>
        </p:blipFill>
        <p:spPr>
          <a:xfrm>
            <a:off x="16352" y="1011555"/>
            <a:ext cx="2667000" cy="2219325"/>
          </a:xfrm>
          <a:prstGeom prst="rect">
            <a:avLst/>
          </a:prstGeom>
        </p:spPr>
      </p:pic>
      <p:pic>
        <p:nvPicPr>
          <p:cNvPr id="9" name="Content Placeholder 3" descr="Graphic depicting the steps of the Laboratory and Statistical Analysis process. Results uploaded to Data Center, then Data Center QCs the data file, and finally Results are Shared with investigator.">
            <a:extLst>
              <a:ext uri="{FF2B5EF4-FFF2-40B4-BE49-F238E27FC236}">
                <a16:creationId xmlns:a16="http://schemas.microsoft.com/office/drawing/2014/main" id="{A7A599A7-3700-45F0-80BF-79E0468A187D}"/>
              </a:ext>
            </a:extLst>
          </p:cNvPr>
          <p:cNvPicPr>
            <a:picLocks noGrp="1" noChangeAspect="1"/>
          </p:cNvPicPr>
          <p:nvPr>
            <p:ph idx="1"/>
          </p:nvPr>
        </p:nvPicPr>
        <p:blipFill>
          <a:blip r:embed="rId4"/>
          <a:stretch>
            <a:fillRect/>
          </a:stretch>
        </p:blipFill>
        <p:spPr>
          <a:xfrm>
            <a:off x="1840976" y="2023110"/>
            <a:ext cx="7559436" cy="3337560"/>
          </a:xfrm>
          <a:prstGeom prst="rect">
            <a:avLst/>
          </a:prstGeom>
        </p:spPr>
      </p:pic>
      <p:sp>
        <p:nvSpPr>
          <p:cNvPr id="38" name="Content Placeholder 4">
            <a:extLst>
              <a:ext uri="{FF2B5EF4-FFF2-40B4-BE49-F238E27FC236}">
                <a16:creationId xmlns:a16="http://schemas.microsoft.com/office/drawing/2014/main" id="{A6D399E0-45FC-BAC7-CE35-A1183EECD877}"/>
              </a:ext>
            </a:extLst>
          </p:cNvPr>
          <p:cNvSpPr txBox="1">
            <a:spLocks noGrp="1"/>
          </p:cNvSpPr>
          <p:nvPr>
            <p:ph idx="14"/>
          </p:nvPr>
        </p:nvSpPr>
        <p:spPr>
          <a:xfrm>
            <a:off x="8181294" y="5269368"/>
            <a:ext cx="2947987" cy="923330"/>
          </a:xfrm>
          <a:prstGeom prst="rect">
            <a:avLst/>
          </a:prstGeom>
          <a:noFill/>
        </p:spPr>
        <p:txBody>
          <a:bodyPr wrap="square" rtlCol="0">
            <a:spAutoFit/>
          </a:bodyPr>
          <a:lstStyle/>
          <a:p>
            <a:pPr marL="0" indent="0">
              <a:buNone/>
            </a:pPr>
            <a:r>
              <a:rPr lang="en-US" sz="1800" noProof="0" dirty="0">
                <a:solidFill>
                  <a:srgbClr val="216352"/>
                </a:solidFill>
              </a:rPr>
              <a:t>Note: untargeted profiling data is provided through </a:t>
            </a:r>
            <a:r>
              <a:rPr lang="en-US" sz="1800" b="1" noProof="0" dirty="0">
                <a:solidFill>
                  <a:srgbClr val="216352"/>
                </a:solidFill>
              </a:rPr>
              <a:t>Metabolomics Workbench</a:t>
            </a:r>
            <a:r>
              <a:rPr lang="en-US" sz="1800" noProof="0" dirty="0">
                <a:solidFill>
                  <a:srgbClr val="216352"/>
                </a:solidFill>
              </a:rPr>
              <a:t>.</a:t>
            </a:r>
          </a:p>
        </p:txBody>
      </p:sp>
      <p:pic>
        <p:nvPicPr>
          <p:cNvPr id="26" name="Picture Placeholder 5" descr="Illustration of three test tubes in a rack.">
            <a:extLst>
              <a:ext uri="{FF2B5EF4-FFF2-40B4-BE49-F238E27FC236}">
                <a16:creationId xmlns:a16="http://schemas.microsoft.com/office/drawing/2014/main" id="{67BDBC2E-FE81-BA25-E483-CBDA26F50F53}"/>
              </a:ext>
              <a:ext uri="{C183D7F6-B498-43B3-948B-1728B52AA6E4}">
                <adec:decorative xmlns:adec="http://schemas.microsoft.com/office/drawing/2017/decorative" val="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l="89" r="89"/>
          <a:stretch>
            <a:fillRect/>
          </a:stretch>
        </p:blipFill>
        <p:spPr>
          <a:xfrm>
            <a:off x="321357" y="5297714"/>
            <a:ext cx="885825" cy="887413"/>
          </a:xfrm>
          <a:prstGeom prst="rect">
            <a:avLst/>
          </a:prstGeom>
        </p:spPr>
      </p:pic>
      <p:pic>
        <p:nvPicPr>
          <p:cNvPr id="27" name="Picture Placeholder 6" descr="Illustration of a microscope.">
            <a:extLst>
              <a:ext uri="{FF2B5EF4-FFF2-40B4-BE49-F238E27FC236}">
                <a16:creationId xmlns:a16="http://schemas.microsoft.com/office/drawing/2014/main" id="{2E480FE7-6811-1639-4D52-1AB4BF70A805}"/>
              </a:ext>
              <a:ext uri="{C183D7F6-B498-43B3-948B-1728B52AA6E4}">
                <adec:decorative xmlns:adec="http://schemas.microsoft.com/office/drawing/2017/decorative" val="1"/>
              </a:ext>
            </a:extLst>
          </p:cNvPr>
          <p:cNvPicPr>
            <a:picLocks noGrp="1" noChangeAspect="1"/>
          </p:cNvPicPr>
          <p:nvPr>
            <p:ph type="pic" sz="quarter" idx="18"/>
          </p:nvPr>
        </p:nvPicPr>
        <p:blipFill>
          <a:blip r:embed="rId7">
            <a:extLst>
              <a:ext uri="{96DAC541-7B7A-43D3-8B79-37D633B846F1}">
                <asvg:svgBlip xmlns:asvg="http://schemas.microsoft.com/office/drawing/2016/SVG/main" r:embed="rId8"/>
              </a:ext>
            </a:extLst>
          </a:blip>
          <a:srcRect/>
          <a:stretch>
            <a:fillRect/>
          </a:stretch>
        </p:blipFill>
        <p:spPr>
          <a:xfrm>
            <a:off x="3622905" y="5297714"/>
            <a:ext cx="887412" cy="887413"/>
          </a:xfrm>
          <a:prstGeom prst="rect">
            <a:avLst/>
          </a:prstGeom>
        </p:spPr>
      </p:pic>
      <p:pic>
        <p:nvPicPr>
          <p:cNvPr id="28" name="Picture Placeholder 7" descr="Illustration of a beaker with a bubbling liquid in it.">
            <a:extLst>
              <a:ext uri="{FF2B5EF4-FFF2-40B4-BE49-F238E27FC236}">
                <a16:creationId xmlns:a16="http://schemas.microsoft.com/office/drawing/2014/main" id="{F7CF085B-8E7B-736B-63C6-0EE5341C1D25}"/>
              </a:ext>
              <a:ext uri="{C183D7F6-B498-43B3-948B-1728B52AA6E4}">
                <adec:decorative xmlns:adec="http://schemas.microsoft.com/office/drawing/2017/decorative" val="1"/>
              </a:ext>
            </a:extLst>
          </p:cNvPr>
          <p:cNvPicPr>
            <a:picLocks noGrp="1" noChangeAspect="1"/>
          </p:cNvPicPr>
          <p:nvPr>
            <p:ph type="pic" sz="quarter" idx="19"/>
          </p:nvPr>
        </p:nvPicPr>
        <p:blipFill>
          <a:blip r:embed="rId9">
            <a:extLst>
              <a:ext uri="{96DAC541-7B7A-43D3-8B79-37D633B846F1}">
                <asvg:svgBlip xmlns:asvg="http://schemas.microsoft.com/office/drawing/2016/SVG/main" r:embed="rId10"/>
              </a:ext>
            </a:extLst>
          </a:blip>
          <a:srcRect l="89" r="89"/>
          <a:stretch>
            <a:fillRect/>
          </a:stretch>
        </p:blipFill>
        <p:spPr>
          <a:xfrm>
            <a:off x="7237185" y="5297714"/>
            <a:ext cx="885825" cy="887413"/>
          </a:xfrm>
          <a:prstGeom prst="rect">
            <a:avLst/>
          </a:prstGeom>
        </p:spPr>
      </p:pic>
      <p:pic>
        <p:nvPicPr>
          <p:cNvPr id="30" name="Picture Placeholder 8" descr="Illustration of PC monitor showing an image of an atom.">
            <a:extLst>
              <a:ext uri="{FF2B5EF4-FFF2-40B4-BE49-F238E27FC236}">
                <a16:creationId xmlns:a16="http://schemas.microsoft.com/office/drawing/2014/main" id="{015D6AC9-F854-D4B5-DEED-2CFDEB09C676}"/>
              </a:ext>
              <a:ext uri="{C183D7F6-B498-43B3-948B-1728B52AA6E4}">
                <adec:decorative xmlns:adec="http://schemas.microsoft.com/office/drawing/2017/decorative" val="1"/>
              </a:ext>
            </a:extLst>
          </p:cNvPr>
          <p:cNvPicPr>
            <a:picLocks noGrp="1" noChangeAspect="1"/>
          </p:cNvPicPr>
          <p:nvPr>
            <p:ph type="pic" sz="quarter" idx="20"/>
          </p:nvPr>
        </p:nvPicPr>
        <p:blipFill>
          <a:blip r:embed="rId11">
            <a:extLst>
              <a:ext uri="{96DAC541-7B7A-43D3-8B79-37D633B846F1}">
                <asvg:svgBlip xmlns:asvg="http://schemas.microsoft.com/office/drawing/2016/SVG/main" r:embed="rId12"/>
              </a:ext>
            </a:extLst>
          </a:blip>
          <a:srcRect l="89" r="89"/>
          <a:stretch>
            <a:fillRect/>
          </a:stretch>
        </p:blipFill>
        <p:spPr>
          <a:xfrm>
            <a:off x="11071905" y="5297714"/>
            <a:ext cx="885825" cy="887413"/>
          </a:xfrm>
          <a:prstGeom prst="rect">
            <a:avLst/>
          </a:prstGeom>
        </p:spPr>
      </p:pic>
      <p:sp>
        <p:nvSpPr>
          <p:cNvPr id="4" name="Slide Number Placeholder 9">
            <a:extLst>
              <a:ext uri="{FF2B5EF4-FFF2-40B4-BE49-F238E27FC236}">
                <a16:creationId xmlns:a16="http://schemas.microsoft.com/office/drawing/2014/main" id="{46723DF6-3127-6880-EAC4-DEB8F303AEC4}"/>
              </a:ext>
            </a:extLst>
          </p:cNvPr>
          <p:cNvSpPr>
            <a:spLocks noGrp="1"/>
          </p:cNvSpPr>
          <p:nvPr>
            <p:ph type="sldNum" sz="quarter" idx="4"/>
          </p:nvPr>
        </p:nvSpPr>
        <p:spPr/>
        <p:txBody>
          <a:bodyPr/>
          <a:lstStyle/>
          <a:p>
            <a:fld id="{8DA2C6BB-42E6-DF45-96A9-E839D1C5474D}" type="slidenum">
              <a:rPr lang="en-US" smtClean="0"/>
              <a:pPr/>
              <a:t>6</a:t>
            </a:fld>
            <a:endParaRPr lang="en-US" dirty="0"/>
          </a:p>
        </p:txBody>
      </p:sp>
    </p:spTree>
    <p:extLst>
      <p:ext uri="{BB962C8B-B14F-4D97-AF65-F5344CB8AC3E}">
        <p14:creationId xmlns:p14="http://schemas.microsoft.com/office/powerpoint/2010/main" val="3543797115"/>
      </p:ext>
    </p:extLst>
  </p:cSld>
  <p:clrMapOvr>
    <a:masterClrMapping/>
  </p:clrMapOvr>
  <mc:AlternateContent xmlns:mc="http://schemas.openxmlformats.org/markup-compatibility/2006" xmlns:p14="http://schemas.microsoft.com/office/powerpoint/2010/main">
    <mc:Choice Requires="p14">
      <p:transition spd="slow" p14:dur="2000" advTm="37672"/>
    </mc:Choice>
    <mc:Fallback xmlns="">
      <p:transition spd="slow" advTm="376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E6CC-97DB-3004-93C7-2A14DD230A7B}"/>
              </a:ext>
            </a:extLst>
          </p:cNvPr>
          <p:cNvSpPr>
            <a:spLocks noGrp="1"/>
          </p:cNvSpPr>
          <p:nvPr>
            <p:ph type="title"/>
          </p:nvPr>
        </p:nvSpPr>
        <p:spPr>
          <a:xfrm>
            <a:off x="609600" y="1"/>
            <a:ext cx="11582400" cy="890953"/>
          </a:xfrm>
        </p:spPr>
        <p:txBody>
          <a:bodyPr/>
          <a:lstStyle/>
          <a:p>
            <a:r>
              <a:rPr lang="en-US" noProof="0" dirty="0"/>
              <a:t>Laboratory &amp; Statistical Analysis				  	         </a:t>
            </a:r>
            <a:r>
              <a:rPr lang="en-US" sz="2800" noProof="0" dirty="0"/>
              <a:t> </a:t>
            </a:r>
            <a:r>
              <a:rPr lang="en-US" sz="2000" noProof="0" dirty="0"/>
              <a:t>(3 of 4)</a:t>
            </a:r>
            <a:endParaRPr lang="en-US" noProof="0" dirty="0"/>
          </a:p>
        </p:txBody>
      </p:sp>
      <p:sp>
        <p:nvSpPr>
          <p:cNvPr id="3" name="Content Placeholder 2">
            <a:extLst>
              <a:ext uri="{FF2B5EF4-FFF2-40B4-BE49-F238E27FC236}">
                <a16:creationId xmlns:a16="http://schemas.microsoft.com/office/drawing/2014/main" id="{2635E199-71D9-1E5B-7121-AAF7B5013045}"/>
              </a:ext>
            </a:extLst>
          </p:cNvPr>
          <p:cNvSpPr>
            <a:spLocks noGrp="1"/>
          </p:cNvSpPr>
          <p:nvPr>
            <p:ph idx="4294967295"/>
          </p:nvPr>
        </p:nvSpPr>
        <p:spPr>
          <a:xfrm>
            <a:off x="609600" y="1235076"/>
            <a:ext cx="10972800" cy="5108918"/>
          </a:xfrm>
        </p:spPr>
        <p:txBody>
          <a:bodyPr>
            <a:normAutofit fontScale="92500" lnSpcReduction="20000"/>
          </a:bodyPr>
          <a:lstStyle/>
          <a:p>
            <a:pPr marL="0" indent="0">
              <a:buNone/>
            </a:pPr>
            <a:r>
              <a:rPr lang="en-US" sz="4800" noProof="0" dirty="0"/>
              <a:t>Track your Project’s Status</a:t>
            </a:r>
          </a:p>
          <a:p>
            <a:pPr marL="0" indent="0">
              <a:buNone/>
            </a:pPr>
            <a:endParaRPr lang="en-US" noProof="0" dirty="0"/>
          </a:p>
          <a:p>
            <a:pPr marL="0" indent="0">
              <a:buNone/>
            </a:pPr>
            <a:r>
              <a:rPr lang="en-US" sz="3800" noProof="0" dirty="0"/>
              <a:t>Your project’s status can be viewed on your </a:t>
            </a:r>
            <a:r>
              <a:rPr lang="en-US" sz="3800" noProof="0" dirty="0" err="1"/>
              <a:t>myHHEAR</a:t>
            </a:r>
            <a:r>
              <a:rPr lang="en-US" sz="3800" noProof="0" dirty="0"/>
              <a:t> dashboard under “Other Project Tasks.” </a:t>
            </a:r>
          </a:p>
          <a:p>
            <a:pPr marL="0" indent="0">
              <a:buNone/>
            </a:pPr>
            <a:endParaRPr lang="en-US" noProof="0" dirty="0"/>
          </a:p>
          <a:p>
            <a:pPr marL="0" indent="0">
              <a:buNone/>
            </a:pPr>
            <a:r>
              <a:rPr lang="en-US" noProof="0" dirty="0"/>
              <a:t>Here you will see:</a:t>
            </a:r>
          </a:p>
          <a:p>
            <a:pPr lvl="1"/>
            <a:r>
              <a:rPr lang="en-US" noProof="0" dirty="0"/>
              <a:t>	Analyses initiated</a:t>
            </a:r>
          </a:p>
          <a:p>
            <a:pPr lvl="1"/>
            <a:r>
              <a:rPr lang="en-US" noProof="0" dirty="0"/>
              <a:t>	Analyses completed</a:t>
            </a:r>
          </a:p>
          <a:p>
            <a:pPr lvl="1"/>
            <a:r>
              <a:rPr lang="en-US" noProof="0" dirty="0"/>
              <a:t>	Which results have been transferred to the Data Center</a:t>
            </a:r>
          </a:p>
          <a:p>
            <a:pPr lvl="1"/>
            <a:r>
              <a:rPr lang="en-US" noProof="0" dirty="0"/>
              <a:t>	Status of the Data Center Quality control review</a:t>
            </a:r>
          </a:p>
          <a:p>
            <a:pPr lvl="1"/>
            <a:r>
              <a:rPr lang="en-US" noProof="0" dirty="0"/>
              <a:t>	Relevant comments about the analyses</a:t>
            </a:r>
          </a:p>
        </p:txBody>
      </p:sp>
      <p:sp>
        <p:nvSpPr>
          <p:cNvPr id="4" name="Slide Number Placeholder 3">
            <a:extLst>
              <a:ext uri="{FF2B5EF4-FFF2-40B4-BE49-F238E27FC236}">
                <a16:creationId xmlns:a16="http://schemas.microsoft.com/office/drawing/2014/main" id="{6B3CE7D2-96BB-E061-69C5-B58954087BBE}"/>
              </a:ext>
            </a:extLst>
          </p:cNvPr>
          <p:cNvSpPr>
            <a:spLocks noGrp="1"/>
          </p:cNvSpPr>
          <p:nvPr>
            <p:ph type="sldNum" sz="quarter" idx="4"/>
          </p:nvPr>
        </p:nvSpPr>
        <p:spPr/>
        <p:txBody>
          <a:bodyPr/>
          <a:lstStyle/>
          <a:p>
            <a:fld id="{8DA2C6BB-42E6-DF45-96A9-E839D1C5474D}" type="slidenum">
              <a:rPr lang="en-US" smtClean="0"/>
              <a:pPr/>
              <a:t>7</a:t>
            </a:fld>
            <a:endParaRPr lang="en-US" dirty="0"/>
          </a:p>
        </p:txBody>
      </p:sp>
    </p:spTree>
    <p:extLst>
      <p:ext uri="{BB962C8B-B14F-4D97-AF65-F5344CB8AC3E}">
        <p14:creationId xmlns:p14="http://schemas.microsoft.com/office/powerpoint/2010/main" val="2806022435"/>
      </p:ext>
    </p:extLst>
  </p:cSld>
  <p:clrMapOvr>
    <a:masterClrMapping/>
  </p:clrMapOvr>
  <mc:AlternateContent xmlns:mc="http://schemas.openxmlformats.org/markup-compatibility/2006" xmlns:p14="http://schemas.microsoft.com/office/powerpoint/2010/main">
    <mc:Choice Requires="p14">
      <p:transition spd="slow" p14:dur="2000" advTm="31287"/>
    </mc:Choice>
    <mc:Fallback xmlns="">
      <p:transition spd="slow" advTm="312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1BCB-3363-48BC-8EB0-4628EC49D6AA}"/>
              </a:ext>
            </a:extLst>
          </p:cNvPr>
          <p:cNvSpPr>
            <a:spLocks noGrp="1"/>
          </p:cNvSpPr>
          <p:nvPr>
            <p:ph type="title"/>
          </p:nvPr>
        </p:nvSpPr>
        <p:spPr>
          <a:xfrm>
            <a:off x="609600" y="1"/>
            <a:ext cx="11582400" cy="890953"/>
          </a:xfrm>
        </p:spPr>
        <p:txBody>
          <a:bodyPr/>
          <a:lstStyle/>
          <a:p>
            <a:r>
              <a:rPr lang="en-US" noProof="0" dirty="0"/>
              <a:t>Laboratory &amp; Statistical Analysis				  	         </a:t>
            </a:r>
            <a:r>
              <a:rPr lang="en-US" sz="2800" noProof="0" dirty="0"/>
              <a:t> </a:t>
            </a:r>
            <a:r>
              <a:rPr lang="en-US" sz="2000" noProof="0" dirty="0"/>
              <a:t>(4 of 4)</a:t>
            </a:r>
            <a:endParaRPr lang="en-US" noProof="0" dirty="0"/>
          </a:p>
        </p:txBody>
      </p:sp>
      <p:pic>
        <p:nvPicPr>
          <p:cNvPr id="3" name="Content Placeholder 2" descr="Diagram depicting the steps that lead up to the 6-9 months after PI receives QC'd data.">
            <a:extLst>
              <a:ext uri="{FF2B5EF4-FFF2-40B4-BE49-F238E27FC236}">
                <a16:creationId xmlns:a16="http://schemas.microsoft.com/office/drawing/2014/main" id="{DF3B92E5-EA43-7743-8F98-5D9FA54E834A}"/>
              </a:ext>
            </a:extLst>
          </p:cNvPr>
          <p:cNvPicPr>
            <a:picLocks noGrp="1" noChangeAspect="1"/>
          </p:cNvPicPr>
          <p:nvPr>
            <p:ph sz="quarter" idx="16"/>
          </p:nvPr>
        </p:nvPicPr>
        <p:blipFill>
          <a:blip r:embed="rId3"/>
          <a:stretch>
            <a:fillRect/>
          </a:stretch>
        </p:blipFill>
        <p:spPr>
          <a:xfrm>
            <a:off x="106098" y="1182512"/>
            <a:ext cx="2533650" cy="2219325"/>
          </a:xfrm>
          <a:prstGeom prst="rect">
            <a:avLst/>
          </a:prstGeom>
        </p:spPr>
      </p:pic>
      <p:sp>
        <p:nvSpPr>
          <p:cNvPr id="13" name="Content Placeholder 3">
            <a:extLst>
              <a:ext uri="{FF2B5EF4-FFF2-40B4-BE49-F238E27FC236}">
                <a16:creationId xmlns:a16="http://schemas.microsoft.com/office/drawing/2014/main" id="{07FE3BDC-F585-C93A-FF80-BE34E5272187}"/>
              </a:ext>
            </a:extLst>
          </p:cNvPr>
          <p:cNvSpPr>
            <a:spLocks noGrp="1"/>
          </p:cNvSpPr>
          <p:nvPr>
            <p:ph idx="1"/>
          </p:nvPr>
        </p:nvSpPr>
        <p:spPr>
          <a:xfrm>
            <a:off x="2636183" y="1603943"/>
            <a:ext cx="4052457" cy="2603294"/>
          </a:xfrm>
        </p:spPr>
        <p:txBody>
          <a:bodyPr>
            <a:normAutofit lnSpcReduction="10000"/>
          </a:bodyPr>
          <a:lstStyle/>
          <a:p>
            <a:pPr marL="280988" indent="-280988"/>
            <a:r>
              <a:rPr lang="en-US" sz="2800" noProof="0" dirty="0"/>
              <a:t>Once you have received the lab results, you will work with the Data Center as needed to conduct the statistical analysis</a:t>
            </a:r>
          </a:p>
          <a:p>
            <a:endParaRPr lang="en-US" sz="2800" noProof="0" dirty="0"/>
          </a:p>
        </p:txBody>
      </p:sp>
      <p:sp>
        <p:nvSpPr>
          <p:cNvPr id="16" name="Content Placeholder 4">
            <a:extLst>
              <a:ext uri="{FF2B5EF4-FFF2-40B4-BE49-F238E27FC236}">
                <a16:creationId xmlns:a16="http://schemas.microsoft.com/office/drawing/2014/main" id="{E29737DE-48CE-CEBB-C08A-34B06C3E36EC}"/>
              </a:ext>
            </a:extLst>
          </p:cNvPr>
          <p:cNvSpPr>
            <a:spLocks noGrp="1"/>
          </p:cNvSpPr>
          <p:nvPr>
            <p:ph idx="14"/>
          </p:nvPr>
        </p:nvSpPr>
        <p:spPr>
          <a:xfrm>
            <a:off x="409451" y="4577841"/>
            <a:ext cx="6026518" cy="1518159"/>
          </a:xfrm>
        </p:spPr>
        <p:txBody>
          <a:bodyPr>
            <a:normAutofit/>
          </a:bodyPr>
          <a:lstStyle/>
          <a:p>
            <a:r>
              <a:rPr lang="en-US" sz="2800" noProof="0" dirty="0"/>
              <a:t>The Data Center will deposit the final project data files and results in the data repository.</a:t>
            </a:r>
          </a:p>
        </p:txBody>
      </p:sp>
      <p:pic>
        <p:nvPicPr>
          <p:cNvPr id="25" name="Content Placeholder 5" descr="Series of bar charts and data visualizations.">
            <a:extLst>
              <a:ext uri="{FF2B5EF4-FFF2-40B4-BE49-F238E27FC236}">
                <a16:creationId xmlns:a16="http://schemas.microsoft.com/office/drawing/2014/main" id="{5D534D31-B2BD-FF42-04B7-450C8CE955D7}"/>
              </a:ext>
            </a:extLst>
          </p:cNvPr>
          <p:cNvPicPr>
            <a:picLocks noGrp="1" noChangeAspect="1"/>
          </p:cNvPicPr>
          <p:nvPr>
            <p:ph idx="13"/>
          </p:nvPr>
        </p:nvPicPr>
        <p:blipFill>
          <a:blip r:embed="rId4"/>
          <a:stretch>
            <a:fillRect/>
          </a:stretch>
        </p:blipFill>
        <p:spPr>
          <a:xfrm>
            <a:off x="7091891" y="1009468"/>
            <a:ext cx="4815641" cy="5278443"/>
          </a:xfrm>
          <a:prstGeom prst="rect">
            <a:avLst/>
          </a:prstGeom>
        </p:spPr>
      </p:pic>
      <p:sp>
        <p:nvSpPr>
          <p:cNvPr id="12" name="Slide Number Placeholder 6">
            <a:extLst>
              <a:ext uri="{FF2B5EF4-FFF2-40B4-BE49-F238E27FC236}">
                <a16:creationId xmlns:a16="http://schemas.microsoft.com/office/drawing/2014/main" id="{7F1D5BDA-1233-50E7-0A02-9D2FE1CB4182}"/>
              </a:ext>
            </a:extLst>
          </p:cNvPr>
          <p:cNvSpPr>
            <a:spLocks noGrp="1"/>
          </p:cNvSpPr>
          <p:nvPr>
            <p:ph type="sldNum" sz="quarter" idx="4"/>
          </p:nvPr>
        </p:nvSpPr>
        <p:spPr/>
        <p:txBody>
          <a:bodyPr/>
          <a:lstStyle/>
          <a:p>
            <a:fld id="{8DA2C6BB-42E6-DF45-96A9-E839D1C5474D}" type="slidenum">
              <a:rPr lang="en-US" smtClean="0"/>
              <a:pPr/>
              <a:t>8</a:t>
            </a:fld>
            <a:endParaRPr lang="en-US" dirty="0"/>
          </a:p>
        </p:txBody>
      </p:sp>
    </p:spTree>
    <p:extLst>
      <p:ext uri="{BB962C8B-B14F-4D97-AF65-F5344CB8AC3E}">
        <p14:creationId xmlns:p14="http://schemas.microsoft.com/office/powerpoint/2010/main" val="3548782491"/>
      </p:ext>
    </p:extLst>
  </p:cSld>
  <p:clrMapOvr>
    <a:masterClrMapping/>
  </p:clrMapOvr>
  <mc:AlternateContent xmlns:mc="http://schemas.openxmlformats.org/markup-compatibility/2006" xmlns:p14="http://schemas.microsoft.com/office/powerpoint/2010/main">
    <mc:Choice Requires="p14">
      <p:transition spd="slow" p14:dur="2000" advTm="33818"/>
    </mc:Choice>
    <mc:Fallback xmlns="">
      <p:transition spd="slow" advTm="3381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Reminders </a:t>
            </a:r>
          </a:p>
        </p:txBody>
      </p:sp>
      <p:sp>
        <p:nvSpPr>
          <p:cNvPr id="6" name="Content Placeholder 2">
            <a:extLst>
              <a:ext uri="{FF2B5EF4-FFF2-40B4-BE49-F238E27FC236}">
                <a16:creationId xmlns:a16="http://schemas.microsoft.com/office/drawing/2014/main" id="{936B96E1-E9E1-95AE-328A-8E8702153110}"/>
              </a:ext>
            </a:extLst>
          </p:cNvPr>
          <p:cNvSpPr txBox="1">
            <a:spLocks noGrp="1"/>
          </p:cNvSpPr>
          <p:nvPr>
            <p:ph idx="1"/>
          </p:nvPr>
        </p:nvSpPr>
        <p:spPr>
          <a:xfrm>
            <a:off x="609600" y="1235075"/>
            <a:ext cx="10972800" cy="4525963"/>
          </a:xfrm>
          <a:prstGeom prst="rect">
            <a:avLst/>
          </a:prstGeom>
          <a:noFill/>
        </p:spPr>
        <p:txBody>
          <a:bodyPr wrap="square" rtlCol="0">
            <a:spAutoFit/>
          </a:bodyPr>
          <a:lstStyle/>
          <a:p>
            <a:pPr marL="342900" indent="-342900">
              <a:spcBef>
                <a:spcPts val="1200"/>
              </a:spcBef>
              <a:spcAft>
                <a:spcPts val="1600"/>
              </a:spcAft>
              <a:buFont typeface="Wingdings" panose="05000000000000000000" pitchFamily="2" charset="2"/>
              <a:buChar char="§"/>
            </a:pPr>
            <a:r>
              <a:rPr lang="en-US" sz="2400" noProof="0" dirty="0"/>
              <a:t>There are many factors that impact how long the laboratory analysis takes, including the number of specimens, the number &amp; complexity of analysis, and the queue of the lab hub.</a:t>
            </a:r>
          </a:p>
          <a:p>
            <a:pPr marL="342900" indent="-342900">
              <a:spcBef>
                <a:spcPts val="1200"/>
              </a:spcBef>
              <a:spcAft>
                <a:spcPts val="1600"/>
              </a:spcAft>
              <a:buFont typeface="Wingdings" panose="05000000000000000000" pitchFamily="2" charset="2"/>
              <a:buChar char="§"/>
            </a:pPr>
            <a:r>
              <a:rPr lang="en-US" sz="2400" noProof="0" dirty="0"/>
              <a:t>Please be sure to respond to all </a:t>
            </a:r>
            <a:r>
              <a:rPr lang="en-US" sz="2400" noProof="0" dirty="0" err="1"/>
              <a:t>HHEAR</a:t>
            </a:r>
            <a:r>
              <a:rPr lang="en-US" sz="2400" noProof="0" dirty="0"/>
              <a:t> team communications promptly.</a:t>
            </a:r>
          </a:p>
          <a:p>
            <a:pPr marL="342900" indent="-342900">
              <a:spcBef>
                <a:spcPts val="1200"/>
              </a:spcBef>
              <a:spcAft>
                <a:spcPts val="1600"/>
              </a:spcAft>
              <a:buFont typeface="Wingdings" panose="05000000000000000000" pitchFamily="2" charset="2"/>
              <a:buChar char="§"/>
            </a:pPr>
            <a:r>
              <a:rPr lang="en-US" sz="2400" noProof="0" dirty="0"/>
              <a:t>Untargeted data is provided through the Metabolomics Workbench at </a:t>
            </a:r>
            <a:r>
              <a:rPr lang="en-US" sz="2400" noProof="0" dirty="0">
                <a:hlinkClick r:id="rId3" tooltip="Metabolomics Workbench homepage."/>
              </a:rPr>
              <a:t>https://www.metabolomicsworkbench.org/</a:t>
            </a:r>
            <a:endParaRPr lang="en-US" sz="2400" noProof="0" dirty="0"/>
          </a:p>
          <a:p>
            <a:pPr marL="342900" indent="-342900">
              <a:spcBef>
                <a:spcPts val="1200"/>
              </a:spcBef>
              <a:spcAft>
                <a:spcPts val="1600"/>
              </a:spcAft>
              <a:buFont typeface="Wingdings" panose="05000000000000000000" pitchFamily="2" charset="2"/>
              <a:buChar char="§"/>
            </a:pPr>
            <a:r>
              <a:rPr lang="en-US" sz="2400" noProof="0" dirty="0"/>
              <a:t>The data center has many resources that you might find useful during your post-approval process. They can be accessed at </a:t>
            </a:r>
            <a:r>
              <a:rPr lang="en-US" sz="2400" noProof="0" dirty="0">
                <a:hlinkClick r:id="rId4" tooltip="HHEAR Data Center Resources webpage."/>
              </a:rPr>
              <a:t>https://hheardatacenter.mssm.edu/Resource/Get</a:t>
            </a:r>
            <a:r>
              <a:rPr lang="en-US" sz="2400" noProof="0" dirty="0"/>
              <a:t> </a:t>
            </a:r>
          </a:p>
        </p:txBody>
      </p:sp>
      <p:sp>
        <p:nvSpPr>
          <p:cNvPr id="4" name="Slide Number Placeholder 3">
            <a:extLst>
              <a:ext uri="{FF2B5EF4-FFF2-40B4-BE49-F238E27FC236}">
                <a16:creationId xmlns:a16="http://schemas.microsoft.com/office/drawing/2014/main" id="{C2A0E42C-86F1-290F-7A1B-C527E36B61BE}"/>
              </a:ext>
            </a:extLst>
          </p:cNvPr>
          <p:cNvSpPr>
            <a:spLocks noGrp="1"/>
          </p:cNvSpPr>
          <p:nvPr>
            <p:ph type="sldNum" sz="quarter" idx="4"/>
          </p:nvPr>
        </p:nvSpPr>
        <p:spPr/>
        <p:txBody>
          <a:bodyPr/>
          <a:lstStyle/>
          <a:p>
            <a:fld id="{8DA2C6BB-42E6-DF45-96A9-E839D1C5474D}" type="slidenum">
              <a:rPr lang="en-US" smtClean="0"/>
              <a:pPr/>
              <a:t>9</a:t>
            </a:fld>
            <a:endParaRPr lang="en-US" dirty="0"/>
          </a:p>
        </p:txBody>
      </p:sp>
    </p:spTree>
    <p:extLst>
      <p:ext uri="{BB962C8B-B14F-4D97-AF65-F5344CB8AC3E}">
        <p14:creationId xmlns:p14="http://schemas.microsoft.com/office/powerpoint/2010/main" val="1950865268"/>
      </p:ext>
    </p:extLst>
  </p:cSld>
  <p:clrMapOvr>
    <a:masterClrMapping/>
  </p:clrMapOvr>
  <mc:AlternateContent xmlns:mc="http://schemas.openxmlformats.org/markup-compatibility/2006" xmlns:p14="http://schemas.microsoft.com/office/powerpoint/2010/main">
    <mc:Choice Requires="p14">
      <p:transition spd="slow" p14:dur="2000" advTm="41062"/>
    </mc:Choice>
    <mc:Fallback xmlns="">
      <p:transition spd="slow" advTm="41062"/>
    </mc:Fallback>
  </mc:AlternateContent>
</p:sld>
</file>

<file path=ppt/theme/theme1.xml><?xml version="1.0" encoding="utf-8"?>
<a:theme xmlns:a="http://schemas.openxmlformats.org/drawingml/2006/main" name="Default Theme">
  <a:themeElements>
    <a:clrScheme name="Custom 1">
      <a:dk1>
        <a:srgbClr val="063178"/>
      </a:dk1>
      <a:lt1>
        <a:srgbClr val="FFFFFF"/>
      </a:lt1>
      <a:dk2>
        <a:srgbClr val="0578B1"/>
      </a:dk2>
      <a:lt2>
        <a:srgbClr val="FDFFFE"/>
      </a:lt2>
      <a:accent1>
        <a:srgbClr val="F88E2C"/>
      </a:accent1>
      <a:accent2>
        <a:srgbClr val="1F653C"/>
      </a:accent2>
      <a:accent3>
        <a:srgbClr val="0FD670"/>
      </a:accent3>
      <a:accent4>
        <a:srgbClr val="FEC228"/>
      </a:accent4>
      <a:accent5>
        <a:srgbClr val="F88E2C"/>
      </a:accent5>
      <a:accent6>
        <a:srgbClr val="0578B1"/>
      </a:accent6>
      <a:hlink>
        <a:srgbClr val="1F653C"/>
      </a:hlink>
      <a:folHlink>
        <a:srgbClr val="52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10021</TotalTime>
  <Words>1244</Words>
  <Application>Microsoft Office PowerPoint</Application>
  <PresentationFormat>Widescreen</PresentationFormat>
  <Paragraphs>116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Default Theme</vt:lpstr>
      <vt:lpstr>Navigating HHEAR Post-Approval</vt:lpstr>
      <vt:lpstr>Navigating HHEAR Post-Approval              (1 of 3)</vt:lpstr>
      <vt:lpstr>Navigating HHEAR Post-Approval              (2 of 3)</vt:lpstr>
      <vt:lpstr>Navigating HHEAR Post-Approval              (3 of 3)</vt:lpstr>
      <vt:lpstr>Laboratory &amp; Statistical Analysis                 (1 of 4)</vt:lpstr>
      <vt:lpstr>Laboratory &amp; Statistical Analysis                 (2 of 4)</vt:lpstr>
      <vt:lpstr>Laboratory &amp; Statistical Analysis                 (3 of 4)</vt:lpstr>
      <vt:lpstr>Laboratory &amp; Statistical Analysis                 (4 of 4)</vt:lpstr>
      <vt:lpstr>Reminders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HHEAR Post-Approval: Analyses &amp; Results</dc:title>
  <dc:subject>HHEAR Post-Approval Process</dc:subject>
  <dc:creator>HHEAR CC</dc:creator>
  <cp:keywords>HHEAR, Services, Research, Science, Analysis, Human Health Expose Analysis Resource, Post-Approval, Results</cp:keywords>
  <cp:lastModifiedBy>Erica Moss</cp:lastModifiedBy>
  <cp:revision>177</cp:revision>
  <dcterms:created xsi:type="dcterms:W3CDTF">2020-11-20T18:33:34Z</dcterms:created>
  <dcterms:modified xsi:type="dcterms:W3CDTF">2023-05-18T19:36:42Z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