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43" r:id="rId2"/>
    <p:sldId id="276" r:id="rId3"/>
    <p:sldId id="257" r:id="rId4"/>
    <p:sldId id="340" r:id="rId5"/>
    <p:sldId id="332" r:id="rId6"/>
    <p:sldId id="333" r:id="rId7"/>
    <p:sldId id="334" r:id="rId8"/>
    <p:sldId id="336" r:id="rId9"/>
    <p:sldId id="323" r:id="rId10"/>
    <p:sldId id="337" r:id="rId11"/>
    <p:sldId id="331" r:id="rId12"/>
    <p:sldId id="271" r:id="rId13"/>
    <p:sldId id="34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CDE8C65-ADBF-4B31-8C8E-314E00613D6C}">
          <p14:sldIdLst>
            <p14:sldId id="343"/>
          </p14:sldIdLst>
        </p14:section>
        <p14:section name="Objectives" id="{F44CADC0-45C6-4EE0-A83D-6D9D9E93CD9A}">
          <p14:sldIdLst>
            <p14:sldId id="276"/>
            <p14:sldId id="257"/>
          </p14:sldIdLst>
        </p14:section>
        <p14:section name="Publication" id="{943CE8AE-015C-4D11-99F4-61D6C0B8E9FD}">
          <p14:sldIdLst>
            <p14:sldId id="340"/>
            <p14:sldId id="332"/>
            <p14:sldId id="333"/>
            <p14:sldId id="334"/>
            <p14:sldId id="336"/>
            <p14:sldId id="323"/>
            <p14:sldId id="337"/>
            <p14:sldId id="331"/>
          </p14:sldIdLst>
        </p14:section>
        <p14:section name="Other Reminders, Tips, &amp; Resources" id="{1F1FB5BA-D951-4D37-B373-D3A4CC5B96D0}">
          <p14:sldIdLst>
            <p14:sldId id="271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rtney Wittstadt" initials="CW" lastIdx="2" clrIdx="0">
    <p:extLst>
      <p:ext uri="{19B8F6BF-5375-455C-9EA6-DF929625EA0E}">
        <p15:presenceInfo xmlns:p15="http://schemas.microsoft.com/office/powerpoint/2012/main" userId="S-1-5-21-2083667071-1112689225-1550850067-69945" providerId="AD"/>
      </p:ext>
    </p:extLst>
  </p:cmAuthor>
  <p:cmAuthor id="2" name="Barbara O'Brien" initials="BO" lastIdx="14" clrIdx="1">
    <p:extLst>
      <p:ext uri="{19B8F6BF-5375-455C-9EA6-DF929625EA0E}">
        <p15:presenceInfo xmlns:p15="http://schemas.microsoft.com/office/powerpoint/2012/main" userId="S-1-5-21-2083667071-1112689225-1550850067-2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DE1"/>
    <a:srgbClr val="00663D"/>
    <a:srgbClr val="003366"/>
    <a:srgbClr val="E6E9F4"/>
    <a:srgbClr val="015B65"/>
    <a:srgbClr val="005986"/>
    <a:srgbClr val="006699"/>
    <a:srgbClr val="216352"/>
    <a:srgbClr val="033479"/>
    <a:srgbClr val="E18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2" autoAdjust="0"/>
    <p:restoredTop sz="81170" autoAdjust="0"/>
  </p:normalViewPr>
  <p:slideViewPr>
    <p:cSldViewPr snapToGrid="0" snapToObjects="1">
      <p:cViewPr varScale="1">
        <p:scale>
          <a:sx n="82" d="100"/>
          <a:sy n="82" d="100"/>
        </p:scale>
        <p:origin x="1110" y="78"/>
      </p:cViewPr>
      <p:guideLst>
        <p:guide orient="horz" pos="13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3FA8-C93E-2846-8BDD-5E6860FC96E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1952B-BFF5-B74B-8DDB-687D652A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hearprogram.org/sites/default/files/2022-05/HHEAR-ExternalPublicationsPolicy-2022-508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23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long does the embargo period last???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data embargo period lasts 1 year from either</a:t>
            </a:r>
          </a:p>
          <a:p>
            <a:endParaRPr lang="en-US" dirty="0"/>
          </a:p>
          <a:p>
            <a:pPr lvl="1"/>
            <a:r>
              <a:rPr lang="en-US" dirty="0"/>
              <a:t>The date that the final laboratory results dataset has been made available to the HHEAR investigator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 the date that the Data Center returns the first finalized statistical analysis report addressing a minimum of one of the project’s specific aims</a:t>
            </a:r>
          </a:p>
          <a:p>
            <a:endParaRPr lang="en-US" dirty="0"/>
          </a:p>
          <a:p>
            <a:r>
              <a:rPr lang="en-US" dirty="0"/>
              <a:t>Whichever occurs last</a:t>
            </a:r>
          </a:p>
          <a:p>
            <a:endParaRPr lang="en-US" dirty="0"/>
          </a:p>
          <a:p>
            <a:r>
              <a:rPr lang="en-US" dirty="0"/>
              <a:t>If a manuscript using the HHEAR generated laboratory results data is accepted for publication prior to the end of the defined embargo period, the embargo period will end and all de-identified HHEAR project-related data (both epidemiologic/phenotypic data and lab results) will be made publicly available.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 information about the HHEAR data embargo period, refer to the HHEAR Policies for Access to Services, available on the HHEAR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92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tips to keep in mind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HHEAR Publications Policy document contains verbiage that can be used when acknowledging HHEAR resources.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And…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questions about the publication policies reach out to the coordinating center at HHEAR_CC@westat.com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6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Additionally, please remember that…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200" dirty="0"/>
              <a:t>The publications policy document can be found on the HHEAR website and is linked </a:t>
            </a:r>
            <a:r>
              <a:rPr lang="en-US" sz="1200" dirty="0">
                <a:hlinkClick r:id="rId3"/>
              </a:rPr>
              <a:t>here</a:t>
            </a:r>
            <a:r>
              <a:rPr lang="en-US" sz="1200" dirty="0"/>
              <a:t>. Note that this and all other links in this module are available as active links in the </a:t>
            </a:r>
            <a:r>
              <a:rPr lang="en-US" sz="1200" dirty="0" err="1"/>
              <a:t>powerpoint</a:t>
            </a:r>
            <a:r>
              <a:rPr lang="en-US" sz="1200" dirty="0"/>
              <a:t> available on the HHEAR website.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200" dirty="0"/>
              <a:t>Section 3.3.5 of the HHEAR Policies for Access to Services document includes the details of the Embargo Period.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200" dirty="0"/>
              <a:t>The HHEAR Lab Hub and Data Center researchers, will be responsible for determining who meets the criteria for co-authorship.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200" dirty="0"/>
              <a:t>NIH funding should be acknowledged where appropriate.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2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reminder there is additional information available on the HHEAR website such as How to Apply, Policies, Support Documents, and FAQs, as well as a link to the data center portal and data repository… each of which is also linked on this slide.</a:t>
            </a:r>
          </a:p>
          <a:p>
            <a:endParaRPr lang="en-US" dirty="0"/>
          </a:p>
          <a:p>
            <a:r>
              <a:rPr lang="en-US" dirty="0"/>
              <a:t>Good luck and remember we are here to help!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5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reviewed in the Post-Approval Overview, there are four main phases of the Post-Approval process. In this module we will dig into the details of the fourth and final phase: Publication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5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objectives for today are as follows: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First, we want you to Understand the steps </a:t>
            </a:r>
            <a:r>
              <a:rPr lang="en-US" dirty="0">
                <a:solidFill>
                  <a:srgbClr val="FF0000"/>
                </a:solidFill>
              </a:rPr>
              <a:t>to publishing the results from HHEAR analyses</a:t>
            </a:r>
            <a:r>
              <a:rPr lang="en-US" dirty="0"/>
              <a:t>.</a:t>
            </a:r>
          </a:p>
          <a:p>
            <a:r>
              <a:rPr lang="en-US" dirty="0"/>
              <a:t>Second, we want you to be aware of critical deadlines along the way… such as the embargo period.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Finally, you should understand how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Obtain access </a:t>
            </a:r>
            <a:r>
              <a:rPr lang="en-US" dirty="0"/>
              <a:t>to guidance and tools for successfully navigating the post-approval </a:t>
            </a:r>
            <a:r>
              <a:rPr lang="en-US"/>
              <a:t>process to </a:t>
            </a:r>
            <a:r>
              <a:rPr lang="en-US" dirty="0"/>
              <a:t>PUBLISH your results!! </a:t>
            </a:r>
          </a:p>
          <a:p>
            <a:endParaRPr lang="en-US" dirty="0"/>
          </a:p>
          <a:p>
            <a:r>
              <a:rPr lang="en-US" dirty="0"/>
              <a:t>… let’s get started…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8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in the previous post approval stages, we’ll start by looking back to the flowchart that you originally saw in the overview video. This provides a high-level overview of what we will talk about in this module.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Recall that </a:t>
            </a:r>
            <a:r>
              <a:rPr lang="en-US" sz="1200" u="none" dirty="0"/>
              <a:t>After receiving your results or completing the statistical analysis, your data will remain in </a:t>
            </a:r>
            <a:r>
              <a:rPr lang="en-US" sz="1200" u="none" dirty="0">
                <a:solidFill>
                  <a:schemeClr val="accent1"/>
                </a:solidFill>
              </a:rPr>
              <a:t>embargo for 1-year or until </a:t>
            </a:r>
            <a:r>
              <a:rPr lang="en-US" sz="1200" u="none" dirty="0"/>
              <a:t> you publish your results (whichever occurs first).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/>
              <a:t>When working toward publishing you will need to determine authorship and acknowledge the contributions/funding of NIH and others.  </a:t>
            </a:r>
            <a:r>
              <a:rPr lang="en-US" sz="1200" dirty="0">
                <a:solidFill>
                  <a:schemeClr val="bg1"/>
                </a:solidFill>
              </a:rPr>
              <a:t>Once the manuscript is ready for submission (and has been approved by all authors), </a:t>
            </a:r>
            <a:r>
              <a:rPr lang="en-US" sz="1200" dirty="0">
                <a:solidFill>
                  <a:schemeClr val="accent1"/>
                </a:solidFill>
              </a:rPr>
              <a:t>the manuscript </a:t>
            </a:r>
            <a:r>
              <a:rPr lang="en-US" sz="1200" i="1" dirty="0">
                <a:solidFill>
                  <a:schemeClr val="accent1"/>
                </a:solidFill>
              </a:rPr>
              <a:t>must</a:t>
            </a:r>
            <a:r>
              <a:rPr lang="en-US" sz="1200" dirty="0">
                <a:solidFill>
                  <a:schemeClr val="accent1"/>
                </a:solidFill>
              </a:rPr>
              <a:t> be registered </a:t>
            </a:r>
            <a:r>
              <a:rPr lang="en-US" sz="1200" dirty="0">
                <a:solidFill>
                  <a:schemeClr val="bg1"/>
                </a:solidFill>
              </a:rPr>
              <a:t>with HHEAR.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Let’s look a little more deeply…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3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Determining Authorship is a critical component of publishing…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C00000"/>
                </a:solidFill>
              </a:rPr>
              <a:t>It is expected that researchers in the HHEAR Laboratory Hub(s) and Data Center will be sufficiently involved in the experimental design, sample processing, analysis, and interpretation of data to justify co-authorship on most manuscripts generated through this process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**The respective HHEAR Laboratory Hub(s) and HHEAR Data Center will identify the individuals from their respective institutions that should receive authorship credit for their contributions.**</a:t>
            </a:r>
            <a:br>
              <a:rPr lang="en-US" sz="1200" dirty="0">
                <a:solidFill>
                  <a:srgbClr val="C00000"/>
                </a:solidFill>
              </a:rPr>
            </a:br>
            <a:endParaRPr lang="en-US" sz="9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All authors should give final approval of the version to be published and take responsibility for its content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discussion of authorship between the collaborators is required.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Collaborators, including investigators obtaining HHEAR laboratory and data analysis services and HHEAR Lab Hub and Data Center researchers, will be responsible for determining who meets the criteria for co-authorship.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Potential conflicts of interest, as well as any other publication requirements from collaborators as part of consortia participation should be disclosed at this time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The order of authorship should be agreed to by all authors.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Authorship should be reviewed again when initiating the writing of manuscripts and a written record of this understanding should be distributed to the collaborators. </a:t>
            </a:r>
          </a:p>
          <a:p>
            <a:r>
              <a:rPr lang="en-US" dirty="0"/>
              <a:t>In the event there is disagreement on authorship, NIH staff will serve as a neutral third-party arbitrator.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91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Acknowledgements are another important step on your road to publishing…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an appropriate place in the manuscript </a:t>
            </a:r>
            <a:r>
              <a:rPr lang="en-US" i="1" dirty="0"/>
              <a:t>(per the journal’s requirement</a:t>
            </a:r>
            <a:r>
              <a:rPr lang="en-US" dirty="0"/>
              <a:t>), abstract, poster, or presentation, one or more statements should specify financial acknowledgement as follows: </a:t>
            </a:r>
          </a:p>
          <a:p>
            <a:pPr marL="0" indent="0">
              <a:buNone/>
            </a:pPr>
            <a:endParaRPr lang="en-US" sz="2100" dirty="0"/>
          </a:p>
          <a:p>
            <a:pPr marL="400050" lvl="1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"Research reported in this publication was supported by the National Institutes of Health under award number [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xxxx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]. The content is solely the responsibility of the authors and does not necessarily represent the official views of the National Institutes of Health.” </a:t>
            </a:r>
          </a:p>
          <a:p>
            <a:pPr marL="400050" lvl="1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dirty="0"/>
              <a:t>In addition to financial acknowledgement, statements can be included that recognize technical support or other contributions received from HHEAR researchers that do not meet the criteria for authorship.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a manuscript is ready for submission and has been approved by all named authors, the manuscript must be registered with HHEAR. 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dirty="0"/>
              <a:t>This information will only be used for tracking purposes and will not be released to the general public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0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You’ve heard us mention that Your project data will be subject to an embargo period. You might be wondering, what does this mean…</a:t>
            </a:r>
          </a:p>
          <a:p>
            <a:endParaRPr lang="en-US" dirty="0"/>
          </a:p>
          <a:p>
            <a:r>
              <a:rPr lang="en-US" dirty="0"/>
              <a:t>The data embargo period is a time period during which project data and laboratory results that have been submitted to the Data Center for an approved project </a:t>
            </a:r>
            <a:r>
              <a:rPr lang="en-US" i="1" dirty="0"/>
              <a:t>remain unavailable to the public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	Note this is also true for data deposited to the Metabolomics Workbench.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de-identified data from your HHEAR project (both epidemiologic data and lab results) are made available to the public in the HHEAR Data Repository following the data embargo period.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1952B-BFF5-B74B-8DDB-687D652A66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20F0A6-EB5F-BA83-8CFC-791C75F77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60436"/>
            <a:ext cx="10363200" cy="1470025"/>
          </a:xfrm>
        </p:spPr>
        <p:txBody>
          <a:bodyPr>
            <a:normAutofit/>
          </a:bodyPr>
          <a:lstStyle>
            <a:lvl1pPr algn="ctr"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725C320-7CAC-9BB0-216E-8656D6010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644031"/>
            <a:ext cx="8534400" cy="733010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93C4991-E1C8-D31C-5521-7EB42B998B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9400" y="165100"/>
            <a:ext cx="5092700" cy="6731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374D25A-21FC-05C7-C4A6-DE1D1E0C0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443" y="6381968"/>
            <a:ext cx="609600" cy="25128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DA2C6BB-42E6-DF45-96A9-E839D1C547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6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D7ADE4-AB1D-1460-A1A5-15B3CABF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909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367739-7961-9193-7E54-45EC400C3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5076"/>
            <a:ext cx="10972800" cy="4525963"/>
          </a:xfrm>
        </p:spPr>
        <p:txBody>
          <a:bodyPr/>
          <a:lstStyle>
            <a:lvl1pPr>
              <a:defRPr>
                <a:solidFill>
                  <a:srgbClr val="033479"/>
                </a:solidFill>
              </a:defRPr>
            </a:lvl1pPr>
            <a:lvl2pPr>
              <a:defRPr>
                <a:solidFill>
                  <a:srgbClr val="033479"/>
                </a:solidFill>
              </a:defRPr>
            </a:lvl2pPr>
            <a:lvl3pPr>
              <a:defRPr>
                <a:solidFill>
                  <a:srgbClr val="033479"/>
                </a:solidFill>
              </a:defRPr>
            </a:lvl3pPr>
            <a:lvl4pPr>
              <a:defRPr>
                <a:solidFill>
                  <a:srgbClr val="033479"/>
                </a:solidFill>
              </a:defRPr>
            </a:lvl4pPr>
            <a:lvl5pPr>
              <a:defRPr>
                <a:solidFill>
                  <a:srgbClr val="03347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C05376-EFD2-C609-FB97-004FB62BE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443" y="6513922"/>
            <a:ext cx="609600" cy="25128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DA2C6BB-42E6-DF45-96A9-E839D1C547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Content+Vert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BDA596-40DE-3301-F7D2-88D8E603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017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ECA06-566D-C355-7F13-8F977DD7BA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44605"/>
            <a:ext cx="3176588" cy="4611687"/>
          </a:xfrm>
        </p:spPr>
        <p:txBody>
          <a:bodyPr anchor="ctr"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3">
            <a:extLst>
              <a:ext uri="{FF2B5EF4-FFF2-40B4-BE49-F238E27FC236}">
                <a16:creationId xmlns:a16="http://schemas.microsoft.com/office/drawing/2014/main" id="{17064E6F-D38A-DA55-5B14-B44122DA604A}"/>
              </a:ext>
            </a:extLst>
          </p:cNvPr>
          <p:cNvCxnSpPr/>
          <p:nvPr userDrawn="1"/>
        </p:nvCxnSpPr>
        <p:spPr>
          <a:xfrm>
            <a:off x="4042280" y="1343983"/>
            <a:ext cx="0" cy="4611757"/>
          </a:xfrm>
          <a:prstGeom prst="line">
            <a:avLst/>
          </a:prstGeom>
          <a:ln w="12700">
            <a:solidFill>
              <a:srgbClr val="F98F2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9582767-4D80-FAC3-AF5D-8BF2E305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5" y="1691853"/>
            <a:ext cx="7248935" cy="40787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09BCA6-DBDA-14D2-7EB3-A38089580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443" y="6513922"/>
            <a:ext cx="609600" cy="25128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DA2C6BB-42E6-DF45-96A9-E839D1C547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0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3B05-A084-8237-1B5B-54668A37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909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059EC6-6B5A-4358-AD0D-26EC8AC2FC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1022350"/>
            <a:ext cx="10972800" cy="70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C042097-BE14-6F2D-0D14-9B66CDC3C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31801"/>
            <a:ext cx="5486399" cy="22063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6D273FF-CE60-2FAF-9D18-E28DD91ED7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8400" y="1739128"/>
            <a:ext cx="5486399" cy="22063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526DDD6-4744-DDC3-27DE-E4B2701FA3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4107856"/>
            <a:ext cx="5486399" cy="22063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75136CD-3DA2-6599-85E8-EEE0A618AC0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48399" y="4114803"/>
            <a:ext cx="5486399" cy="22063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FE2D46D-1321-CB23-464B-625B43E65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443" y="6513922"/>
            <a:ext cx="609600" cy="25128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DA2C6BB-42E6-DF45-96A9-E839D1C547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9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B0E6-A21C-FE6E-0934-E6BBB778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909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D814B4-AF68-F1D8-8BDD-9239255B7B0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1244600"/>
            <a:ext cx="10972800" cy="3133515"/>
          </a:xfrm>
        </p:spPr>
        <p:txBody>
          <a:bodyPr/>
          <a:lstStyle>
            <a:lvl1pPr marL="0" indent="0">
              <a:buNone/>
              <a:defRPr sz="3600"/>
            </a:lvl1pPr>
            <a:lvl2pPr marL="863600" indent="-406400">
              <a:buFont typeface="Wingdings" panose="05000000000000000000" pitchFamily="2" charset="2"/>
              <a:buChar char="ü"/>
              <a:defRPr sz="3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F2E7540-ECFA-401A-BF86-406963E291D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10312" y="4608576"/>
            <a:ext cx="740664" cy="740664"/>
          </a:xfrm>
        </p:spPr>
        <p:txBody>
          <a:bodyPr/>
          <a:lstStyle>
            <a:lvl1pPr marL="0" indent="0">
              <a:buNone/>
              <a:defRPr>
                <a:solidFill>
                  <a:srgbClr val="0071CF"/>
                </a:solidFill>
              </a:defRPr>
            </a:lvl1pPr>
            <a:lvl2pPr marL="457200" indent="0">
              <a:buNone/>
              <a:defRPr>
                <a:solidFill>
                  <a:srgbClr val="0071CF"/>
                </a:solidFill>
              </a:defRPr>
            </a:lvl2pPr>
            <a:lvl3pPr marL="914400" indent="0">
              <a:buNone/>
              <a:defRPr>
                <a:solidFill>
                  <a:srgbClr val="0071CF"/>
                </a:solidFill>
              </a:defRPr>
            </a:lvl3pPr>
            <a:lvl4pPr marL="1371600" indent="0">
              <a:buNone/>
              <a:defRPr>
                <a:solidFill>
                  <a:srgbClr val="0071CF"/>
                </a:solidFill>
              </a:defRPr>
            </a:lvl4pPr>
            <a:lvl5pPr marL="1828800" indent="0">
              <a:buNone/>
              <a:defRPr>
                <a:solidFill>
                  <a:srgbClr val="0071C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C656175-13F6-557D-AF6E-9AD0A639B1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8981" y="4745593"/>
            <a:ext cx="2185219" cy="53975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71CF"/>
                </a:solidFill>
              </a:defRPr>
            </a:lvl1pPr>
            <a:lvl2pPr marL="457200" indent="0">
              <a:buNone/>
              <a:defRPr sz="2400">
                <a:solidFill>
                  <a:srgbClr val="0071CF"/>
                </a:solidFill>
              </a:defRPr>
            </a:lvl2pPr>
            <a:lvl3pPr marL="914400" indent="0">
              <a:buNone/>
              <a:defRPr sz="2400">
                <a:solidFill>
                  <a:srgbClr val="0071CF"/>
                </a:solidFill>
              </a:defRPr>
            </a:lvl3pPr>
            <a:lvl4pPr marL="1371600" indent="0">
              <a:buNone/>
              <a:defRPr sz="2400">
                <a:solidFill>
                  <a:srgbClr val="0071CF"/>
                </a:solidFill>
              </a:defRPr>
            </a:lvl4pPr>
            <a:lvl5pPr marL="1828800" indent="0">
              <a:buNone/>
              <a:defRPr sz="2400">
                <a:solidFill>
                  <a:srgbClr val="0071C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C2F5CB9-19F2-4A57-CD6D-D003E6ACF3B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3816" y="5385816"/>
            <a:ext cx="10972800" cy="649224"/>
          </a:xfrm>
        </p:spPr>
        <p:txBody>
          <a:bodyPr>
            <a:normAutofit/>
          </a:bodyPr>
          <a:lstStyle>
            <a:lvl1pPr marL="292100" indent="-292100"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Arial" panose="020B0604020202020204" pitchFamily="34" charset="0"/>
              <a:buChar char="•"/>
              <a:defRPr sz="1400"/>
            </a:lvl3pPr>
            <a:lvl4pPr marL="1600200" indent="-228600">
              <a:buFont typeface="Arial" panose="020B0604020202020204" pitchFamily="34" charset="0"/>
              <a:buChar char="•"/>
              <a:defRPr sz="1200"/>
            </a:lvl4pPr>
            <a:lvl5pPr marL="2057400" indent="-2286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9BD8DC6-7EC0-B1FF-9B72-4D7C599DF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443" y="6513922"/>
            <a:ext cx="609600" cy="25128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DA2C6BB-42E6-DF45-96A9-E839D1C547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 at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B0E6-A21C-FE6E-0934-E6BBB778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909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2E7540-ECFA-401A-BF86-406963E291D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37744" y="1207008"/>
            <a:ext cx="740664" cy="740664"/>
          </a:xfrm>
        </p:spPr>
        <p:txBody>
          <a:bodyPr/>
          <a:lstStyle>
            <a:lvl1pPr marL="0" indent="0">
              <a:buNone/>
              <a:defRPr>
                <a:solidFill>
                  <a:srgbClr val="0071CF"/>
                </a:solidFill>
              </a:defRPr>
            </a:lvl1pPr>
            <a:lvl2pPr marL="457200" indent="0">
              <a:buNone/>
              <a:defRPr>
                <a:solidFill>
                  <a:srgbClr val="0071CF"/>
                </a:solidFill>
              </a:defRPr>
            </a:lvl2pPr>
            <a:lvl3pPr marL="914400" indent="0">
              <a:buNone/>
              <a:defRPr>
                <a:solidFill>
                  <a:srgbClr val="0071CF"/>
                </a:solidFill>
              </a:defRPr>
            </a:lvl3pPr>
            <a:lvl4pPr marL="1371600" indent="0">
              <a:buNone/>
              <a:defRPr>
                <a:solidFill>
                  <a:srgbClr val="0071CF"/>
                </a:solidFill>
              </a:defRPr>
            </a:lvl4pPr>
            <a:lvl5pPr marL="1828800" indent="0">
              <a:buNone/>
              <a:defRPr>
                <a:solidFill>
                  <a:srgbClr val="0071C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656175-13F6-557D-AF6E-9AD0A639B1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5708" y="1294763"/>
            <a:ext cx="2185416" cy="53975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dirty="0">
                <a:solidFill>
                  <a:srgbClr val="0071CF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ED814B4-AF68-F1D8-8BDD-9239255B7B0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3808" y="2216150"/>
            <a:ext cx="10616692" cy="4019550"/>
          </a:xfrm>
        </p:spPr>
        <p:txBody>
          <a:bodyPr>
            <a:normAutofit/>
          </a:bodyPr>
          <a:lstStyle>
            <a:lvl1pPr marL="292100" indent="-2921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675CD62-0089-632C-68C5-43178CDC7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443" y="6513922"/>
            <a:ext cx="609600" cy="25128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DA2C6BB-42E6-DF45-96A9-E839D1C547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8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Content, and 4 Text + Bottom Ti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909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501" y="1236244"/>
            <a:ext cx="11646802" cy="3145255"/>
          </a:xfr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rgbClr val="033479"/>
                </a:solidFill>
              </a:defRPr>
            </a:lvl1pPr>
            <a:lvl2pPr marL="457200" indent="0" algn="ctr">
              <a:buNone/>
              <a:defRPr sz="3600" b="0">
                <a:solidFill>
                  <a:srgbClr val="033479"/>
                </a:solidFill>
              </a:defRPr>
            </a:lvl2pPr>
            <a:lvl3pPr>
              <a:defRPr>
                <a:solidFill>
                  <a:srgbClr val="033479"/>
                </a:solidFill>
              </a:defRPr>
            </a:lvl3pPr>
            <a:lvl4pPr>
              <a:defRPr>
                <a:solidFill>
                  <a:srgbClr val="033479"/>
                </a:solidFill>
              </a:defRPr>
            </a:lvl4pPr>
            <a:lvl5pPr>
              <a:defRPr>
                <a:solidFill>
                  <a:srgbClr val="03347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236243"/>
            <a:ext cx="10972799" cy="68348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4a"/>
          <p:cNvSpPr>
            <a:spLocks noGrp="1"/>
          </p:cNvSpPr>
          <p:nvPr>
            <p:ph sz="quarter" idx="18"/>
          </p:nvPr>
        </p:nvSpPr>
        <p:spPr>
          <a:xfrm>
            <a:off x="609600" y="2002957"/>
            <a:ext cx="1828800" cy="19659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Content Placeholder 4b"/>
          <p:cNvSpPr>
            <a:spLocks noGrp="1"/>
          </p:cNvSpPr>
          <p:nvPr>
            <p:ph sz="quarter" idx="21"/>
          </p:nvPr>
        </p:nvSpPr>
        <p:spPr>
          <a:xfrm>
            <a:off x="3638863" y="2002957"/>
            <a:ext cx="1828800" cy="19659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Content Placeholder 4c"/>
          <p:cNvSpPr>
            <a:spLocks noGrp="1"/>
          </p:cNvSpPr>
          <p:nvPr>
            <p:ph sz="quarter" idx="24"/>
          </p:nvPr>
        </p:nvSpPr>
        <p:spPr>
          <a:xfrm>
            <a:off x="6724337" y="2002957"/>
            <a:ext cx="1828800" cy="19659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Content Placeholder 4d"/>
          <p:cNvSpPr>
            <a:spLocks noGrp="1"/>
          </p:cNvSpPr>
          <p:nvPr>
            <p:ph sz="quarter" idx="27"/>
          </p:nvPr>
        </p:nvSpPr>
        <p:spPr>
          <a:xfrm>
            <a:off x="9753600" y="2002957"/>
            <a:ext cx="1828800" cy="19659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CBDE2D0-EB3B-F828-D826-9A721022B08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210312" y="4608576"/>
            <a:ext cx="740664" cy="740664"/>
          </a:xfrm>
        </p:spPr>
        <p:txBody>
          <a:bodyPr/>
          <a:lstStyle>
            <a:lvl1pPr marL="0" indent="0">
              <a:buNone/>
              <a:defRPr>
                <a:solidFill>
                  <a:srgbClr val="0071CF"/>
                </a:solidFill>
              </a:defRPr>
            </a:lvl1pPr>
            <a:lvl2pPr marL="457200" indent="0">
              <a:buNone/>
              <a:defRPr>
                <a:solidFill>
                  <a:srgbClr val="0071CF"/>
                </a:solidFill>
              </a:defRPr>
            </a:lvl2pPr>
            <a:lvl3pPr marL="914400" indent="0">
              <a:buNone/>
              <a:defRPr>
                <a:solidFill>
                  <a:srgbClr val="0071CF"/>
                </a:solidFill>
              </a:defRPr>
            </a:lvl3pPr>
            <a:lvl4pPr marL="1371600" indent="0">
              <a:buNone/>
              <a:defRPr>
                <a:solidFill>
                  <a:srgbClr val="0071CF"/>
                </a:solidFill>
              </a:defRPr>
            </a:lvl4pPr>
            <a:lvl5pPr marL="1828800" indent="0">
              <a:buNone/>
              <a:defRPr>
                <a:solidFill>
                  <a:srgbClr val="0071C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CB5D1FB-D6B5-9563-C234-5971D6EE7D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8981" y="4745593"/>
            <a:ext cx="2185219" cy="53975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71CF"/>
                </a:solidFill>
              </a:defRPr>
            </a:lvl1pPr>
            <a:lvl2pPr marL="457200" indent="0">
              <a:buNone/>
              <a:defRPr sz="2400">
                <a:solidFill>
                  <a:srgbClr val="0071CF"/>
                </a:solidFill>
              </a:defRPr>
            </a:lvl2pPr>
            <a:lvl3pPr marL="914400" indent="0">
              <a:buNone/>
              <a:defRPr sz="2400">
                <a:solidFill>
                  <a:srgbClr val="0071CF"/>
                </a:solidFill>
              </a:defRPr>
            </a:lvl3pPr>
            <a:lvl4pPr marL="1371600" indent="0">
              <a:buNone/>
              <a:defRPr sz="2400">
                <a:solidFill>
                  <a:srgbClr val="0071CF"/>
                </a:solidFill>
              </a:defRPr>
            </a:lvl4pPr>
            <a:lvl5pPr marL="1828800" indent="0">
              <a:buNone/>
              <a:defRPr sz="2400">
                <a:solidFill>
                  <a:srgbClr val="0071C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95F6C56-DCB7-3936-D261-7EA3CC0967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3816" y="5385816"/>
            <a:ext cx="10972800" cy="649224"/>
          </a:xfrm>
        </p:spPr>
        <p:txBody>
          <a:bodyPr>
            <a:normAutofit/>
          </a:bodyPr>
          <a:lstStyle>
            <a:lvl1pPr marL="292100" indent="-292100"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Arial" panose="020B0604020202020204" pitchFamily="34" charset="0"/>
              <a:buChar char="•"/>
              <a:defRPr sz="1400"/>
            </a:lvl3pPr>
            <a:lvl4pPr marL="1600200" indent="-228600">
              <a:buFont typeface="Arial" panose="020B0604020202020204" pitchFamily="34" charset="0"/>
              <a:buChar char="•"/>
              <a:defRPr sz="1200"/>
            </a:lvl4pPr>
            <a:lvl5pPr marL="2057400" indent="-2286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5F798EF-924E-D1DE-BCCA-C65BC3081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443" y="6513922"/>
            <a:ext cx="609600" cy="25128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DA2C6BB-42E6-DF45-96A9-E839D1C547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6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79AEF5-5E88-7F86-2DDC-91B8D7CF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65939"/>
            <a:ext cx="10972800" cy="926122"/>
          </a:xfrm>
        </p:spPr>
        <p:txBody>
          <a:bodyPr/>
          <a:lstStyle>
            <a:lvl1pPr algn="ctr">
              <a:defRPr>
                <a:solidFill>
                  <a:srgbClr val="03347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E19BE12-B34F-7841-C28D-DB0FF62D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443" y="6513922"/>
            <a:ext cx="609600" cy="25128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DA2C6BB-42E6-DF45-96A9-E839D1C547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8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7A35ED5-894E-CE45-D231-D81A6446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26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9D2A0B-D3C3-A177-0CC1-82116E51D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3507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F562D48-7F03-0BE2-50DD-24F015AD4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443" y="6513922"/>
            <a:ext cx="609600" cy="25128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DA2C6BB-42E6-DF45-96A9-E839D1C547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1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33479"/>
        </a:buClr>
        <a:buFont typeface="Wingdings" pitchFamily="2" charset="2"/>
        <a:buChar char="§"/>
        <a:defRPr sz="3200" kern="1200">
          <a:solidFill>
            <a:srgbClr val="03347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33479"/>
        </a:buClr>
        <a:buFont typeface="Arial" panose="020B0604020202020204" pitchFamily="34" charset="0"/>
        <a:buChar char="•"/>
        <a:defRPr sz="2800" kern="1200">
          <a:solidFill>
            <a:srgbClr val="03347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33479"/>
        </a:buClr>
        <a:buFont typeface="Arial"/>
        <a:buChar char="•"/>
        <a:defRPr sz="2400" kern="1200">
          <a:solidFill>
            <a:srgbClr val="03347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33479"/>
        </a:buClr>
        <a:buFont typeface="Arial"/>
        <a:buChar char="–"/>
        <a:defRPr sz="2000" kern="1200">
          <a:solidFill>
            <a:srgbClr val="03347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33479"/>
        </a:buClr>
        <a:buFont typeface="Arial"/>
        <a:buChar char="»"/>
        <a:defRPr sz="2000" kern="1200">
          <a:solidFill>
            <a:srgbClr val="03347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HHEAR_CC@westat.com" TargetMode="Externa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hearprogram.org/sites/default/files/2022-05/HHEAR-ExternalPublicationsPolicy-2022-508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hearprogram.org/how-apply" TargetMode="External"/><Relationship Id="rId7" Type="http://schemas.openxmlformats.org/officeDocument/2006/relationships/hyperlink" Target="https://hheardatacenter.mssm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hearprogram.org/faqs" TargetMode="External"/><Relationship Id="rId5" Type="http://schemas.openxmlformats.org/officeDocument/2006/relationships/hyperlink" Target="https://hhearprogram.org/support-docs" TargetMode="External"/><Relationship Id="rId4" Type="http://schemas.openxmlformats.org/officeDocument/2006/relationships/hyperlink" Target="https://hhearprogram.org/polici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hearprogram.org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42C282-C606-6A05-EB48-52F438EA7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44536"/>
            <a:ext cx="10363200" cy="1470025"/>
          </a:xfrm>
        </p:spPr>
        <p:txBody>
          <a:bodyPr>
            <a:noAutofit/>
          </a:bodyPr>
          <a:lstStyle/>
          <a:p>
            <a:r>
              <a:rPr lang="en-US" sz="5900" dirty="0"/>
              <a:t>Navigating </a:t>
            </a:r>
            <a:r>
              <a:rPr lang="en-US" sz="5900" dirty="0" err="1"/>
              <a:t>HHEAR</a:t>
            </a:r>
            <a:r>
              <a:rPr lang="en-US" sz="5900" dirty="0"/>
              <a:t> Post-Approval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4DF825-AF64-9C80-1EE5-11F166855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605931"/>
            <a:ext cx="8534400" cy="733010"/>
          </a:xfrm>
        </p:spPr>
        <p:txBody>
          <a:bodyPr/>
          <a:lstStyle/>
          <a:p>
            <a:r>
              <a:rPr lang="en-US" sz="4800" dirty="0"/>
              <a:t>Part 4: Publication</a:t>
            </a:r>
          </a:p>
        </p:txBody>
      </p:sp>
      <p:pic>
        <p:nvPicPr>
          <p:cNvPr id="8" name="Picture Placeholder 3" descr="Health Human Exposure Analysis Resource (HHEAR) logo.">
            <a:extLst>
              <a:ext uri="{FF2B5EF4-FFF2-40B4-BE49-F238E27FC236}">
                <a16:creationId xmlns:a16="http://schemas.microsoft.com/office/drawing/2014/main" id="{29DD9DA2-571B-568A-A956-8A9530AA53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7165" r="37165"/>
          <a:stretch>
            <a:fillRect/>
          </a:stretch>
        </p:blipFill>
        <p:spPr>
          <a:xfrm>
            <a:off x="279400" y="165100"/>
            <a:ext cx="5092700" cy="673100"/>
          </a:xfr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B315758-99BA-D33B-3586-C79A67D17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7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29BF-C710-43A4-BCF8-5A908E7E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1582400" cy="890953"/>
          </a:xfrm>
        </p:spPr>
        <p:txBody>
          <a:bodyPr/>
          <a:lstStyle/>
          <a:p>
            <a:r>
              <a:rPr lang="en-US" dirty="0"/>
              <a:t>Publication – Data Embargo                                </a:t>
            </a:r>
            <a:r>
              <a:rPr lang="en-US" sz="2000" dirty="0"/>
              <a:t>(2 of 2)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2E48340-38A7-57A6-5752-CCB16C9C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96" y="1363875"/>
            <a:ext cx="10972799" cy="4083357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The data embargo period lasts 1 year from the later of either: </a:t>
            </a:r>
          </a:p>
          <a:p>
            <a:pPr marL="738188" lvl="1" indent="-280988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The date that the final laboratory results data set has been made available to the </a:t>
            </a:r>
            <a:r>
              <a:rPr lang="en-US" sz="2200" dirty="0" err="1"/>
              <a:t>HHEAR</a:t>
            </a:r>
            <a:r>
              <a:rPr lang="en-US" sz="2200" dirty="0"/>
              <a:t> investigator.</a:t>
            </a:r>
          </a:p>
          <a:p>
            <a:pPr marL="738188" lvl="1" indent="-280988" algn="l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date that the Data Center returns the first finalized statistical analysis report addressing a minimum of one of the project’s specific aims.</a:t>
            </a: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500" dirty="0"/>
              <a:t>If a manuscript using the HHEAR generated laboratory results data is accepted for publication prior to the end of the defined embargo period, the embargo period will end and all de-identified HHEAR project-related data (both epidemiologic/phenotypic data and lab results) will be made publicly available.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pic>
        <p:nvPicPr>
          <p:cNvPr id="19" name="Content Placeholder 3" descr="Lightbulb and gear outline.">
            <a:extLst>
              <a:ext uri="{FF2B5EF4-FFF2-40B4-BE49-F238E27FC236}">
                <a16:creationId xmlns:a16="http://schemas.microsoft.com/office/drawing/2014/main" id="{45401D95-0E3E-1136-52B9-69BEA5CA7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9550" y="5182940"/>
            <a:ext cx="741362" cy="741362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8386183-D2B9-7694-4C4A-31BC8F6007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8981" y="5320020"/>
            <a:ext cx="2185219" cy="539753"/>
          </a:xfrm>
        </p:spPr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5FD4FD0-8537-8B9B-96DE-42F7A8FC50E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77938" y="5702337"/>
            <a:ext cx="10972800" cy="649224"/>
          </a:xfrm>
        </p:spPr>
        <p:txBody>
          <a:bodyPr/>
          <a:lstStyle/>
          <a:p>
            <a:r>
              <a:rPr lang="en-US" dirty="0"/>
              <a:t>For more information about the </a:t>
            </a:r>
            <a:r>
              <a:rPr lang="en-US" dirty="0" err="1"/>
              <a:t>HHEAR</a:t>
            </a:r>
            <a:r>
              <a:rPr lang="en-US" dirty="0"/>
              <a:t> data embargo period, refer to the </a:t>
            </a:r>
            <a:r>
              <a:rPr lang="en-US" dirty="0" err="1"/>
              <a:t>HHEAR</a:t>
            </a:r>
            <a:r>
              <a:rPr lang="en-US" dirty="0"/>
              <a:t> Policies for Access to Services on the </a:t>
            </a:r>
            <a:r>
              <a:rPr lang="en-US" dirty="0" err="1"/>
              <a:t>HHEAR</a:t>
            </a:r>
            <a:r>
              <a:rPr lang="en-US" dirty="0"/>
              <a:t> website.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9545D2A-C1EB-84AD-BAC9-5170A116F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22"/>
    </mc:Choice>
    <mc:Fallback xmlns="">
      <p:transition spd="slow" advTm="3082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2F90-890A-F152-35AF-2C7DD77B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</a:t>
            </a:r>
          </a:p>
        </p:txBody>
      </p:sp>
      <p:pic>
        <p:nvPicPr>
          <p:cNvPr id="10" name="Content Placeholder 2" descr="Lightbulb and gear outline.">
            <a:extLst>
              <a:ext uri="{FF2B5EF4-FFF2-40B4-BE49-F238E27FC236}">
                <a16:creationId xmlns:a16="http://schemas.microsoft.com/office/drawing/2014/main" id="{1DB98ABC-210D-3ADD-2D9F-AACF24D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8125" y="1207294"/>
            <a:ext cx="739775" cy="7397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0DC11-EDBA-0C63-C57A-FAD48731474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Tips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03C74C3-37EF-93A7-3C4B-B5A873B097DE}"/>
              </a:ext>
            </a:extLst>
          </p:cNvPr>
          <p:cNvSpPr txBox="1">
            <a:spLocks noGrp="1"/>
          </p:cNvSpPr>
          <p:nvPr>
            <p:ph sz="quarter" idx="16"/>
          </p:nvPr>
        </p:nvSpPr>
        <p:spPr>
          <a:xfrm>
            <a:off x="1003300" y="2216150"/>
            <a:ext cx="10617200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HHEAR Publications Policy document contains verbiage that can be used when acknowledging HHEAR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you have questions about the publication policies reach out to the coordinating center at </a:t>
            </a:r>
            <a:r>
              <a:rPr lang="en-US" sz="2800" dirty="0">
                <a:hlinkClick r:id="rId5" tooltip="HHEAR Coordinating Center email address."/>
              </a:rPr>
              <a:t>HHEAR_CC@westat.com</a:t>
            </a:r>
            <a:r>
              <a:rPr lang="en-US" sz="2800" dirty="0"/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1CEC147-72E3-231E-7F4E-17A3AF19C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0"/>
    </mc:Choice>
    <mc:Fallback xmlns="">
      <p:transition spd="slow" advTm="210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5B75-004E-8144-9005-9ACA8532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538DD3-C076-5E9A-03F4-B9898A0622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35075"/>
            <a:ext cx="10972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 publications policy document can be found on the HHEAR website and is linked </a:t>
            </a:r>
            <a:r>
              <a:rPr lang="en-US" sz="2800" dirty="0">
                <a:hlinkClick r:id="rId3"/>
              </a:rPr>
              <a:t>here (</a:t>
            </a:r>
            <a:r>
              <a:rPr lang="en-US" sz="2800" dirty="0" err="1">
                <a:hlinkClick r:id="rId3"/>
              </a:rPr>
              <a:t>HHEAR</a:t>
            </a:r>
            <a:r>
              <a:rPr lang="en-US" sz="2800" dirty="0">
                <a:hlinkClick r:id="rId3"/>
              </a:rPr>
              <a:t> Publications Policy)</a:t>
            </a:r>
            <a:r>
              <a:rPr lang="en-US" sz="2800" dirty="0"/>
              <a:t>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Section 3.3.5 of the HHEAR Policies for Access to Services document includes the details of the Embargo Period.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 HHEAR Lab Hub and Data Center researchers, will be responsible for determining who meets the criteria for co-authorship.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NIH funding should be acknowledged where appropriate.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94A8288-2E66-75FA-1426-D4AE30F45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22"/>
    </mc:Choice>
    <mc:Fallback xmlns="">
      <p:transition spd="slow" advTm="3572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5B75-004E-8144-9005-9ACA8532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9095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A9171-8706-4548-89E9-87CB0FDE84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173707"/>
            <a:ext cx="10806546" cy="502237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Refer to the following webpages for more information:</a:t>
            </a:r>
          </a:p>
          <a:p>
            <a:pPr lvl="1"/>
            <a:r>
              <a:rPr lang="en-US" dirty="0"/>
              <a:t>How to Apply</a:t>
            </a:r>
          </a:p>
          <a:p>
            <a:pPr lvl="2"/>
            <a:r>
              <a:rPr lang="en-US" dirty="0">
                <a:hlinkClick r:id="rId3" tooltip="How to Apply on HHEAR website."/>
              </a:rPr>
              <a:t>https://hhearprogram.org/how-apply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Policies</a:t>
            </a:r>
          </a:p>
          <a:p>
            <a:pPr lvl="2"/>
            <a:r>
              <a:rPr lang="en-US" dirty="0">
                <a:hlinkClick r:id="rId4" tooltip="Policies on HHEAR website."/>
              </a:rPr>
              <a:t>https://hhearprogram.org/policies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Support Documents</a:t>
            </a:r>
          </a:p>
          <a:p>
            <a:pPr lvl="2"/>
            <a:r>
              <a:rPr lang="en-US" dirty="0">
                <a:hlinkClick r:id="rId5" tooltip="Support Documents on HHEAR website."/>
              </a:rPr>
              <a:t>https://hhearprogram.org/support-docs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FAQs</a:t>
            </a:r>
          </a:p>
          <a:p>
            <a:pPr lvl="2"/>
            <a:r>
              <a:rPr lang="en-US" dirty="0">
                <a:hlinkClick r:id="rId6" tooltip="FAQs on HHEAR website."/>
              </a:rPr>
              <a:t>https://hhearprogram.org/faqs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Center Portal &amp; Data Repository</a:t>
            </a:r>
          </a:p>
          <a:p>
            <a:pPr lvl="2"/>
            <a:r>
              <a:rPr lang="en-US" dirty="0">
                <a:hlinkClick r:id="rId7" tooltip="HHEAR Data Center website."/>
              </a:rPr>
              <a:t>https://hheardatacenter.mssm.edu</a:t>
            </a:r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A7B7A53-A7DF-7BD0-729E-FA9DA2E38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87"/>
    </mc:Choice>
    <mc:Fallback xmlns="">
      <p:transition spd="slow" advTm="224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5B75-004E-8144-9005-9ACA8532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1582400" cy="890953"/>
          </a:xfrm>
        </p:spPr>
        <p:txBody>
          <a:bodyPr/>
          <a:lstStyle/>
          <a:p>
            <a:r>
              <a:rPr lang="en-US" dirty="0"/>
              <a:t>Navigating </a:t>
            </a:r>
            <a:r>
              <a:rPr lang="en-US" dirty="0" err="1"/>
              <a:t>HHEAR</a:t>
            </a:r>
            <a:r>
              <a:rPr lang="en-US" dirty="0"/>
              <a:t> Post-Approval                        </a:t>
            </a:r>
            <a:r>
              <a:rPr lang="en-US" sz="1800" dirty="0"/>
              <a:t>(1 of 2)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4B54B8-B962-28AF-DD26-12A7A59EDB0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3179" y="1141786"/>
            <a:ext cx="1097280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The Steps of the Post-Approval process include:</a:t>
            </a:r>
          </a:p>
        </p:txBody>
      </p:sp>
      <p:pic>
        <p:nvPicPr>
          <p:cNvPr id="5" name="Content Placeholder 3" descr="Diagram depicting the 4 steps of post-approval process, highlighting that step 4 (Publication) will be the focus of the module.">
            <a:extLst>
              <a:ext uri="{FF2B5EF4-FFF2-40B4-BE49-F238E27FC236}">
                <a16:creationId xmlns:a16="http://schemas.microsoft.com/office/drawing/2014/main" id="{6B3BAEB6-1B7A-0FBD-888C-CD801784B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4440" y="1746504"/>
            <a:ext cx="9884664" cy="4466193"/>
          </a:xfrm>
          <a:prstGeom prst="rect">
            <a:avLst/>
          </a:prstGeom>
        </p:spPr>
      </p:pic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9B198ECD-123B-2872-E3F9-2BF284BBAD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448796" y="4611688"/>
            <a:ext cx="2432304" cy="12618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This module will focus on this step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64F6F-3981-18E5-17AA-39D1B18FE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9"/>
    </mc:Choice>
    <mc:Fallback xmlns="">
      <p:transition spd="slow" advTm="131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5B75-004E-8144-9005-9ACA8532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1582400" cy="890953"/>
          </a:xfrm>
        </p:spPr>
        <p:txBody>
          <a:bodyPr/>
          <a:lstStyle/>
          <a:p>
            <a:r>
              <a:rPr lang="en-US" dirty="0"/>
              <a:t>Navigating </a:t>
            </a:r>
            <a:r>
              <a:rPr lang="en-US" dirty="0" err="1"/>
              <a:t>HHEAR</a:t>
            </a:r>
            <a:r>
              <a:rPr lang="en-US" dirty="0"/>
              <a:t> Post-Approval                        </a:t>
            </a:r>
            <a:r>
              <a:rPr lang="en-US" sz="1800" dirty="0"/>
              <a:t>(2 of 2)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A9171-8706-4548-89E9-87CB0FDE84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266" y="1598018"/>
            <a:ext cx="11142134" cy="4187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Objectives:</a:t>
            </a:r>
          </a:p>
          <a:p>
            <a:r>
              <a:rPr lang="en-US" dirty="0"/>
              <a:t>Understand the steps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035DE1"/>
                </a:solidFill>
              </a:rPr>
              <a:t>publishing the results from HHEAR analyses</a:t>
            </a:r>
            <a:r>
              <a:rPr lang="en-US" dirty="0"/>
              <a:t>.</a:t>
            </a:r>
          </a:p>
          <a:p>
            <a:r>
              <a:rPr lang="en-US" dirty="0"/>
              <a:t>Be aware of </a:t>
            </a:r>
            <a:r>
              <a:rPr lang="en-US" b="1" dirty="0">
                <a:solidFill>
                  <a:srgbClr val="035DE1"/>
                </a:solidFill>
              </a:rPr>
              <a:t>critical deadlines </a:t>
            </a:r>
            <a:r>
              <a:rPr lang="en-US" dirty="0"/>
              <a:t>along the way (such as the embargo period)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35DE1"/>
                </a:solidFill>
              </a:rPr>
              <a:t>Obtain access </a:t>
            </a:r>
            <a:r>
              <a:rPr lang="en-US" dirty="0"/>
              <a:t>to guidance and tools for successfully navigating the publication process.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DDB6CCF-CFBC-89D2-AC70-A8C8D2147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5"/>
    </mc:Choice>
    <mc:Fallback xmlns="">
      <p:transition spd="slow" advTm="268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Publication</a:t>
            </a:r>
          </a:p>
        </p:txBody>
      </p:sp>
      <p:pic>
        <p:nvPicPr>
          <p:cNvPr id="55" name="Content Placeholder 2" descr="Diagram depicting the 4 step process of publishing results.">
            <a:extLst>
              <a:ext uri="{FF2B5EF4-FFF2-40B4-BE49-F238E27FC236}">
                <a16:creationId xmlns:a16="http://schemas.microsoft.com/office/drawing/2014/main" id="{34720777-4B09-7E84-5B68-EEC89268D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562" y="1468993"/>
            <a:ext cx="11692302" cy="4162862"/>
          </a:xfrm>
        </p:spPr>
      </p:pic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469697B-4961-D06E-BD35-0DB421EACE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09274" y="1602002"/>
            <a:ext cx="9173450" cy="683483"/>
          </a:xfrm>
        </p:spPr>
        <p:txBody>
          <a:bodyPr/>
          <a:lstStyle/>
          <a:p>
            <a:r>
              <a:rPr lang="en-US" sz="2000" dirty="0">
                <a:solidFill>
                  <a:srgbClr val="003366"/>
                </a:solidFill>
              </a:rPr>
              <a:t>After receiving your results or completing the statistical analysis, your data will remain in </a:t>
            </a:r>
            <a:r>
              <a:rPr lang="en-US" sz="2000" b="1" dirty="0">
                <a:solidFill>
                  <a:srgbClr val="003366"/>
                </a:solidFill>
              </a:rPr>
              <a:t>embargo for 1-year or until  </a:t>
            </a:r>
            <a:r>
              <a:rPr lang="en-US" sz="2000" dirty="0">
                <a:solidFill>
                  <a:srgbClr val="003366"/>
                </a:solidFill>
              </a:rPr>
              <a:t>you publish your results (whichever occurs first)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6AB4E633-D863-7082-E693-70640B0F8DE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6937" y="2454835"/>
            <a:ext cx="2345311" cy="2328294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Ready to prepare your manuscript! </a:t>
            </a:r>
          </a:p>
        </p:txBody>
      </p:sp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20D4556C-DAD8-B5F2-60A0-CE8ABA6962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52472" y="2454835"/>
            <a:ext cx="2345311" cy="2328294"/>
          </a:xfrm>
        </p:spPr>
        <p:txBody>
          <a:bodyPr anchor="ctr" anchorCtr="0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Determine Authorship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AEFE17A0-C2AB-D579-74EE-1DFB7792FE4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452014" y="2454835"/>
            <a:ext cx="2345311" cy="2328294"/>
          </a:xfrm>
        </p:spPr>
        <p:txBody>
          <a:bodyPr anchor="ctr" anchorCtr="0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Acknowledge NIH and others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ADF0ADF2-39E3-FC3D-D8C2-AB77F5CE23A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537549" y="2454835"/>
            <a:ext cx="2345311" cy="2328294"/>
          </a:xfrm>
        </p:spPr>
        <p:txBody>
          <a:bodyPr anchor="ctr" anchorCtr="0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Register Manuscript with </a:t>
            </a:r>
            <a:r>
              <a:rPr lang="en-US" sz="2800" dirty="0" err="1">
                <a:solidFill>
                  <a:schemeClr val="bg1"/>
                </a:solidFill>
              </a:rPr>
              <a:t>HHEAR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3" name="Graphic 8" descr="Lightbulb and gear outline.">
            <a:extLst>
              <a:ext uri="{FF2B5EF4-FFF2-40B4-BE49-F238E27FC236}">
                <a16:creationId xmlns:a16="http://schemas.microsoft.com/office/drawing/2014/main" id="{44E44E87-ABBE-0793-3380-9143B192C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9550" y="5410370"/>
            <a:ext cx="741362" cy="741362"/>
          </a:xfrm>
          <a:prstGeom prst="rect">
            <a:avLst/>
          </a:prstGeom>
        </p:spPr>
      </p:pic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99DCB6D1-661F-B4DC-BA7E-E95DA21752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8981" y="5547450"/>
            <a:ext cx="2185219" cy="539753"/>
          </a:xfrm>
        </p:spPr>
        <p:txBody>
          <a:bodyPr/>
          <a:lstStyle/>
          <a:p>
            <a:r>
              <a:rPr lang="en-US" dirty="0"/>
              <a:t>Tip</a:t>
            </a:r>
          </a:p>
        </p:txBody>
      </p:sp>
      <p:sp>
        <p:nvSpPr>
          <p:cNvPr id="44" name="Content Placeholder 10">
            <a:extLst>
              <a:ext uri="{FF2B5EF4-FFF2-40B4-BE49-F238E27FC236}">
                <a16:creationId xmlns:a16="http://schemas.microsoft.com/office/drawing/2014/main" id="{BB5D5835-9CBE-F6D9-F924-57B9BC07336D}"/>
              </a:ext>
            </a:extLst>
          </p:cNvPr>
          <p:cNvSpPr txBox="1">
            <a:spLocks noGrp="1"/>
          </p:cNvSpPr>
          <p:nvPr>
            <p:ph idx="15"/>
          </p:nvPr>
        </p:nvSpPr>
        <p:spPr>
          <a:xfrm>
            <a:off x="955064" y="5977228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Check the HHEAR Publications Policy on </a:t>
            </a:r>
            <a:r>
              <a:rPr lang="en-US" dirty="0">
                <a:hlinkClick r:id="rId6" tooltip="HHEAR homepage."/>
              </a:rPr>
              <a:t>HHEARProgram.org</a:t>
            </a:r>
            <a:r>
              <a:rPr lang="en-US" dirty="0"/>
              <a:t> for more information.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7B43FDC3-CC12-7833-788B-F1256BB09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69"/>
    </mc:Choice>
    <mc:Fallback xmlns="">
      <p:transition spd="slow" advTm="458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2291-D3BC-E181-0BE0-9C770C67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1582400" cy="890953"/>
          </a:xfrm>
        </p:spPr>
        <p:txBody>
          <a:bodyPr/>
          <a:lstStyle/>
          <a:p>
            <a:r>
              <a:rPr lang="en-US" dirty="0"/>
              <a:t>Publication – Determining Authorship              </a:t>
            </a:r>
            <a:r>
              <a:rPr lang="en-US" sz="2000" dirty="0"/>
              <a:t>(1 of 2)</a:t>
            </a:r>
            <a:endParaRPr lang="en-US" dirty="0"/>
          </a:p>
        </p:txBody>
      </p:sp>
      <p:pic>
        <p:nvPicPr>
          <p:cNvPr id="9" name="Content Placeholder 2" descr="Diagram depicting the steps from publication to determining authorship.">
            <a:extLst>
              <a:ext uri="{FF2B5EF4-FFF2-40B4-BE49-F238E27FC236}">
                <a16:creationId xmlns:a16="http://schemas.microsoft.com/office/drawing/2014/main" id="{32DD04D3-8937-CE41-F237-192A417243A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243840" y="1260805"/>
            <a:ext cx="11704320" cy="902525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BAF0BE5-BBD3-B74D-3486-EFCDD32712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2378120"/>
            <a:ext cx="10972800" cy="387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313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It is expected that researchers in the HHEAR Laboratory Hub(s) and Data Center will be sufficiently involved in the experimental design, sample processing, analysis, and interpretation of data to justify co-authorship on most manuscripts generated through this process</a:t>
            </a:r>
          </a:p>
          <a:p>
            <a:pPr marL="341313" indent="-341313">
              <a:spcAft>
                <a:spcPts val="1200"/>
              </a:spcAft>
            </a:pPr>
            <a:r>
              <a:rPr lang="en-US" sz="2400" dirty="0">
                <a:solidFill>
                  <a:srgbClr val="00663D"/>
                </a:solidFill>
              </a:rPr>
              <a:t>**The respective </a:t>
            </a:r>
            <a:r>
              <a:rPr lang="en-US" sz="2400" dirty="0" err="1">
                <a:solidFill>
                  <a:srgbClr val="00663D"/>
                </a:solidFill>
              </a:rPr>
              <a:t>HHEAR</a:t>
            </a:r>
            <a:r>
              <a:rPr lang="en-US" sz="2400" dirty="0">
                <a:solidFill>
                  <a:srgbClr val="00663D"/>
                </a:solidFill>
              </a:rPr>
              <a:t> Laboratory Hub(s) and </a:t>
            </a:r>
            <a:r>
              <a:rPr lang="en-US" sz="2400" dirty="0" err="1">
                <a:solidFill>
                  <a:srgbClr val="00663D"/>
                </a:solidFill>
              </a:rPr>
              <a:t>HHEAR</a:t>
            </a:r>
            <a:r>
              <a:rPr lang="en-US" sz="2400" dirty="0">
                <a:solidFill>
                  <a:srgbClr val="00663D"/>
                </a:solidFill>
              </a:rPr>
              <a:t> Data Center will identify the individuals from their respective institutions that should receive authorship credit for their contributions.**</a:t>
            </a:r>
          </a:p>
          <a:p>
            <a:pPr marL="341313" indent="-341313">
              <a:spcAft>
                <a:spcPts val="1200"/>
              </a:spcAft>
            </a:pPr>
            <a:r>
              <a:rPr lang="en-US" sz="2400" dirty="0"/>
              <a:t>All authors should give final approval of the version to be published and take responsibility for its content.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FFE329B-F845-5329-2BF9-1CF24702E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67"/>
    </mc:Choice>
    <mc:Fallback xmlns="">
      <p:transition spd="slow" advTm="442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547A-BD25-66AF-3452-9507C4E8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1582400" cy="890953"/>
          </a:xfrm>
        </p:spPr>
        <p:txBody>
          <a:bodyPr/>
          <a:lstStyle/>
          <a:p>
            <a:r>
              <a:rPr lang="en-US" dirty="0"/>
              <a:t>Publication – Determining Authorship              </a:t>
            </a:r>
            <a:r>
              <a:rPr lang="en-US" sz="2000" dirty="0"/>
              <a:t>(2 of 2)</a:t>
            </a:r>
            <a:endParaRPr lang="en-US" dirty="0"/>
          </a:p>
        </p:txBody>
      </p:sp>
      <p:pic>
        <p:nvPicPr>
          <p:cNvPr id="9" name="Content Placeholder 2" descr="Diagram depicting the steps from publication to determining authorship.">
            <a:extLst>
              <a:ext uri="{FF2B5EF4-FFF2-40B4-BE49-F238E27FC236}">
                <a16:creationId xmlns:a16="http://schemas.microsoft.com/office/drawing/2014/main" id="{7BFAFA6D-69AD-6E97-DF8C-C8EEDFC8823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243840" y="1269175"/>
            <a:ext cx="11704320" cy="902525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2047630-6EF2-06E2-EED2-B3DF0222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46360"/>
            <a:ext cx="10972800" cy="37592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Early</a:t>
            </a:r>
            <a:r>
              <a:rPr lang="en-US" dirty="0"/>
              <a:t> discussion of authorship between the collaborators is required.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Collaborators, including investigators obtaining HHEAR laboratory and data analysis services and HHEAR Lab Hub and Data Center researchers, will be responsible for determining who meets the criteria for co-authorship.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Potential conflicts of interest, as well as any other publication requirements from collaborators as part of consortia participation should be disclosed at this time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The order of authorship should be agreed to by all authors. 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dirty="0"/>
              <a:t>Authorship should be reviewed again when beginning to write the manuscripts. </a:t>
            </a:r>
          </a:p>
          <a:p>
            <a:r>
              <a:rPr lang="en-US" dirty="0"/>
              <a:t>In the event there is disagreement on authorship, NIH staff will serve as a neutral third-party arbitrator.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DED1805-AE9A-0EE5-BED4-0858493B8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64"/>
    </mc:Choice>
    <mc:Fallback xmlns="">
      <p:transition spd="slow" advTm="351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9326-2A7A-0DC1-5728-632960B7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– Acknowledgments</a:t>
            </a:r>
          </a:p>
        </p:txBody>
      </p:sp>
      <p:pic>
        <p:nvPicPr>
          <p:cNvPr id="6" name="Content Placeholder 2" descr="Diagram depicting the steps from publication to acknowledgments.">
            <a:extLst>
              <a:ext uri="{FF2B5EF4-FFF2-40B4-BE49-F238E27FC236}">
                <a16:creationId xmlns:a16="http://schemas.microsoft.com/office/drawing/2014/main" id="{50E15D7A-079E-3713-2946-CF9F3EFA7BE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243840" y="1271465"/>
            <a:ext cx="11704320" cy="902525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5551EB3-28F5-19A7-04D5-21E59A66C5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2473656"/>
            <a:ext cx="10972800" cy="361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At an appropriate place in the manuscript (per the journal’s requirement), abstract, poster, or presentation, one or more statements should specify financial acknowledgement as follows: </a:t>
            </a:r>
          </a:p>
          <a:p>
            <a:pPr marL="400050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"Research reported in this publication was supported by the National Institutes of Health under award number [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xxxx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]. The content is solely the responsibility of the authors and does not necessarily represent the official views of the National Institutes of Health.” 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/>
              <a:t>In addition to financial acknowledgement, statements can be included that recognize technical support or other contributions received from </a:t>
            </a:r>
            <a:r>
              <a:rPr lang="en-US" sz="2400" dirty="0" err="1"/>
              <a:t>HHEAR</a:t>
            </a:r>
            <a:r>
              <a:rPr lang="en-US" sz="2400" dirty="0"/>
              <a:t> researchers that do not meet the criteria for authorship.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158C081-24E9-1AD3-F3B1-6F6F4298A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36"/>
    </mc:Choice>
    <mc:Fallback xmlns="">
      <p:transition spd="slow" advTm="4923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BA2D-8681-9CAE-3782-D387A692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– Manuscript Registration</a:t>
            </a:r>
          </a:p>
        </p:txBody>
      </p:sp>
      <p:pic>
        <p:nvPicPr>
          <p:cNvPr id="6" name="Content Placeholder 2" descr="Diagram depicting the steps from publication to manuscript registration.">
            <a:extLst>
              <a:ext uri="{FF2B5EF4-FFF2-40B4-BE49-F238E27FC236}">
                <a16:creationId xmlns:a16="http://schemas.microsoft.com/office/drawing/2014/main" id="{1EEABCCF-C9C0-0C65-60D5-91561629170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243840" y="1270638"/>
            <a:ext cx="11704320" cy="901062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21BAF8-1A02-AB7B-2DF1-86A1D668C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95" y="2792976"/>
            <a:ext cx="10226722" cy="3231107"/>
          </a:xfrm>
        </p:spPr>
        <p:txBody>
          <a:bodyPr>
            <a:normAutofit/>
          </a:bodyPr>
          <a:lstStyle/>
          <a:p>
            <a:r>
              <a:rPr lang="en-US" dirty="0"/>
              <a:t>Once a manuscript is ready for submission and has been approved by all named authors, the manuscript must be registered with HHEAR.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This information will only be used for tracking purposes and will not be released to the general public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DD555C-C3A5-9861-0A08-148E988B6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2"/>
    </mc:Choice>
    <mc:Fallback xmlns="">
      <p:transition spd="slow" advTm="151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29BF-C710-43A4-BCF8-5A908E7E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1582400" cy="890953"/>
          </a:xfrm>
        </p:spPr>
        <p:txBody>
          <a:bodyPr/>
          <a:lstStyle/>
          <a:p>
            <a:r>
              <a:rPr lang="en-US" dirty="0"/>
              <a:t>Publication – Data Embargo                                </a:t>
            </a:r>
            <a:r>
              <a:rPr lang="en-US" sz="2000" dirty="0"/>
              <a:t>(1 of 2)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A563E3-6147-7BFF-1A41-771B0EE1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6123"/>
            <a:ext cx="10972800" cy="4525963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3600" dirty="0"/>
              <a:t>Data Embargo Period</a:t>
            </a:r>
          </a:p>
          <a:p>
            <a:pPr>
              <a:lnSpc>
                <a:spcPct val="80000"/>
              </a:lnSpc>
            </a:pPr>
            <a:r>
              <a:rPr lang="en-US" sz="3000" dirty="0"/>
              <a:t>The data embargo period is a time period during which project data and laboratory results data submitted to the Data Center for an approved project </a:t>
            </a:r>
            <a:r>
              <a:rPr lang="en-US" sz="3000" i="1" dirty="0"/>
              <a:t>remain unavailable to the public</a:t>
            </a:r>
            <a:r>
              <a:rPr lang="en-US" sz="3000" dirty="0"/>
              <a:t>.</a:t>
            </a:r>
          </a:p>
          <a:p>
            <a:pPr lvl="1">
              <a:lnSpc>
                <a:spcPct val="80000"/>
              </a:lnSpc>
              <a:spcAft>
                <a:spcPts val="3000"/>
              </a:spcAft>
            </a:pPr>
            <a:r>
              <a:rPr lang="en-US" sz="2600" dirty="0"/>
              <a:t>This is also true of data deposited in the Metabolomics Workbench</a:t>
            </a:r>
          </a:p>
          <a:p>
            <a:pPr>
              <a:lnSpc>
                <a:spcPct val="80000"/>
              </a:lnSpc>
            </a:pPr>
            <a:r>
              <a:rPr lang="en-US" sz="3000" dirty="0"/>
              <a:t>All de-identified data from your </a:t>
            </a:r>
            <a:r>
              <a:rPr lang="en-US" sz="3000" dirty="0" err="1"/>
              <a:t>HHEAR</a:t>
            </a:r>
            <a:r>
              <a:rPr lang="en-US" sz="3000" dirty="0"/>
              <a:t> project (both epidemiologic data and lab results) are made available to the public in the </a:t>
            </a:r>
            <a:r>
              <a:rPr lang="en-US" sz="3000" dirty="0" err="1"/>
              <a:t>HHEAR</a:t>
            </a:r>
            <a:r>
              <a:rPr lang="en-US" sz="3000" dirty="0"/>
              <a:t> Data Repository following the data embargo period.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23776-F6F6-FBB8-9432-A3505AA8F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2C6BB-42E6-DF45-96A9-E839D1C547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10"/>
    </mc:Choice>
    <mc:Fallback xmlns="">
      <p:transition spd="slow" advTm="38810"/>
    </mc:Fallback>
  </mc:AlternateContent>
</p:sld>
</file>

<file path=ppt/theme/theme1.xml><?xml version="1.0" encoding="utf-8"?>
<a:theme xmlns:a="http://schemas.openxmlformats.org/drawingml/2006/main" name="Default Theme">
  <a:themeElements>
    <a:clrScheme name="Custom 1">
      <a:dk1>
        <a:srgbClr val="063178"/>
      </a:dk1>
      <a:lt1>
        <a:srgbClr val="FFFFFF"/>
      </a:lt1>
      <a:dk2>
        <a:srgbClr val="0578B1"/>
      </a:dk2>
      <a:lt2>
        <a:srgbClr val="FDFFFE"/>
      </a:lt2>
      <a:accent1>
        <a:srgbClr val="F88E2C"/>
      </a:accent1>
      <a:accent2>
        <a:srgbClr val="1F653C"/>
      </a:accent2>
      <a:accent3>
        <a:srgbClr val="0FD670"/>
      </a:accent3>
      <a:accent4>
        <a:srgbClr val="FEC228"/>
      </a:accent4>
      <a:accent5>
        <a:srgbClr val="F88E2C"/>
      </a:accent5>
      <a:accent6>
        <a:srgbClr val="0578B1"/>
      </a:accent6>
      <a:hlink>
        <a:srgbClr val="1F653C"/>
      </a:hlink>
      <a:folHlink>
        <a:srgbClr val="525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11237</TotalTime>
  <Words>1997</Words>
  <Application>Microsoft Office PowerPoint</Application>
  <PresentationFormat>Widescreen</PresentationFormat>
  <Paragraphs>174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Default Theme</vt:lpstr>
      <vt:lpstr>Navigating HHEAR Post-Approval</vt:lpstr>
      <vt:lpstr>Navigating HHEAR Post-Approval                        (1 of 2)</vt:lpstr>
      <vt:lpstr>Navigating HHEAR Post-Approval                        (2 of 2)</vt:lpstr>
      <vt:lpstr>Steps for Publication</vt:lpstr>
      <vt:lpstr>Publication – Determining Authorship              (1 of 2)</vt:lpstr>
      <vt:lpstr>Publication – Determining Authorship              (2 of 2)</vt:lpstr>
      <vt:lpstr>Publication – Acknowledgments</vt:lpstr>
      <vt:lpstr>Publication – Manuscript Registration</vt:lpstr>
      <vt:lpstr>Publication – Data Embargo                                (1 of 2)</vt:lpstr>
      <vt:lpstr>Publication – Data Embargo                                (2 of 2)</vt:lpstr>
      <vt:lpstr>Publication</vt:lpstr>
      <vt:lpstr>Reminders 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HHEAR Post-Approval: Publication</dc:title>
  <dc:subject>HHEAR Post-Approval Process</dc:subject>
  <dc:creator>HHEAR CC</dc:creator>
  <cp:keywords>HHEAR, Services, Research, Science, Analysis, Human Health Expose Analysis Resource, Post-Approval, Publication</cp:keywords>
  <cp:lastModifiedBy>Erica Moss</cp:lastModifiedBy>
  <cp:revision>190</cp:revision>
  <dcterms:created xsi:type="dcterms:W3CDTF">2020-11-20T18:33:34Z</dcterms:created>
  <dcterms:modified xsi:type="dcterms:W3CDTF">2023-05-19T04:14:35Z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