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8" r:id="rId2"/>
    <p:sldId id="333" r:id="rId3"/>
    <p:sldId id="311" r:id="rId4"/>
    <p:sldId id="312" r:id="rId5"/>
    <p:sldId id="313" r:id="rId6"/>
    <p:sldId id="314" r:id="rId7"/>
    <p:sldId id="319" r:id="rId8"/>
    <p:sldId id="317" r:id="rId9"/>
    <p:sldId id="321" r:id="rId10"/>
    <p:sldId id="320" r:id="rId11"/>
    <p:sldId id="327" r:id="rId12"/>
    <p:sldId id="328" r:id="rId13"/>
    <p:sldId id="329" r:id="rId14"/>
    <p:sldId id="330" r:id="rId15"/>
    <p:sldId id="331" r:id="rId16"/>
    <p:sldId id="332" r:id="rId17"/>
    <p:sldId id="326" r:id="rId18"/>
    <p:sldId id="325" r:id="rId19"/>
    <p:sldId id="324" r:id="rId20"/>
    <p:sldId id="323" r:id="rId21"/>
    <p:sldId id="322"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0E9AF01-CA37-4FC0-BFC6-ED1A06902DC9}">
          <p14:sldIdLst>
            <p14:sldId id="308"/>
          </p14:sldIdLst>
        </p14:section>
        <p14:section name="Introduction &amp; Objectives" id="{EFF9B570-B80E-42FD-9BEE-B001E8C48D60}">
          <p14:sldIdLst>
            <p14:sldId id="333"/>
            <p14:sldId id="311"/>
            <p14:sldId id="312"/>
            <p14:sldId id="313"/>
            <p14:sldId id="314"/>
          </p14:sldIdLst>
        </p14:section>
        <p14:section name="Significance &amp; Alignment" id="{B8225730-1FBC-4A52-8099-9D76AFD9BF25}">
          <p14:sldIdLst>
            <p14:sldId id="319"/>
            <p14:sldId id="317"/>
          </p14:sldIdLst>
        </p14:section>
        <p14:section name="Study Design, Participants, &amp; Samples" id="{32F113A8-E501-468A-A38B-029A1F33CF36}">
          <p14:sldIdLst>
            <p14:sldId id="321"/>
            <p14:sldId id="320"/>
            <p14:sldId id="327"/>
          </p14:sldIdLst>
        </p14:section>
        <p14:section name="Rationale for Analyses" id="{79BA3014-387E-42D3-BD20-3479E03B8756}">
          <p14:sldIdLst>
            <p14:sldId id="328"/>
          </p14:sldIdLst>
        </p14:section>
        <p14:section name="Statistical Analysis &amp; Power" id="{5BEF4FC8-7D7F-4077-933C-621156A254F6}">
          <p14:sldIdLst>
            <p14:sldId id="329"/>
            <p14:sldId id="330"/>
            <p14:sldId id="331"/>
            <p14:sldId id="332"/>
            <p14:sldId id="326"/>
          </p14:sldIdLst>
        </p14:section>
        <p14:section name="Other helpful tips" id="{097955B6-A650-43A6-A3B3-09A8B153455E}">
          <p14:sldIdLst>
            <p14:sldId id="325"/>
            <p14:sldId id="324"/>
            <p14:sldId id="323"/>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O'Brien" initials="BO" lastIdx="15" clrIdx="0">
    <p:extLst>
      <p:ext uri="{19B8F6BF-5375-455C-9EA6-DF929625EA0E}">
        <p15:presenceInfo xmlns:p15="http://schemas.microsoft.com/office/powerpoint/2012/main" userId="S-1-5-21-2083667071-1112689225-1550850067-2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8B1"/>
    <a:srgbClr val="E90000"/>
    <a:srgbClr val="045A85"/>
    <a:srgbClr val="1F653C"/>
    <a:srgbClr val="1D874C"/>
    <a:srgbClr val="086B38"/>
    <a:srgbClr val="063178"/>
    <a:srgbClr val="0075BA"/>
    <a:srgbClr val="216352"/>
    <a:srgbClr val="009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56226" autoAdjust="0"/>
  </p:normalViewPr>
  <p:slideViewPr>
    <p:cSldViewPr snapToGrid="0" snapToObjects="1">
      <p:cViewPr varScale="1">
        <p:scale>
          <a:sx n="48" d="100"/>
          <a:sy n="48" d="100"/>
        </p:scale>
        <p:origin x="594"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6" d="100"/>
          <a:sy n="76" d="100"/>
        </p:scale>
        <p:origin x="22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1"/>
            <a:ext cx="3077739" cy="471054"/>
          </a:xfrm>
          <a:prstGeom prst="rect">
            <a:avLst/>
          </a:prstGeom>
        </p:spPr>
        <p:txBody>
          <a:bodyPr vert="horz" lIns="94229" tIns="47114" rIns="94229" bIns="47114" rtlCol="0"/>
          <a:lstStyle>
            <a:lvl1pPr algn="r">
              <a:defRPr sz="1200"/>
            </a:lvl1pPr>
          </a:lstStyle>
          <a:p>
            <a:fld id="{F44A3FA8-C93E-2846-8BDD-5E6860FC96E1}" type="datetimeFigureOut">
              <a:rPr lang="en-US" smtClean="0"/>
              <a:t>2/22/2023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931952B-BFF5-B74B-8DDB-687D652A663D}" type="slidenum">
              <a:rPr lang="en-US" smtClean="0"/>
              <a:t>‹#›</a:t>
            </a:fld>
            <a:endParaRPr lang="en-US" dirty="0"/>
          </a:p>
        </p:txBody>
      </p:sp>
    </p:spTree>
    <p:extLst>
      <p:ext uri="{BB962C8B-B14F-4D97-AF65-F5344CB8AC3E}">
        <p14:creationId xmlns:p14="http://schemas.microsoft.com/office/powerpoint/2010/main" val="15266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HEARHelp@westat.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HHEARHelp@westat.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education module “Considerations for a High-Quality HHEAR Application.” &lt;&lt;&lt;</a:t>
            </a:r>
            <a:r>
              <a:rPr lang="en-US" dirty="0">
                <a:solidFill>
                  <a:srgbClr val="E90000"/>
                </a:solidFill>
              </a:rPr>
              <a:t>for the Human Health Exposure Analysis Resource program, otherwise known as HHEAR</a:t>
            </a:r>
            <a:r>
              <a:rPr lang="en-US" dirty="0"/>
              <a:t>.&gt;&gt;&gt; This module is focused on critical parts involved in step 2 of the overall application process – submitting your ONLINE initial application. A high-quality, clearly-written application can facilitate a smoother process through the subsequent steps.</a:t>
            </a:r>
          </a:p>
        </p:txBody>
      </p:sp>
      <p:sp>
        <p:nvSpPr>
          <p:cNvPr id="4" name="Slide Number Placeholder 3"/>
          <p:cNvSpPr>
            <a:spLocks noGrp="1"/>
          </p:cNvSpPr>
          <p:nvPr>
            <p:ph type="sldNum" sz="quarter" idx="10"/>
          </p:nvPr>
        </p:nvSpPr>
        <p:spPr/>
        <p:txBody>
          <a:bodyPr/>
          <a:lstStyle/>
          <a:p>
            <a:fld id="{0931952B-BFF5-B74B-8DDB-687D652A663D}" type="slidenum">
              <a:rPr lang="en-US" smtClean="0"/>
              <a:t>1</a:t>
            </a:fld>
            <a:endParaRPr lang="en-US" dirty="0"/>
          </a:p>
        </p:txBody>
      </p:sp>
    </p:spTree>
    <p:extLst>
      <p:ext uri="{BB962C8B-B14F-4D97-AF65-F5344CB8AC3E}">
        <p14:creationId xmlns:p14="http://schemas.microsoft.com/office/powerpoint/2010/main" val="205289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take a moment to draw your attention to an important table in your application. The purpose of this table is to provide information</a:t>
            </a:r>
            <a:r>
              <a:rPr lang="en-US" baseline="0" dirty="0"/>
              <a:t> on the characteristics of participants and the associated biological samples that will be included for each of your requested laboratory analyses and to provide a justification for how each analysis can be used to assess the relationship between the exposure and health outcomes.</a:t>
            </a:r>
          </a:p>
          <a:p>
            <a:endParaRPr lang="en-US" baseline="0" dirty="0"/>
          </a:p>
          <a:p>
            <a:r>
              <a:rPr lang="en-US" dirty="0"/>
              <a:t>We have a couple of specific tips to keep in mind while completing this table.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 If you have questions about which exposure analyses are appropriate for your study population and</a:t>
            </a:r>
            <a:r>
              <a:rPr lang="en-US" baseline="0" dirty="0"/>
              <a:t> health outcomes, </a:t>
            </a:r>
            <a:r>
              <a:rPr lang="en-US" i="1" strike="noStrike" baseline="0" dirty="0"/>
              <a:t>we strongly recommend you contact the HHEAR Coordinating Center </a:t>
            </a:r>
            <a:r>
              <a:rPr lang="en-US" i="0" strike="noStrike" baseline="0" dirty="0"/>
              <a:t>at </a:t>
            </a:r>
            <a:r>
              <a:rPr lang="en-US" dirty="0"/>
              <a:t>HHEARHelp@westat.com </a:t>
            </a:r>
            <a:r>
              <a:rPr lang="en-US" i="1" strike="noStrike" baseline="0" dirty="0"/>
              <a:t>to schedule a pre-submission consultation. </a:t>
            </a:r>
            <a:r>
              <a:rPr lang="en-US" dirty="0"/>
              <a:t>During this type of consultation, scientists from HHEAR Lab Hubs will discuss your study</a:t>
            </a:r>
            <a:r>
              <a:rPr lang="en-US" baseline="0" dirty="0"/>
              <a:t> aims </a:t>
            </a:r>
            <a:r>
              <a:rPr lang="en-US" i="1" baseline="0" dirty="0"/>
              <a:t>and respond to questions about your study design, available biological samples, and options for exposure analyses.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Second - If you have</a:t>
            </a:r>
            <a:r>
              <a:rPr lang="en-US" baseline="0" dirty="0"/>
              <a:t> questions about the suitability of your samples for a HHEAR lab analysis, you can find information on the preferred sample type and volume or mass for each HHEAR lab analysis in the HHEAR Available Analyses by Sample Matrix table on HHEARProgram.org.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Third - Be</a:t>
            </a:r>
            <a:r>
              <a:rPr lang="en-US" b="0" baseline="0" dirty="0"/>
              <a:t> specific about how many samples you will be submitting for analysis. </a:t>
            </a:r>
            <a:r>
              <a:rPr lang="en-US" baseline="0" dirty="0"/>
              <a:t>If you have participants with samples at multiple time points in the study, complete a separate row for each time point. If you have participants with multiple types of samples, complete a separate row for each type of sample.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Fourth - Take the time to </a:t>
            </a:r>
            <a:r>
              <a:rPr lang="en-US" dirty="0"/>
              <a:t>confirm</a:t>
            </a:r>
            <a:r>
              <a:rPr lang="en-US" baseline="0" dirty="0"/>
              <a:t> the accuracy of your information.</a:t>
            </a:r>
          </a:p>
          <a:p>
            <a:endParaRPr lang="en-US" baseline="0" dirty="0"/>
          </a:p>
          <a:p>
            <a:r>
              <a:rPr lang="en-US" baseline="0" dirty="0"/>
              <a:t>Finally, please note that immediately following the table, there is an item requesting information for each type of biological sample to be analyzed for your project. Be thorough in your description. This information is critical to the evaluation of the feasibility of your HHEAR project.</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5"/>
          </p:nvPr>
        </p:nvSpPr>
        <p:spPr/>
        <p:txBody>
          <a:bodyPr/>
          <a:lstStyle/>
          <a:p>
            <a:fld id="{0931952B-BFF5-B74B-8DDB-687D652A663D}" type="slidenum">
              <a:rPr lang="en-US" smtClean="0"/>
              <a:t>10</a:t>
            </a:fld>
            <a:endParaRPr lang="en-US" dirty="0"/>
          </a:p>
        </p:txBody>
      </p:sp>
    </p:spTree>
    <p:extLst>
      <p:ext uri="{BB962C8B-B14F-4D97-AF65-F5344CB8AC3E}">
        <p14:creationId xmlns:p14="http://schemas.microsoft.com/office/powerpoint/2010/main" val="234209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environmental samples you will complete a chart similar to the one completed for biological samples. The environmental samples chart can be seen in the right side of this slide and is on page 16 of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analysis of environmental samples, investigators are strongly encouraged to consult HHEAR Lab Hub scientists to discuss proposed analyses and sample collection, processing, and storage</a:t>
            </a:r>
            <a:r>
              <a:rPr lang="en-US" baseline="0" dirty="0"/>
              <a:t> </a:t>
            </a:r>
            <a:r>
              <a:rPr lang="en-US" dirty="0"/>
              <a:t>requirements before submitting an application. Contact the HHEAR coordinating center at </a:t>
            </a:r>
            <a:r>
              <a:rPr lang="en-US" dirty="0">
                <a:hlinkClick r:id="rId3"/>
              </a:rPr>
              <a:t>HHEARHelp@westat.com</a:t>
            </a:r>
            <a:r>
              <a:rPr lang="en-US" dirty="0"/>
              <a:t> to schedule a pre-submission consultation.</a:t>
            </a:r>
          </a:p>
        </p:txBody>
      </p:sp>
      <p:sp>
        <p:nvSpPr>
          <p:cNvPr id="4" name="Slide Number Placeholder 3"/>
          <p:cNvSpPr>
            <a:spLocks noGrp="1"/>
          </p:cNvSpPr>
          <p:nvPr>
            <p:ph type="sldNum" sz="quarter" idx="10"/>
          </p:nvPr>
        </p:nvSpPr>
        <p:spPr/>
        <p:txBody>
          <a:bodyPr/>
          <a:lstStyle/>
          <a:p>
            <a:fld id="{0931952B-BFF5-B74B-8DDB-687D652A663D}" type="slidenum">
              <a:rPr lang="en-US" smtClean="0"/>
              <a:t>11</a:t>
            </a:fld>
            <a:endParaRPr lang="en-US" dirty="0"/>
          </a:p>
        </p:txBody>
      </p:sp>
    </p:spTree>
    <p:extLst>
      <p:ext uri="{BB962C8B-B14F-4D97-AF65-F5344CB8AC3E}">
        <p14:creationId xmlns:p14="http://schemas.microsoft.com/office/powerpoint/2010/main" val="99627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third element of a successful application is a clear explanation of the rationale for each requested lab analysis. </a:t>
            </a:r>
            <a:r>
              <a:rPr lang="en-US" sz="1200" baseline="0" dirty="0"/>
              <a:t>This information is critical to the evaluation of your application, and should be included in the Biological sample and Environmental sample tables </a:t>
            </a:r>
            <a:r>
              <a:rPr lang="en-US" baseline="0" dirty="0"/>
              <a:t>for each requested analysis</a:t>
            </a:r>
            <a:r>
              <a:rPr lang="en-US" sz="1200" baseline="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will need to include the scientific justification for each requested lab analysis, and a description </a:t>
            </a:r>
            <a:r>
              <a:rPr lang="en-US" dirty="0"/>
              <a:t>of how you will use the lab analysis result to assess the relationship between the exposure and health outcome for each specific aim.</a:t>
            </a:r>
            <a:endParaRPr lang="en-US" baseline="0" dirty="0"/>
          </a:p>
        </p:txBody>
      </p:sp>
      <p:sp>
        <p:nvSpPr>
          <p:cNvPr id="4" name="Slide Number Placeholder 3"/>
          <p:cNvSpPr>
            <a:spLocks noGrp="1"/>
          </p:cNvSpPr>
          <p:nvPr>
            <p:ph type="sldNum" sz="quarter" idx="10"/>
          </p:nvPr>
        </p:nvSpPr>
        <p:spPr/>
        <p:txBody>
          <a:bodyPr/>
          <a:lstStyle/>
          <a:p>
            <a:fld id="{0931952B-BFF5-B74B-8DDB-687D652A663D}" type="slidenum">
              <a:rPr lang="en-US" smtClean="0"/>
              <a:t>12</a:t>
            </a:fld>
            <a:endParaRPr lang="en-US" dirty="0"/>
          </a:p>
        </p:txBody>
      </p:sp>
    </p:spTree>
    <p:extLst>
      <p:ext uri="{BB962C8B-B14F-4D97-AF65-F5344CB8AC3E}">
        <p14:creationId xmlns:p14="http://schemas.microsoft.com/office/powerpoint/2010/main" val="232328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fourth element of a high-quality application is a description of the covariate</a:t>
            </a:r>
            <a:r>
              <a:rPr lang="en-US" baseline="0" dirty="0"/>
              <a:t> and outcome data, </a:t>
            </a:r>
            <a:r>
              <a:rPr lang="en-US" dirty="0"/>
              <a:t>a statistical analysis plan and power calculation.</a:t>
            </a:r>
          </a:p>
          <a:p>
            <a:endParaRPr lang="en-US" dirty="0"/>
          </a:p>
          <a:p>
            <a:r>
              <a:rPr lang="en-US" dirty="0"/>
              <a:t>The information on outcome and covariat</a:t>
            </a:r>
            <a:r>
              <a:rPr lang="en-US" baseline="0" dirty="0"/>
              <a:t>e data is critical to the evaluation of your application. The Data Center will assess suitability of the methods for assessment and degree of missingness of the data for achievement of your study aims.</a:t>
            </a:r>
          </a:p>
          <a:p>
            <a:endParaRPr lang="en-US" baseline="0" dirty="0"/>
          </a:p>
          <a:p>
            <a:r>
              <a:rPr lang="en-US" baseline="0" dirty="0"/>
              <a:t>If you do not provide this information for all outcome and covariate data, or an explanation of why this information is not available, your application will be delayed in the review process.	</a:t>
            </a:r>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13</a:t>
            </a:fld>
            <a:endParaRPr lang="en-US" dirty="0"/>
          </a:p>
        </p:txBody>
      </p:sp>
    </p:spTree>
    <p:extLst>
      <p:ext uri="{BB962C8B-B14F-4D97-AF65-F5344CB8AC3E}">
        <p14:creationId xmlns:p14="http://schemas.microsoft.com/office/powerpoint/2010/main" val="232575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successful application will include a summary description of the analysis strategy</a:t>
            </a:r>
            <a:r>
              <a:rPr lang="en-US" sz="1200" baseline="0" dirty="0"/>
              <a:t>, as well as</a:t>
            </a:r>
            <a:r>
              <a:rPr lang="en-US" sz="1200" dirty="0"/>
              <a:t> the statistical approach and power calculations for each aim. Additionally, you will need to consider and address the challenges and biases for each proposed analysis strategy.</a:t>
            </a:r>
          </a:p>
          <a:p>
            <a:endParaRPr lang="en-US" sz="1200" dirty="0"/>
          </a:p>
          <a:p>
            <a:r>
              <a:rPr lang="en-US" sz="1200" dirty="0"/>
              <a:t>If you have questions about this process or need to schedule a pre-submission consultation call, you can reach out to the </a:t>
            </a:r>
            <a:r>
              <a:rPr lang="en-US" sz="1200" dirty="0" err="1"/>
              <a:t>HHEAR</a:t>
            </a:r>
            <a:r>
              <a:rPr lang="en-US" sz="1200" dirty="0"/>
              <a:t> coordinating center.</a:t>
            </a:r>
          </a:p>
        </p:txBody>
      </p:sp>
      <p:sp>
        <p:nvSpPr>
          <p:cNvPr id="4" name="Slide Number Placeholder 3"/>
          <p:cNvSpPr>
            <a:spLocks noGrp="1"/>
          </p:cNvSpPr>
          <p:nvPr>
            <p:ph type="sldNum" sz="quarter" idx="10"/>
          </p:nvPr>
        </p:nvSpPr>
        <p:spPr/>
        <p:txBody>
          <a:bodyPr/>
          <a:lstStyle/>
          <a:p>
            <a:fld id="{0931952B-BFF5-B74B-8DDB-687D652A663D}" type="slidenum">
              <a:rPr lang="en-US" smtClean="0"/>
              <a:t>14</a:t>
            </a:fld>
            <a:endParaRPr lang="en-US" dirty="0"/>
          </a:p>
        </p:txBody>
      </p:sp>
    </p:spTree>
    <p:extLst>
      <p:ext uri="{BB962C8B-B14F-4D97-AF65-F5344CB8AC3E}">
        <p14:creationId xmlns:p14="http://schemas.microsoft.com/office/powerpoint/2010/main" val="231338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i</a:t>
            </a:r>
            <a:r>
              <a:rPr lang="en-US" dirty="0"/>
              <a:t>mportant</a:t>
            </a:r>
            <a:r>
              <a:rPr lang="en-US" baseline="0" dirty="0"/>
              <a:t> considerations for describing your statistical approach.</a:t>
            </a:r>
          </a:p>
          <a:p>
            <a:endParaRPr lang="en-US" baseline="0" dirty="0"/>
          </a:p>
          <a:p>
            <a:r>
              <a:rPr lang="en-US" baseline="0" dirty="0"/>
              <a:t>Your statistical approach(es) should address </a:t>
            </a:r>
            <a:r>
              <a:rPr lang="en-US" b="1" baseline="0" dirty="0"/>
              <a:t>each aim </a:t>
            </a:r>
            <a:r>
              <a:rPr lang="en-US" b="0" baseline="0" dirty="0"/>
              <a:t>and include a clear description of the outcome variables and covariates that will be used in the analysis.</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applicable, your description should address </a:t>
            </a:r>
            <a:r>
              <a:rPr lang="en-US" sz="1200" dirty="0"/>
              <a:t>confounding, non-linearity, mixtures, combined effect of multiple exposures, and potential interactions.</a:t>
            </a:r>
          </a:p>
          <a:p>
            <a:endParaRPr lang="en-US" baseline="0" dirty="0"/>
          </a:p>
          <a:p>
            <a:r>
              <a:rPr lang="en-US" baseline="0" dirty="0"/>
              <a:t>Your description should also indicate how your statistical approach will be evaluated to ensure validity, generalizability, and interpretability.</a:t>
            </a:r>
          </a:p>
        </p:txBody>
      </p:sp>
      <p:sp>
        <p:nvSpPr>
          <p:cNvPr id="4" name="Slide Number Placeholder 3"/>
          <p:cNvSpPr>
            <a:spLocks noGrp="1"/>
          </p:cNvSpPr>
          <p:nvPr>
            <p:ph type="sldNum" sz="quarter" idx="10"/>
          </p:nvPr>
        </p:nvSpPr>
        <p:spPr/>
        <p:txBody>
          <a:bodyPr/>
          <a:lstStyle/>
          <a:p>
            <a:fld id="{0931952B-BFF5-B74B-8DDB-687D652A663D}" type="slidenum">
              <a:rPr lang="en-US" smtClean="0"/>
              <a:t>15</a:t>
            </a:fld>
            <a:endParaRPr lang="en-US" dirty="0"/>
          </a:p>
        </p:txBody>
      </p:sp>
    </p:spTree>
    <p:extLst>
      <p:ext uri="{BB962C8B-B14F-4D97-AF65-F5344CB8AC3E}">
        <p14:creationId xmlns:p14="http://schemas.microsoft.com/office/powerpoint/2010/main" val="3685996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power calculation is critical to the evaluation of your application. It should answer the question: Do you have a sufficient number of samples to achieve your specific aims?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Note that </a:t>
            </a:r>
            <a:r>
              <a:rPr lang="en-US" sz="1200" dirty="0"/>
              <a:t>Primary factors that affect power are significance level, sample size, variability in measured response variable, and the magnitude of the effect of the variable.</a:t>
            </a:r>
          </a:p>
          <a:p>
            <a:endParaRPr lang="en-US" sz="1200" dirty="0"/>
          </a:p>
          <a:p>
            <a:r>
              <a:rPr lang="en-US" sz="1200" dirty="0"/>
              <a:t>If the</a:t>
            </a:r>
            <a:r>
              <a:rPr lang="en-US" sz="1200" baseline="0" dirty="0"/>
              <a:t> power calculation does not justify the sample size, you must indicate a rationale for why the anticipated sample size is sufficient.</a:t>
            </a:r>
          </a:p>
        </p:txBody>
      </p:sp>
      <p:sp>
        <p:nvSpPr>
          <p:cNvPr id="4" name="Slide Number Placeholder 3"/>
          <p:cNvSpPr>
            <a:spLocks noGrp="1"/>
          </p:cNvSpPr>
          <p:nvPr>
            <p:ph type="sldNum" sz="quarter" idx="10"/>
          </p:nvPr>
        </p:nvSpPr>
        <p:spPr/>
        <p:txBody>
          <a:bodyPr/>
          <a:lstStyle/>
          <a:p>
            <a:fld id="{0931952B-BFF5-B74B-8DDB-687D652A663D}" type="slidenum">
              <a:rPr lang="en-US" smtClean="0"/>
              <a:t>16</a:t>
            </a:fld>
            <a:endParaRPr lang="en-US" dirty="0"/>
          </a:p>
        </p:txBody>
      </p:sp>
    </p:spTree>
    <p:extLst>
      <p:ext uri="{BB962C8B-B14F-4D97-AF65-F5344CB8AC3E}">
        <p14:creationId xmlns:p14="http://schemas.microsoft.com/office/powerpoint/2010/main" val="15480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section of the statistical analysis plan, you should explain any aspects of the data that could present challenges or biases in the statistical analysis. These could include sample size, the number of covariates, incomplete repeated measures, missing data, or high dimensionality.</a:t>
            </a:r>
          </a:p>
          <a:p>
            <a:endParaRPr lang="en-US" dirty="0"/>
          </a:p>
          <a:p>
            <a:r>
              <a:rPr lang="en-US" dirty="0"/>
              <a:t>Also, note that examples and additional information can be found on pages 20 through 22 of the example application.</a:t>
            </a:r>
          </a:p>
        </p:txBody>
      </p:sp>
      <p:sp>
        <p:nvSpPr>
          <p:cNvPr id="4" name="Slide Number Placeholder 3"/>
          <p:cNvSpPr>
            <a:spLocks noGrp="1"/>
          </p:cNvSpPr>
          <p:nvPr>
            <p:ph type="sldNum" sz="quarter" idx="10"/>
          </p:nvPr>
        </p:nvSpPr>
        <p:spPr/>
        <p:txBody>
          <a:bodyPr/>
          <a:lstStyle/>
          <a:p>
            <a:fld id="{0931952B-BFF5-B74B-8DDB-687D652A663D}" type="slidenum">
              <a:rPr lang="en-US" smtClean="0"/>
              <a:t>17</a:t>
            </a:fld>
            <a:endParaRPr lang="en-US" dirty="0"/>
          </a:p>
        </p:txBody>
      </p:sp>
    </p:spTree>
    <p:extLst>
      <p:ext uri="{BB962C8B-B14F-4D97-AF65-F5344CB8AC3E}">
        <p14:creationId xmlns:p14="http://schemas.microsoft.com/office/powerpoint/2010/main" val="101403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Because it is so CRITICAL, we want to reiterate that you need to be sure that you or your collaborators have the authority to commit to the material transfer agreement and the data sharing documentation for samples and data from </a:t>
            </a:r>
            <a:r>
              <a:rPr lang="en-US" sz="1200" b="1" i="1" dirty="0"/>
              <a:t>all</a:t>
            </a:r>
            <a:r>
              <a:rPr lang="en-US" sz="1200" i="1" dirty="0"/>
              <a:t> involved sites and cohorts.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Additionally, you should confirm that </a:t>
            </a:r>
            <a:r>
              <a:rPr lang="en-US" sz="1200" b="1" dirty="0"/>
              <a:t>all </a:t>
            </a:r>
            <a:r>
              <a:rPr lang="en-US" sz="1200" dirty="0"/>
              <a:t>of the project data needed to achieve the aims of your proposal is available to be submitted.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a:t>
            </a:r>
            <a:r>
              <a:rPr lang="en-US" baseline="0" dirty="0"/>
              <a:t> project is approved and then you find you are unable to submit or share all required data, your project may be stopped.</a:t>
            </a:r>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18</a:t>
            </a:fld>
            <a:endParaRPr lang="en-US" dirty="0"/>
          </a:p>
        </p:txBody>
      </p:sp>
    </p:spTree>
    <p:extLst>
      <p:ext uri="{BB962C8B-B14F-4D97-AF65-F5344CB8AC3E}">
        <p14:creationId xmlns:p14="http://schemas.microsoft.com/office/powerpoint/2010/main" val="113927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expect that only experts in a specific field will be reviewing applications.</a:t>
            </a:r>
          </a:p>
          <a:p>
            <a:endParaRPr lang="en-US" dirty="0"/>
          </a:p>
          <a:p>
            <a:pPr lvl="0"/>
            <a:r>
              <a:rPr lang="en-US" dirty="0"/>
              <a:t>HHEAR review groups will include people with broad expertise in environmental epidemiology and exposure science but who may not have a deep expertise in the particular field of an application.</a:t>
            </a:r>
          </a:p>
          <a:p>
            <a:pPr lvl="0"/>
            <a:endParaRPr lang="en-US" dirty="0"/>
          </a:p>
          <a:p>
            <a:pPr lvl="0"/>
            <a:r>
              <a:rPr lang="en-US" dirty="0"/>
              <a:t>Write your specific aims, significance, and research strategy, including</a:t>
            </a:r>
            <a:r>
              <a:rPr lang="en-US" baseline="0" dirty="0"/>
              <a:t> </a:t>
            </a:r>
            <a:r>
              <a:rPr lang="en-US" dirty="0"/>
              <a:t>study design, methods, and procedures used to collect and analyze the data, so that other scientists can evaluate your application.</a:t>
            </a:r>
          </a:p>
          <a:p>
            <a:pPr lvl="1"/>
            <a:endParaRPr lang="en-US" dirty="0"/>
          </a:p>
          <a:p>
            <a:pPr lvl="0"/>
            <a:r>
              <a:rPr lang="en-US" dirty="0"/>
              <a:t>Be sure to take advantage of HHEAR consultative services as needed. A pre-submission consultation can be requested by email at </a:t>
            </a:r>
            <a:r>
              <a:rPr lang="en-US" dirty="0">
                <a:hlinkClick r:id="rId3"/>
              </a:rPr>
              <a:t>HHEARHelp@westat.com</a:t>
            </a:r>
            <a:r>
              <a:rPr lang="en-US" dirty="0"/>
              <a:t>.</a:t>
            </a:r>
          </a:p>
        </p:txBody>
      </p:sp>
      <p:sp>
        <p:nvSpPr>
          <p:cNvPr id="4" name="Slide Number Placeholder 3"/>
          <p:cNvSpPr>
            <a:spLocks noGrp="1"/>
          </p:cNvSpPr>
          <p:nvPr>
            <p:ph type="sldNum" sz="quarter" idx="10"/>
          </p:nvPr>
        </p:nvSpPr>
        <p:spPr/>
        <p:txBody>
          <a:bodyPr/>
          <a:lstStyle/>
          <a:p>
            <a:fld id="{0931952B-BFF5-B74B-8DDB-687D652A663D}" type="slidenum">
              <a:rPr lang="en-US" smtClean="0"/>
              <a:t>19</a:t>
            </a:fld>
            <a:endParaRPr lang="en-US" dirty="0"/>
          </a:p>
        </p:txBody>
      </p:sp>
    </p:spTree>
    <p:extLst>
      <p:ext uri="{BB962C8B-B14F-4D97-AF65-F5344CB8AC3E}">
        <p14:creationId xmlns:p14="http://schemas.microsoft.com/office/powerpoint/2010/main" val="4204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today are as follows:</a:t>
            </a:r>
          </a:p>
          <a:p>
            <a:endParaRPr lang="en-US" dirty="0"/>
          </a:p>
          <a:p>
            <a:pPr lvl="1"/>
            <a:r>
              <a:rPr lang="en-US" dirty="0"/>
              <a:t>To learn about the critical components of a high-quality application.</a:t>
            </a:r>
          </a:p>
          <a:p>
            <a:pPr lvl="1"/>
            <a:r>
              <a:rPr lang="en-US" dirty="0"/>
              <a:t>To learn how to avoid some of the common application pitfalls.</a:t>
            </a:r>
          </a:p>
          <a:p>
            <a:pPr lvl="1"/>
            <a:r>
              <a:rPr lang="en-US" dirty="0"/>
              <a:t>To learn how to access additional resources to help you through the application process.</a:t>
            </a:r>
          </a:p>
          <a:p>
            <a:endParaRPr lang="en-US" dirty="0"/>
          </a:p>
          <a:p>
            <a:r>
              <a:rPr lang="en-US" dirty="0"/>
              <a:t>This module is designed to help guide you to a successful application and to make the process as smooth as possible.</a:t>
            </a:r>
          </a:p>
          <a:p>
            <a:endParaRPr lang="en-US" dirty="0"/>
          </a:p>
          <a:p>
            <a:r>
              <a:rPr lang="en-US" dirty="0"/>
              <a:t>On the right side of the slide, you will see an excerpt from the Annotated Example Application, a resource that is posted on the HHEAR website. You will see excerpts from the example application occasionally as we go through the content of this module. As you complete the application this is an additional resource that you might find helpful.</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2</a:t>
            </a:fld>
            <a:endParaRPr lang="en-US" dirty="0"/>
          </a:p>
        </p:txBody>
      </p:sp>
    </p:spTree>
    <p:extLst>
      <p:ext uri="{BB962C8B-B14F-4D97-AF65-F5344CB8AC3E}">
        <p14:creationId xmlns:p14="http://schemas.microsoft.com/office/powerpoint/2010/main" val="283733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In addition to the tips available in this module, there is an annotated example application available on the HHEAR website.</a:t>
            </a:r>
          </a:p>
          <a:p>
            <a:pPr marL="0" indent="0">
              <a:buFont typeface="Arial" panose="020B0604020202020204" pitchFamily="34" charset="0"/>
              <a:buNone/>
            </a:pPr>
            <a:endParaRPr lang="en-US" sz="1200" dirty="0"/>
          </a:p>
          <a:p>
            <a:pPr marL="177800" indent="-177800">
              <a:buFont typeface="Arial" panose="020B0604020202020204" pitchFamily="34" charset="0"/>
              <a:buChar char="•"/>
            </a:pPr>
            <a:r>
              <a:rPr lang="en-US" sz="1200" dirty="0"/>
              <a:t>It provides an example of a successful HHEAR application and is available as a supporting resource.</a:t>
            </a:r>
          </a:p>
          <a:p>
            <a:pPr marL="177800" indent="-177800">
              <a:buFont typeface="Arial" panose="020B0604020202020204" pitchFamily="34" charset="0"/>
              <a:buChar char="•"/>
            </a:pPr>
            <a:r>
              <a:rPr lang="en-US" sz="1200" dirty="0">
                <a:solidFill>
                  <a:schemeClr val="bg2">
                    <a:lumMod val="25000"/>
                  </a:schemeClr>
                </a:solidFill>
              </a:rPr>
              <a:t>The annotations in this document provide guidance and important considerations for </a:t>
            </a:r>
            <a:r>
              <a:rPr lang="en-US" sz="1200">
                <a:solidFill>
                  <a:schemeClr val="bg2">
                    <a:lumMod val="25000"/>
                  </a:schemeClr>
                </a:solidFill>
              </a:rPr>
              <a:t>submitting high-quality </a:t>
            </a:r>
            <a:r>
              <a:rPr lang="en-US" sz="1200" dirty="0">
                <a:solidFill>
                  <a:schemeClr val="bg2">
                    <a:lumMod val="25000"/>
                  </a:schemeClr>
                </a:solidFill>
              </a:rPr>
              <a:t>applications.</a:t>
            </a:r>
          </a:p>
          <a:p>
            <a:pPr marL="177800" indent="-177800">
              <a:buFont typeface="Arial" panose="020B0604020202020204" pitchFamily="34" charset="0"/>
              <a:buChar char="•"/>
            </a:pPr>
            <a:r>
              <a:rPr lang="en-US" sz="1200" dirty="0"/>
              <a:t>Investigators are encouraged to review this document before submitting an Initial Application for HHEAR services.</a:t>
            </a:r>
          </a:p>
          <a:p>
            <a:endParaRPr lang="en-US" dirty="0"/>
          </a:p>
          <a:p>
            <a:r>
              <a:rPr lang="en-US" dirty="0"/>
              <a:t>Please note the link to the example application in the lower right corner of the slide.</a:t>
            </a:r>
          </a:p>
        </p:txBody>
      </p:sp>
      <p:sp>
        <p:nvSpPr>
          <p:cNvPr id="4" name="Slide Number Placeholder 3"/>
          <p:cNvSpPr>
            <a:spLocks noGrp="1"/>
          </p:cNvSpPr>
          <p:nvPr>
            <p:ph type="sldNum" sz="quarter" idx="10"/>
          </p:nvPr>
        </p:nvSpPr>
        <p:spPr/>
        <p:txBody>
          <a:bodyPr/>
          <a:lstStyle/>
          <a:p>
            <a:fld id="{0931952B-BFF5-B74B-8DDB-687D652A663D}" type="slidenum">
              <a:rPr lang="en-US" smtClean="0"/>
              <a:t>20</a:t>
            </a:fld>
            <a:endParaRPr lang="en-US" dirty="0"/>
          </a:p>
        </p:txBody>
      </p:sp>
    </p:spTree>
    <p:extLst>
      <p:ext uri="{BB962C8B-B14F-4D97-AF65-F5344CB8AC3E}">
        <p14:creationId xmlns:p14="http://schemas.microsoft.com/office/powerpoint/2010/main" val="354577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there is additional information available on the HHEAR website such as Research Priorities, Eligibility, and Policies… each of which is linked on this slide.</a:t>
            </a:r>
          </a:p>
          <a:p>
            <a:endParaRPr lang="en-US" dirty="0"/>
          </a:p>
          <a:p>
            <a:r>
              <a:rPr lang="en-US" dirty="0"/>
              <a:t>Good luck with your application, and we are here to help!</a:t>
            </a:r>
          </a:p>
        </p:txBody>
      </p:sp>
      <p:sp>
        <p:nvSpPr>
          <p:cNvPr id="4" name="Slide Number Placeholder 3"/>
          <p:cNvSpPr>
            <a:spLocks noGrp="1"/>
          </p:cNvSpPr>
          <p:nvPr>
            <p:ph type="sldNum" sz="quarter" idx="10"/>
          </p:nvPr>
        </p:nvSpPr>
        <p:spPr/>
        <p:txBody>
          <a:bodyPr/>
          <a:lstStyle/>
          <a:p>
            <a:fld id="{0931952B-BFF5-B74B-8DDB-687D652A663D}" type="slidenum">
              <a:rPr lang="en-US" smtClean="0"/>
              <a:t>21</a:t>
            </a:fld>
            <a:endParaRPr lang="en-US" dirty="0"/>
          </a:p>
        </p:txBody>
      </p:sp>
    </p:spTree>
    <p:extLst>
      <p:ext uri="{BB962C8B-B14F-4D97-AF65-F5344CB8AC3E}">
        <p14:creationId xmlns:p14="http://schemas.microsoft.com/office/powerpoint/2010/main" val="367890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dive into the actual components of the application, let’s review the HHEAR program goals. You will want to keep these in mind as you complete your application as alignment to the programmatic goals is an important part of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goal is to “Advance understanding of the impact of environmental exposures on human health throughout the life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goal is to “Promote characterization of the totality of human environmental exposures called the exposome.” Again, these goals should be an underpinning to your proposed HHEAR project.</a:t>
            </a:r>
          </a:p>
        </p:txBody>
      </p:sp>
      <p:sp>
        <p:nvSpPr>
          <p:cNvPr id="4" name="Slide Number Placeholder 3"/>
          <p:cNvSpPr>
            <a:spLocks noGrp="1"/>
          </p:cNvSpPr>
          <p:nvPr>
            <p:ph type="sldNum" sz="quarter" idx="10"/>
          </p:nvPr>
        </p:nvSpPr>
        <p:spPr/>
        <p:txBody>
          <a:bodyPr/>
          <a:lstStyle/>
          <a:p>
            <a:fld id="{0931952B-BFF5-B74B-8DDB-687D652A663D}" type="slidenum">
              <a:rPr lang="en-US" smtClean="0"/>
              <a:t>3</a:t>
            </a:fld>
            <a:endParaRPr lang="en-US" dirty="0"/>
          </a:p>
        </p:txBody>
      </p:sp>
    </p:spTree>
    <p:extLst>
      <p:ext uri="{BB962C8B-B14F-4D97-AF65-F5344CB8AC3E}">
        <p14:creationId xmlns:p14="http://schemas.microsoft.com/office/powerpoint/2010/main" val="318215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You’ll want to ensure the proposed study you submit falls within the realm of the types of studies HHEAR supports. HHEAR provides services for the analysis of human and environmental samples from human health studies measuring environmental exposures.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Priority is placed on applications with a focus on </a:t>
            </a:r>
            <a:r>
              <a:rPr lang="en-US" b="1" dirty="0"/>
              <a:t>discovery</a:t>
            </a:r>
            <a:r>
              <a:rPr lang="en-US" dirty="0"/>
              <a:t>, that is untargeted analyses of the exposome, or </a:t>
            </a:r>
            <a:r>
              <a:rPr lang="en-US" b="1" dirty="0"/>
              <a:t>hypothesis-driven research </a:t>
            </a:r>
            <a:r>
              <a:rPr lang="en-US" dirty="0"/>
              <a:t>(utilizing targeted analyses) with adequate power to address the indicated aims of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Pilot scale studies are not appropriate for </a:t>
            </a:r>
            <a:r>
              <a:rPr lang="en-US" i="1" dirty="0" err="1"/>
              <a:t>HHEAR</a:t>
            </a:r>
            <a:r>
              <a:rPr lang="en-US" i="1" dirty="0"/>
              <a:t> services.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4</a:t>
            </a:fld>
            <a:endParaRPr lang="en-US" dirty="0"/>
          </a:p>
        </p:txBody>
      </p:sp>
    </p:spTree>
    <p:extLst>
      <p:ext uri="{BB962C8B-B14F-4D97-AF65-F5344CB8AC3E}">
        <p14:creationId xmlns:p14="http://schemas.microsoft.com/office/powerpoint/2010/main" val="327742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dirty="0"/>
              <a:t>Inadequate</a:t>
            </a:r>
            <a:r>
              <a:rPr lang="en-US" baseline="0" dirty="0"/>
              <a:t> preparation before you submit an application can result in lengthy delays during the review process or even stop a project after it is approved. This slide provides tips on how to be fully informed before you start the HHEAR application process.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dirty="0"/>
              <a:t>The </a:t>
            </a:r>
            <a:r>
              <a:rPr lang="en-US" baseline="0" dirty="0"/>
              <a:t>“How to Apply” section of the </a:t>
            </a:r>
            <a:r>
              <a:rPr lang="en-US" dirty="0"/>
              <a:t>HHEAR public</a:t>
            </a:r>
            <a:r>
              <a:rPr lang="en-US" baseline="0" dirty="0"/>
              <a:t> website, HHEARProgram.org, provides information critical to the application and post-approval processes, including a description of HHEAR research priorities, eligibility criteria, and HHEAR Policies for Access to Services.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aseline="0" dirty="0"/>
              <a:t>Please be sure to read this information to avoid major pitfalls of the application and post-approval processes.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aseline="0" dirty="0"/>
              <a:t>Some critical tips include:</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aseline="0" dirty="0"/>
              <a:t>Check on the availability of the samples you want to submit for analysis before you submit an application. Check the database and make a </a:t>
            </a:r>
            <a:r>
              <a:rPr lang="en-US" u="sng" baseline="0" dirty="0"/>
              <a:t>physical check</a:t>
            </a:r>
            <a:r>
              <a:rPr lang="en-US" u="none" baseline="0" dirty="0"/>
              <a:t> </a:t>
            </a:r>
            <a:r>
              <a:rPr lang="en-US" baseline="0" dirty="0"/>
              <a:t>of the samples in their storage locations. </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strike="sngStrike" baseline="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aseline="0" dirty="0"/>
              <a:t>Make sure you can comply with HHEAR data submission and data sharing policies. Review the informed consent forms and the data sharing policies for your parent study. Talk with your IRB and the person or persons with the authority to commit to submission and sharing of project data. Confirm that there are no barriers to submission and public sharing of all individual level, de-identified project data required to address your project aims.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baseline="0" dirty="0"/>
              <a:t>Review the schedule and deadlines for the application and post-approval processes. HHEAR cannot guarantee services for projects with excessive delays.</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dirty="0"/>
              <a:t>If you have questions or concerns about how to interpret HHEAR policies for your application, please reach out to the coordinating center at HHEARHelp@westat.com, &lt;&lt;that’s H H E A R Help@westat.com,&gt;&gt;&gt; for support.</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r>
              <a:rPr lang="en-US" dirty="0"/>
              <a:t>Also, please note that the links on this slide and all other slides during this presentation can be accessed via the links in this PowerPoint which is available on the HHEAR website.</a:t>
            </a:r>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5</a:t>
            </a:fld>
            <a:endParaRPr lang="en-US" dirty="0"/>
          </a:p>
        </p:txBody>
      </p:sp>
    </p:spTree>
    <p:extLst>
      <p:ext uri="{BB962C8B-B14F-4D97-AF65-F5344CB8AC3E}">
        <p14:creationId xmlns:p14="http://schemas.microsoft.com/office/powerpoint/2010/main" val="281038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of that in mind, today we will focus on four key elements of a high-quality application.</a:t>
            </a:r>
          </a:p>
          <a:p>
            <a:endParaRPr lang="en-US" dirty="0"/>
          </a:p>
          <a:p>
            <a:pPr marL="0" indent="0">
              <a:buNone/>
            </a:pPr>
            <a:r>
              <a:rPr lang="en-US" dirty="0"/>
              <a:t>First, an explanation of the significance and alignment of the project to HHEAR goals.</a:t>
            </a:r>
          </a:p>
          <a:p>
            <a:pPr marL="0" indent="0">
              <a:buNone/>
            </a:pPr>
            <a:r>
              <a:rPr lang="en-US" dirty="0"/>
              <a:t>Second,</a:t>
            </a:r>
            <a:r>
              <a:rPr lang="en-US" baseline="0" dirty="0"/>
              <a:t> </a:t>
            </a:r>
            <a:r>
              <a:rPr lang="en-US" dirty="0"/>
              <a:t>inclusion of accurate information regarding study design, participants, and samples.</a:t>
            </a:r>
          </a:p>
          <a:p>
            <a:pPr marL="0" indent="0">
              <a:buNone/>
            </a:pPr>
            <a:r>
              <a:rPr lang="en-US" dirty="0"/>
              <a:t>Third, a scientific justification or rationale for EACH requested lab analysis.</a:t>
            </a:r>
          </a:p>
          <a:p>
            <a:pPr marL="0" indent="0">
              <a:buNone/>
            </a:pPr>
            <a:r>
              <a:rPr lang="en-US" dirty="0"/>
              <a:t>… And fourth,</a:t>
            </a:r>
            <a:r>
              <a:rPr lang="en-US" baseline="0" dirty="0"/>
              <a:t> </a:t>
            </a:r>
            <a:r>
              <a:rPr lang="en-US" dirty="0"/>
              <a:t>a statistical analysis overview with power calculations for each aim.</a:t>
            </a:r>
          </a:p>
          <a:p>
            <a:endParaRPr lang="en-US" dirty="0"/>
          </a:p>
          <a:p>
            <a:r>
              <a:rPr lang="en-US" dirty="0"/>
              <a:t>In the following sections we will cover each of these more in-depth.</a:t>
            </a:r>
          </a:p>
        </p:txBody>
      </p:sp>
      <p:sp>
        <p:nvSpPr>
          <p:cNvPr id="4" name="Slide Number Placeholder 3"/>
          <p:cNvSpPr>
            <a:spLocks noGrp="1"/>
          </p:cNvSpPr>
          <p:nvPr>
            <p:ph type="sldNum" sz="quarter" idx="5"/>
          </p:nvPr>
        </p:nvSpPr>
        <p:spPr/>
        <p:txBody>
          <a:bodyPr/>
          <a:lstStyle/>
          <a:p>
            <a:fld id="{0931952B-BFF5-B74B-8DDB-687D652A663D}" type="slidenum">
              <a:rPr lang="en-US" smtClean="0"/>
              <a:t>6</a:t>
            </a:fld>
            <a:endParaRPr lang="en-US" dirty="0"/>
          </a:p>
        </p:txBody>
      </p:sp>
    </p:spTree>
    <p:extLst>
      <p:ext uri="{BB962C8B-B14F-4D97-AF65-F5344CB8AC3E}">
        <p14:creationId xmlns:p14="http://schemas.microsoft.com/office/powerpoint/2010/main" val="159240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 with significance. A successful application will </a:t>
            </a:r>
            <a:r>
              <a:rPr lang="en-US" baseline="0" dirty="0"/>
              <a:t>clearly demonstrate that the </a:t>
            </a:r>
            <a:r>
              <a:rPr lang="en-US" dirty="0"/>
              <a:t>proposed study is consistent with HHEAR research priorities, it adds or expands environmental exposure analyses for the parent study, and it advances the understanding of the role of environmental exposures in human health. So, what does this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Your application should communicate what you want to accomplish, how it will be accomplished, and why it is important to the broader scientific community.</a:t>
            </a:r>
            <a:endParaRPr lang="en-US" dirty="0"/>
          </a:p>
          <a:p>
            <a:endParaRPr lang="en-US" dirty="0"/>
          </a:p>
          <a:p>
            <a:endParaRPr lang="en-US" i="0" strike="sngStrike" baseline="0" dirty="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7</a:t>
            </a:fld>
            <a:endParaRPr lang="en-US" dirty="0"/>
          </a:p>
        </p:txBody>
      </p:sp>
    </p:spTree>
    <p:extLst>
      <p:ext uri="{BB962C8B-B14F-4D97-AF65-F5344CB8AC3E}">
        <p14:creationId xmlns:p14="http://schemas.microsoft.com/office/powerpoint/2010/main" val="117156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few tips for what you should include to</a:t>
            </a:r>
            <a:r>
              <a:rPr lang="en-US" baseline="0" dirty="0"/>
              <a:t> successfully describe the scientific premise and significance of your proposed project.</a:t>
            </a:r>
            <a:endParaRPr lang="en-US" dirty="0"/>
          </a:p>
          <a:p>
            <a:endParaRPr lang="en-US" dirty="0"/>
          </a:p>
          <a:p>
            <a:r>
              <a:rPr lang="en-US" dirty="0"/>
              <a:t>Begin with a description of the strengths</a:t>
            </a:r>
            <a:r>
              <a:rPr lang="en-US" baseline="0" dirty="0"/>
              <a:t> and weaknesses of previously performed work which is the basis of your proposal. Provide citations to support your premise.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Clearly identify exposure(s), primary health outcome and any secondary outcomes for each of your study 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Provide </a:t>
            </a:r>
            <a:r>
              <a:rPr lang="en-US" dirty="0"/>
              <a:t>a justification for</a:t>
            </a:r>
            <a:r>
              <a:rPr lang="en-US" baseline="0" dirty="0"/>
              <a:t> the proposed number of participants to be included for each aim and a scientific rationale for each requested lab analysis. Explain how the lab analysis results can be used to assess the relationship between the exposure and the health outcome for each specific aim.</a:t>
            </a:r>
          </a:p>
          <a:p>
            <a:endParaRPr lang="en-US" dirty="0"/>
          </a:p>
          <a:p>
            <a:r>
              <a:rPr lang="en-US" dirty="0"/>
              <a:t>If you need assistance with this, or any aspect of your application, contact the HHEAR coordinating center for support.</a:t>
            </a:r>
          </a:p>
          <a:p>
            <a:endParaRPr lang="en-US" dirty="0"/>
          </a:p>
        </p:txBody>
      </p:sp>
      <p:sp>
        <p:nvSpPr>
          <p:cNvPr id="4" name="Slide Number Placeholder 3"/>
          <p:cNvSpPr>
            <a:spLocks noGrp="1"/>
          </p:cNvSpPr>
          <p:nvPr>
            <p:ph type="sldNum" sz="quarter" idx="5"/>
          </p:nvPr>
        </p:nvSpPr>
        <p:spPr/>
        <p:txBody>
          <a:bodyPr/>
          <a:lstStyle/>
          <a:p>
            <a:fld id="{0931952B-BFF5-B74B-8DDB-687D652A663D}" type="slidenum">
              <a:rPr lang="en-US" smtClean="0"/>
              <a:t>8</a:t>
            </a:fld>
            <a:endParaRPr lang="en-US" dirty="0"/>
          </a:p>
        </p:txBody>
      </p:sp>
    </p:spTree>
    <p:extLst>
      <p:ext uri="{BB962C8B-B14F-4D97-AF65-F5344CB8AC3E}">
        <p14:creationId xmlns:p14="http://schemas.microsoft.com/office/powerpoint/2010/main" val="289816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element of the application we would like to discuss is …“Study design, participants, and samples.”</a:t>
            </a:r>
          </a:p>
          <a:p>
            <a:endParaRPr lang="en-US" dirty="0"/>
          </a:p>
          <a:p>
            <a:r>
              <a:rPr lang="en-US" baseline="0" dirty="0"/>
              <a:t>A common pitfall for completion of an application is ambiguous and inaccurate information about study design, study population, and biological and/or environmental samples for both the parent study and the proposed HHEAR project.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space in the application to provide information on all critical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the parent study, a successful application will include sufficient information</a:t>
            </a:r>
            <a:r>
              <a:rPr lang="en-US" baseline="0" dirty="0"/>
              <a:t> about the parent study population, design, data, and sample collection to accurately inform understanding of your proposed HHEAR project.</a:t>
            </a:r>
          </a:p>
          <a:p>
            <a:endParaRPr lang="en-US" baseline="0" dirty="0"/>
          </a:p>
          <a:p>
            <a:r>
              <a:rPr lang="en-US" dirty="0"/>
              <a:t>For the proposed HHEAR project, a</a:t>
            </a:r>
            <a:r>
              <a:rPr lang="en-US" baseline="0" dirty="0"/>
              <a:t> successful application will include </a:t>
            </a:r>
            <a:r>
              <a:rPr lang="en-US" dirty="0"/>
              <a:t>a clear </a:t>
            </a:r>
            <a:r>
              <a:rPr lang="en-US" baseline="0" dirty="0"/>
              <a:t>description of the study design and accurate information about the participants, samples, exposure analyses, and outcome data </a:t>
            </a:r>
            <a:r>
              <a:rPr lang="en-US" dirty="0"/>
              <a:t>to be included for </a:t>
            </a:r>
            <a:r>
              <a:rPr lang="en-US" b="1" dirty="0"/>
              <a:t>each</a:t>
            </a:r>
            <a:r>
              <a:rPr lang="en-US" dirty="0"/>
              <a:t> specific aim.</a:t>
            </a:r>
          </a:p>
          <a:p>
            <a:endParaRPr lang="en-US" dirty="0"/>
          </a:p>
          <a:p>
            <a:r>
              <a:rPr lang="en-US" dirty="0"/>
              <a:t>As</a:t>
            </a:r>
            <a:r>
              <a:rPr lang="en-US" baseline="0" dirty="0"/>
              <a:t> you complete each section for your HHEAR project application, you should be providing the requested information with an explanation of its importance for each of your specific aims.</a:t>
            </a:r>
            <a:endParaRPr lang="en-US" dirty="0"/>
          </a:p>
        </p:txBody>
      </p:sp>
      <p:sp>
        <p:nvSpPr>
          <p:cNvPr id="4" name="Slide Number Placeholder 3"/>
          <p:cNvSpPr>
            <a:spLocks noGrp="1"/>
          </p:cNvSpPr>
          <p:nvPr>
            <p:ph type="sldNum" sz="quarter" idx="10"/>
          </p:nvPr>
        </p:nvSpPr>
        <p:spPr/>
        <p:txBody>
          <a:bodyPr/>
          <a:lstStyle/>
          <a:p>
            <a:fld id="{0931952B-BFF5-B74B-8DDB-687D652A663D}" type="slidenum">
              <a:rPr lang="en-US" smtClean="0"/>
              <a:t>9</a:t>
            </a:fld>
            <a:endParaRPr lang="en-US" dirty="0"/>
          </a:p>
        </p:txBody>
      </p:sp>
    </p:spTree>
    <p:extLst>
      <p:ext uri="{BB962C8B-B14F-4D97-AF65-F5344CB8AC3E}">
        <p14:creationId xmlns:p14="http://schemas.microsoft.com/office/powerpoint/2010/main" val="199079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0"/>
          <p:cNvSpPr>
            <a:spLocks noGrp="1"/>
          </p:cNvSpPr>
          <p:nvPr>
            <p:ph type="pic" sz="quarter" idx="11"/>
          </p:nvPr>
        </p:nvSpPr>
        <p:spPr>
          <a:xfrm>
            <a:off x="288925" y="238125"/>
            <a:ext cx="5092700" cy="571500"/>
          </a:xfrm>
        </p:spPr>
        <p:txBody>
          <a:bodyPr lIns="0" tIns="0" rIns="0" bIns="0"/>
          <a:lstStyle>
            <a:lvl1pPr marL="0" indent="0">
              <a:buNone/>
              <a:defRPr>
                <a:solidFill>
                  <a:schemeClr val="bg1"/>
                </a:solidFill>
              </a:defRPr>
            </a:lvl1pPr>
          </a:lstStyle>
          <a:p>
            <a:endParaRPr lang="en-US" dirty="0"/>
          </a:p>
        </p:txBody>
      </p:sp>
      <p:sp>
        <p:nvSpPr>
          <p:cNvPr id="6" name="Media Placeholder 1"/>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2" name="Title 2"/>
          <p:cNvSpPr>
            <a:spLocks noGrp="1"/>
          </p:cNvSpPr>
          <p:nvPr>
            <p:ph type="ctrTitle"/>
          </p:nvPr>
        </p:nvSpPr>
        <p:spPr>
          <a:xfrm>
            <a:off x="566057" y="1165020"/>
            <a:ext cx="11059886" cy="2241513"/>
          </a:xfrm>
        </p:spPr>
        <p:txBody>
          <a:bodyPr anchor="t" anchorCtr="0">
            <a:noAutofit/>
          </a:bodyPr>
          <a:lstStyle>
            <a:lvl1pPr algn="ctr">
              <a:defRPr sz="5900" b="0">
                <a:solidFill>
                  <a:schemeClr val="tx1"/>
                </a:solidFill>
              </a:defRPr>
            </a:lvl1pPr>
          </a:lstStyle>
          <a:p>
            <a:r>
              <a:rPr lang="en-US" dirty="0"/>
              <a:t>Click to edit Master title style</a:t>
            </a:r>
          </a:p>
        </p:txBody>
      </p:sp>
      <p:sp>
        <p:nvSpPr>
          <p:cNvPr id="10" name="Picture Placeholder 3"/>
          <p:cNvSpPr>
            <a:spLocks noGrp="1"/>
          </p:cNvSpPr>
          <p:nvPr>
            <p:ph type="pic" sz="quarter" idx="12"/>
          </p:nvPr>
        </p:nvSpPr>
        <p:spPr>
          <a:xfrm>
            <a:off x="271272" y="3290888"/>
            <a:ext cx="11649456" cy="2706624"/>
          </a:xfrm>
        </p:spPr>
        <p:txBody>
          <a:bodyPr/>
          <a:lstStyle>
            <a:lvl1pPr marL="0" indent="0">
              <a:buNone/>
              <a:defRPr/>
            </a:lvl1pPr>
          </a:lstStyle>
          <a:p>
            <a:endParaRPr lang="en-US" dirty="0"/>
          </a:p>
        </p:txBody>
      </p:sp>
      <p:sp>
        <p:nvSpPr>
          <p:cNvPr id="23" name="Content Placeholder 4"/>
          <p:cNvSpPr>
            <a:spLocks noGrp="1"/>
          </p:cNvSpPr>
          <p:nvPr>
            <p:ph sz="quarter" idx="22"/>
          </p:nvPr>
        </p:nvSpPr>
        <p:spPr>
          <a:xfrm>
            <a:off x="628206" y="3873496"/>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25" name="Content Placeholder 5"/>
          <p:cNvSpPr>
            <a:spLocks noGrp="1"/>
          </p:cNvSpPr>
          <p:nvPr>
            <p:ph sz="quarter" idx="24"/>
          </p:nvPr>
        </p:nvSpPr>
        <p:spPr>
          <a:xfrm>
            <a:off x="2244114" y="4855470"/>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27" name="Content Placeholder 6"/>
          <p:cNvSpPr>
            <a:spLocks noGrp="1"/>
          </p:cNvSpPr>
          <p:nvPr>
            <p:ph sz="quarter" idx="26"/>
          </p:nvPr>
        </p:nvSpPr>
        <p:spPr>
          <a:xfrm>
            <a:off x="3872394" y="3873496"/>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31" name="Content Placeholder 7"/>
          <p:cNvSpPr>
            <a:spLocks noGrp="1"/>
          </p:cNvSpPr>
          <p:nvPr>
            <p:ph sz="quarter" idx="28"/>
          </p:nvPr>
        </p:nvSpPr>
        <p:spPr>
          <a:xfrm>
            <a:off x="5484753" y="4855470"/>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33" name="Content Placeholder 8"/>
          <p:cNvSpPr>
            <a:spLocks noGrp="1"/>
          </p:cNvSpPr>
          <p:nvPr>
            <p:ph sz="quarter" idx="30"/>
          </p:nvPr>
        </p:nvSpPr>
        <p:spPr>
          <a:xfrm>
            <a:off x="7122038" y="3873496"/>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35" name="Content Placeholder 9"/>
          <p:cNvSpPr>
            <a:spLocks noGrp="1"/>
          </p:cNvSpPr>
          <p:nvPr>
            <p:ph sz="quarter" idx="32"/>
          </p:nvPr>
        </p:nvSpPr>
        <p:spPr>
          <a:xfrm>
            <a:off x="8714167" y="4855470"/>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37" name="Content Placeholder 10"/>
          <p:cNvSpPr>
            <a:spLocks noGrp="1"/>
          </p:cNvSpPr>
          <p:nvPr>
            <p:ph sz="quarter" idx="34"/>
          </p:nvPr>
        </p:nvSpPr>
        <p:spPr>
          <a:xfrm>
            <a:off x="10371534" y="3884785"/>
            <a:ext cx="1276395" cy="1136488"/>
          </a:xfrm>
        </p:spPr>
        <p:txBody>
          <a:bodyPr>
            <a:noAutofit/>
          </a:bodyPr>
          <a:lstStyle>
            <a:lvl1pPr marL="0" indent="0" algn="ctr">
              <a:buNone/>
              <a:defRPr sz="18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Edit Master text styles</a:t>
            </a:r>
          </a:p>
        </p:txBody>
      </p:sp>
      <p:sp>
        <p:nvSpPr>
          <p:cNvPr id="4" name="Slide Number Placeholder 11"/>
          <p:cNvSpPr>
            <a:spLocks noGrp="1"/>
          </p:cNvSpPr>
          <p:nvPr>
            <p:ph type="sldNum" sz="quarter" idx="35"/>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8375630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5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p>
        </p:txBody>
      </p:sp>
      <p:sp>
        <p:nvSpPr>
          <p:cNvPr id="5"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3" name="Content Placeholder 3"/>
          <p:cNvSpPr>
            <a:spLocks noGrp="1"/>
          </p:cNvSpPr>
          <p:nvPr>
            <p:ph idx="1" hasCustomPrompt="1"/>
          </p:nvPr>
        </p:nvSpPr>
        <p:spPr>
          <a:xfrm>
            <a:off x="711200" y="1235077"/>
            <a:ext cx="10871200" cy="692198"/>
          </a:xfrm>
        </p:spPr>
        <p:txBody>
          <a:bodyPr>
            <a:normAutofit/>
          </a:bodyPr>
          <a:lstStyle>
            <a:lvl1pPr marL="0" indent="0">
              <a:buNone/>
              <a:defRPr sz="3600">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7" name="Content Placeholder 4"/>
          <p:cNvSpPr>
            <a:spLocks noGrp="1"/>
          </p:cNvSpPr>
          <p:nvPr>
            <p:ph idx="37" hasCustomPrompt="1"/>
          </p:nvPr>
        </p:nvSpPr>
        <p:spPr>
          <a:xfrm>
            <a:off x="711200" y="2102586"/>
            <a:ext cx="10871200" cy="2722632"/>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8" name="Content Placeholder 5"/>
          <p:cNvSpPr>
            <a:spLocks noGrp="1"/>
          </p:cNvSpPr>
          <p:nvPr>
            <p:ph idx="38" hasCustomPrompt="1"/>
          </p:nvPr>
        </p:nvSpPr>
        <p:spPr>
          <a:xfrm>
            <a:off x="851880" y="5428965"/>
            <a:ext cx="2834640" cy="804672"/>
          </a:xfrm>
        </p:spPr>
        <p:txBody>
          <a:bodyPr>
            <a:normAutofit/>
          </a:bodyPr>
          <a:lstStyle>
            <a:lvl1pPr marL="0" indent="0" algn="ctr">
              <a:buNone/>
              <a:defRPr sz="2000">
                <a:solidFill>
                  <a:schemeClr val="bg1"/>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9" name="Content Placeholder 6"/>
          <p:cNvSpPr>
            <a:spLocks noGrp="1"/>
          </p:cNvSpPr>
          <p:nvPr>
            <p:ph idx="39" hasCustomPrompt="1"/>
          </p:nvPr>
        </p:nvSpPr>
        <p:spPr>
          <a:xfrm>
            <a:off x="4531079" y="5428965"/>
            <a:ext cx="2834640" cy="804672"/>
          </a:xfrm>
        </p:spPr>
        <p:txBody>
          <a:bodyPr>
            <a:normAutofit/>
          </a:bodyPr>
          <a:lstStyle>
            <a:lvl1pPr marL="0" indent="0" algn="ctr">
              <a:buNone/>
              <a:defRPr sz="2000">
                <a:solidFill>
                  <a:schemeClr val="bg1"/>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10" name="Content Placeholder 7"/>
          <p:cNvSpPr>
            <a:spLocks noGrp="1"/>
          </p:cNvSpPr>
          <p:nvPr>
            <p:ph idx="40" hasCustomPrompt="1"/>
          </p:nvPr>
        </p:nvSpPr>
        <p:spPr>
          <a:xfrm>
            <a:off x="8210279" y="5428965"/>
            <a:ext cx="2834640" cy="804672"/>
          </a:xfrm>
        </p:spPr>
        <p:txBody>
          <a:bodyPr>
            <a:normAutofit/>
          </a:bodyPr>
          <a:lstStyle>
            <a:lvl1pPr marL="0" indent="0" algn="ctr">
              <a:buNone/>
              <a:defRPr sz="2000">
                <a:solidFill>
                  <a:schemeClr val="bg1"/>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4" name="Slide Number Placeholder 8"/>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410781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2Pix + 5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p>
        </p:txBody>
      </p:sp>
      <p:sp>
        <p:nvSpPr>
          <p:cNvPr id="5"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1" name="Content Placeholder 3">
            <a:extLst>
              <a:ext uri="{FF2B5EF4-FFF2-40B4-BE49-F238E27FC236}">
                <a16:creationId xmlns:a16="http://schemas.microsoft.com/office/drawing/2014/main" id="{4249E0AD-4BFE-E343-A7F3-3BE7675E422F}"/>
              </a:ext>
            </a:extLst>
          </p:cNvPr>
          <p:cNvSpPr>
            <a:spLocks noGrp="1"/>
          </p:cNvSpPr>
          <p:nvPr>
            <p:ph sz="quarter" idx="13" hasCustomPrompt="1"/>
          </p:nvPr>
        </p:nvSpPr>
        <p:spPr>
          <a:xfrm>
            <a:off x="722144" y="1406769"/>
            <a:ext cx="7183899" cy="1744391"/>
          </a:xfrm>
        </p:spPr>
        <p:txBody>
          <a:bodyPr vert="horz" lIns="91440" tIns="45720" rIns="91440" bIns="45720" rtlCol="0">
            <a:normAutofit/>
          </a:bodyPr>
          <a:lstStyle>
            <a:lvl1pPr>
              <a:defRPr lang="en-US" sz="2800" dirty="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4249E0AD-4BFE-E343-A7F3-3BE7675E422F}"/>
              </a:ext>
            </a:extLst>
          </p:cNvPr>
          <p:cNvSpPr>
            <a:spLocks noGrp="1"/>
          </p:cNvSpPr>
          <p:nvPr>
            <p:ph sz="quarter" idx="37" hasCustomPrompt="1"/>
          </p:nvPr>
        </p:nvSpPr>
        <p:spPr>
          <a:xfrm>
            <a:off x="722144" y="3353910"/>
            <a:ext cx="5734927" cy="946951"/>
          </a:xfrm>
        </p:spPr>
        <p:txBody>
          <a:bodyPr vert="horz" lIns="91440" tIns="45720" rIns="91440" bIns="45720" rtlCol="0">
            <a:noAutofit/>
          </a:bodyPr>
          <a:lstStyle>
            <a:lvl1pPr>
              <a:defRPr lang="en-US" sz="2400" dirty="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5"/>
          <p:cNvSpPr>
            <a:spLocks noGrp="1"/>
          </p:cNvSpPr>
          <p:nvPr>
            <p:ph type="pic" sz="quarter" idx="38"/>
          </p:nvPr>
        </p:nvSpPr>
        <p:spPr>
          <a:xfrm>
            <a:off x="6640630" y="3650186"/>
            <a:ext cx="1563624" cy="374904"/>
          </a:xfrm>
        </p:spPr>
        <p:txBody>
          <a:bodyPr/>
          <a:lstStyle>
            <a:lvl1pPr marL="0" indent="0">
              <a:buNone/>
              <a:defRPr/>
            </a:lvl1pPr>
          </a:lstStyle>
          <a:p>
            <a:endParaRPr lang="en-US" dirty="0"/>
          </a:p>
        </p:txBody>
      </p:sp>
      <p:sp>
        <p:nvSpPr>
          <p:cNvPr id="14" name="Content Placeholder 6">
            <a:extLst>
              <a:ext uri="{FF2B5EF4-FFF2-40B4-BE49-F238E27FC236}">
                <a16:creationId xmlns:a16="http://schemas.microsoft.com/office/drawing/2014/main" id="{4249E0AD-4BFE-E343-A7F3-3BE7675E422F}"/>
              </a:ext>
            </a:extLst>
          </p:cNvPr>
          <p:cNvSpPr>
            <a:spLocks noGrp="1"/>
          </p:cNvSpPr>
          <p:nvPr>
            <p:ph sz="quarter" idx="39" hasCustomPrompt="1"/>
          </p:nvPr>
        </p:nvSpPr>
        <p:spPr>
          <a:xfrm>
            <a:off x="8387819" y="2897563"/>
            <a:ext cx="3291840" cy="1636776"/>
          </a:xfrm>
        </p:spPr>
        <p:txBody>
          <a:bodyPr vert="horz" lIns="91440" tIns="45720" rIns="91440" bIns="45720" rtlCol="0">
            <a:normAutofit/>
          </a:bodyPr>
          <a:lstStyle>
            <a:lvl1pPr marL="0" indent="0">
              <a:buNone/>
              <a:defRPr lang="en-US" sz="1800" dirty="0">
                <a:solidFill>
                  <a:schemeClr val="bg1"/>
                </a:solidFill>
              </a:defRPr>
            </a:lvl1pPr>
          </a:lstStyle>
          <a:p>
            <a:pPr lvl="0"/>
            <a:r>
              <a:rPr lang="en-US" dirty="0"/>
              <a:t>Click to edit Master text styles</a:t>
            </a:r>
          </a:p>
        </p:txBody>
      </p:sp>
      <p:sp>
        <p:nvSpPr>
          <p:cNvPr id="15" name="Content Placeholder 7">
            <a:extLst>
              <a:ext uri="{FF2B5EF4-FFF2-40B4-BE49-F238E27FC236}">
                <a16:creationId xmlns:a16="http://schemas.microsoft.com/office/drawing/2014/main" id="{4249E0AD-4BFE-E343-A7F3-3BE7675E422F}"/>
              </a:ext>
            </a:extLst>
          </p:cNvPr>
          <p:cNvSpPr>
            <a:spLocks noGrp="1"/>
          </p:cNvSpPr>
          <p:nvPr>
            <p:ph sz="quarter" idx="40" hasCustomPrompt="1"/>
          </p:nvPr>
        </p:nvSpPr>
        <p:spPr>
          <a:xfrm>
            <a:off x="719796" y="4579257"/>
            <a:ext cx="5734927" cy="946951"/>
          </a:xfrm>
        </p:spPr>
        <p:txBody>
          <a:bodyPr vert="horz" lIns="91440" tIns="45720" rIns="91440" bIns="45720" rtlCol="0">
            <a:noAutofit/>
          </a:bodyPr>
          <a:lstStyle>
            <a:lvl1pPr>
              <a:defRPr lang="en-US" sz="2400" dirty="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8"/>
          <p:cNvSpPr>
            <a:spLocks noGrp="1"/>
          </p:cNvSpPr>
          <p:nvPr>
            <p:ph type="pic" sz="quarter" idx="41"/>
          </p:nvPr>
        </p:nvSpPr>
        <p:spPr>
          <a:xfrm>
            <a:off x="6638282" y="4875538"/>
            <a:ext cx="1563624" cy="374904"/>
          </a:xfrm>
        </p:spPr>
        <p:txBody>
          <a:bodyPr/>
          <a:lstStyle>
            <a:lvl1pPr marL="0" indent="0">
              <a:buNone/>
              <a:defRPr/>
            </a:lvl1pPr>
          </a:lstStyle>
          <a:p>
            <a:endParaRPr lang="en-US" dirty="0"/>
          </a:p>
        </p:txBody>
      </p:sp>
      <p:sp>
        <p:nvSpPr>
          <p:cNvPr id="17" name="Content Placeholder 9">
            <a:extLst>
              <a:ext uri="{FF2B5EF4-FFF2-40B4-BE49-F238E27FC236}">
                <a16:creationId xmlns:a16="http://schemas.microsoft.com/office/drawing/2014/main" id="{4249E0AD-4BFE-E343-A7F3-3BE7675E422F}"/>
              </a:ext>
            </a:extLst>
          </p:cNvPr>
          <p:cNvSpPr>
            <a:spLocks noGrp="1"/>
          </p:cNvSpPr>
          <p:nvPr>
            <p:ph sz="quarter" idx="42" hasCustomPrompt="1"/>
          </p:nvPr>
        </p:nvSpPr>
        <p:spPr>
          <a:xfrm>
            <a:off x="8385471" y="4587373"/>
            <a:ext cx="3291840" cy="1024128"/>
          </a:xfrm>
        </p:spPr>
        <p:txBody>
          <a:bodyPr vert="horz" lIns="91440" tIns="45720" rIns="91440" bIns="45720" rtlCol="0">
            <a:normAutofit/>
          </a:bodyPr>
          <a:lstStyle>
            <a:lvl1pPr marL="0" indent="0">
              <a:buNone/>
              <a:defRPr lang="en-US" sz="1800" dirty="0">
                <a:solidFill>
                  <a:schemeClr val="bg1"/>
                </a:solidFill>
              </a:defRPr>
            </a:lvl1pPr>
          </a:lstStyle>
          <a:p>
            <a:pPr lvl="0"/>
            <a:r>
              <a:rPr lang="en-US" dirty="0"/>
              <a:t>Click to edit Master text styles</a:t>
            </a:r>
          </a:p>
        </p:txBody>
      </p:sp>
      <p:sp>
        <p:nvSpPr>
          <p:cNvPr id="4" name="Slide Number Placeholder 10"/>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231253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6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p>
        </p:txBody>
      </p:sp>
      <p:sp>
        <p:nvSpPr>
          <p:cNvPr id="5"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1" name="Content Placeholder 3">
            <a:extLst>
              <a:ext uri="{FF2B5EF4-FFF2-40B4-BE49-F238E27FC236}">
                <a16:creationId xmlns:a16="http://schemas.microsoft.com/office/drawing/2014/main" id="{4249E0AD-4BFE-E343-A7F3-3BE7675E422F}"/>
              </a:ext>
            </a:extLst>
          </p:cNvPr>
          <p:cNvSpPr>
            <a:spLocks noGrp="1"/>
          </p:cNvSpPr>
          <p:nvPr>
            <p:ph sz="quarter" idx="13" hasCustomPrompt="1"/>
          </p:nvPr>
        </p:nvSpPr>
        <p:spPr>
          <a:xfrm>
            <a:off x="722144" y="1217918"/>
            <a:ext cx="10796248" cy="683453"/>
          </a:xfrm>
        </p:spPr>
        <p:txBody>
          <a:bodyPr vert="horz" lIns="91440" tIns="45720" rIns="91440" bIns="45720" rtlCol="0">
            <a:noAutofit/>
          </a:bodyPr>
          <a:lstStyle>
            <a:lvl1pPr>
              <a:defRPr lang="en-US" sz="3200" dirty="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a:extLst>
              <a:ext uri="{FF2B5EF4-FFF2-40B4-BE49-F238E27FC236}">
                <a16:creationId xmlns:a16="http://schemas.microsoft.com/office/drawing/2014/main" id="{4249E0AD-4BFE-E343-A7F3-3BE7675E422F}"/>
              </a:ext>
            </a:extLst>
          </p:cNvPr>
          <p:cNvSpPr>
            <a:spLocks noGrp="1"/>
          </p:cNvSpPr>
          <p:nvPr>
            <p:ph sz="quarter" idx="37" hasCustomPrompt="1"/>
          </p:nvPr>
        </p:nvSpPr>
        <p:spPr>
          <a:xfrm>
            <a:off x="719795" y="2307972"/>
            <a:ext cx="2916936" cy="1755648"/>
          </a:xfrm>
          <a:solidFill>
            <a:srgbClr val="1F653C"/>
          </a:solidFill>
        </p:spPr>
        <p:txBody>
          <a:bodyPr vert="horz" lIns="91440" tIns="45720" rIns="91440" bIns="45720" rtlCol="0" anchor="ctr" anchorCtr="1">
            <a:noAutofit/>
          </a:bodyPr>
          <a:lstStyle>
            <a:lvl1pPr marL="0" indent="0">
              <a:buNone/>
              <a:defRPr lang="en-US" sz="2700" dirty="0">
                <a:solidFill>
                  <a:schemeClr val="bg1"/>
                </a:solidFill>
              </a:defRPr>
            </a:lvl1pPr>
            <a:lvl2pPr marL="457200" indent="0">
              <a:buNone/>
              <a:defRPr sz="2700">
                <a:solidFill>
                  <a:schemeClr val="bg1"/>
                </a:solidFill>
              </a:defRPr>
            </a:lvl2pPr>
            <a:lvl3pPr marL="914400" indent="0">
              <a:buNone/>
              <a:defRPr sz="2700">
                <a:solidFill>
                  <a:schemeClr val="bg1"/>
                </a:solidFill>
              </a:defRPr>
            </a:lvl3pPr>
            <a:lvl4pPr marL="1371600" indent="0">
              <a:buNone/>
              <a:defRPr sz="2700">
                <a:solidFill>
                  <a:schemeClr val="bg1"/>
                </a:solidFill>
              </a:defRPr>
            </a:lvl4pPr>
            <a:lvl5pPr marL="1828800" indent="0">
              <a:buNone/>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a:extLst>
              <a:ext uri="{FF2B5EF4-FFF2-40B4-BE49-F238E27FC236}">
                <a16:creationId xmlns:a16="http://schemas.microsoft.com/office/drawing/2014/main" id="{4249E0AD-4BFE-E343-A7F3-3BE7675E422F}"/>
              </a:ext>
            </a:extLst>
          </p:cNvPr>
          <p:cNvSpPr>
            <a:spLocks noGrp="1"/>
          </p:cNvSpPr>
          <p:nvPr>
            <p:ph sz="quarter" idx="41" hasCustomPrompt="1"/>
          </p:nvPr>
        </p:nvSpPr>
        <p:spPr>
          <a:xfrm>
            <a:off x="3934709" y="2307972"/>
            <a:ext cx="2916936" cy="1755648"/>
          </a:xfrm>
          <a:solidFill>
            <a:srgbClr val="1D874C"/>
          </a:solidFill>
        </p:spPr>
        <p:txBody>
          <a:bodyPr vert="horz" lIns="91440" tIns="45720" rIns="91440" bIns="45720" rtlCol="0" anchor="ctr" anchorCtr="1">
            <a:noAutofit/>
          </a:bodyPr>
          <a:lstStyle>
            <a:lvl1pPr marL="0" indent="0">
              <a:buNone/>
              <a:defRPr lang="en-US" sz="2700" dirty="0">
                <a:solidFill>
                  <a:schemeClr val="bg1"/>
                </a:solidFill>
              </a:defRPr>
            </a:lvl1pPr>
            <a:lvl2pPr marL="457200" indent="0">
              <a:buNone/>
              <a:defRPr sz="2700">
                <a:solidFill>
                  <a:schemeClr val="bg1"/>
                </a:solidFill>
              </a:defRPr>
            </a:lvl2pPr>
            <a:lvl3pPr marL="914400" indent="0">
              <a:buNone/>
              <a:defRPr sz="2700">
                <a:solidFill>
                  <a:schemeClr val="bg1"/>
                </a:solidFill>
              </a:defRPr>
            </a:lvl3pPr>
            <a:lvl4pPr marL="1371600" indent="0">
              <a:buNone/>
              <a:defRPr sz="2700">
                <a:solidFill>
                  <a:schemeClr val="bg1"/>
                </a:solidFill>
              </a:defRPr>
            </a:lvl4pPr>
            <a:lvl5pPr marL="1828800" indent="0">
              <a:buNone/>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6">
            <a:extLst>
              <a:ext uri="{FF2B5EF4-FFF2-40B4-BE49-F238E27FC236}">
                <a16:creationId xmlns:a16="http://schemas.microsoft.com/office/drawing/2014/main" id="{4249E0AD-4BFE-E343-A7F3-3BE7675E422F}"/>
              </a:ext>
            </a:extLst>
          </p:cNvPr>
          <p:cNvSpPr>
            <a:spLocks noGrp="1"/>
          </p:cNvSpPr>
          <p:nvPr>
            <p:ph sz="quarter" idx="40" hasCustomPrompt="1"/>
          </p:nvPr>
        </p:nvSpPr>
        <p:spPr>
          <a:xfrm>
            <a:off x="719796" y="4361544"/>
            <a:ext cx="2916936" cy="1755648"/>
          </a:xfrm>
          <a:solidFill>
            <a:srgbClr val="045A85"/>
          </a:solidFill>
        </p:spPr>
        <p:txBody>
          <a:bodyPr vert="horz" lIns="91440" tIns="45720" rIns="91440" bIns="45720" rtlCol="0" anchor="ctr" anchorCtr="1">
            <a:noAutofit/>
          </a:bodyPr>
          <a:lstStyle>
            <a:lvl1pPr marL="0" indent="0">
              <a:buNone/>
              <a:defRPr lang="en-US" sz="2700" dirty="0">
                <a:solidFill>
                  <a:schemeClr val="bg1"/>
                </a:solidFill>
              </a:defRPr>
            </a:lvl1pPr>
            <a:lvl2pPr marL="457200" indent="0">
              <a:buNone/>
              <a:defRPr sz="2700">
                <a:solidFill>
                  <a:schemeClr val="bg1"/>
                </a:solidFill>
              </a:defRPr>
            </a:lvl2pPr>
            <a:lvl3pPr marL="914400" indent="0">
              <a:buNone/>
              <a:defRPr sz="2700">
                <a:solidFill>
                  <a:schemeClr val="bg1"/>
                </a:solidFill>
              </a:defRPr>
            </a:lvl3pPr>
            <a:lvl4pPr marL="1371600" indent="0">
              <a:buNone/>
              <a:defRPr sz="2700">
                <a:solidFill>
                  <a:schemeClr val="bg1"/>
                </a:solidFill>
              </a:defRPr>
            </a:lvl4pPr>
            <a:lvl5pPr marL="1828800" indent="0">
              <a:buNone/>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7">
            <a:extLst>
              <a:ext uri="{FF2B5EF4-FFF2-40B4-BE49-F238E27FC236}">
                <a16:creationId xmlns:a16="http://schemas.microsoft.com/office/drawing/2014/main" id="{4249E0AD-4BFE-E343-A7F3-3BE7675E422F}"/>
              </a:ext>
            </a:extLst>
          </p:cNvPr>
          <p:cNvSpPr>
            <a:spLocks noGrp="1"/>
          </p:cNvSpPr>
          <p:nvPr>
            <p:ph sz="quarter" idx="42" hasCustomPrompt="1"/>
          </p:nvPr>
        </p:nvSpPr>
        <p:spPr>
          <a:xfrm>
            <a:off x="3934710" y="4361544"/>
            <a:ext cx="2916936" cy="1755648"/>
          </a:xfrm>
          <a:solidFill>
            <a:srgbClr val="0578B1"/>
          </a:solidFill>
        </p:spPr>
        <p:txBody>
          <a:bodyPr vert="horz" lIns="91440" tIns="45720" rIns="91440" bIns="45720" rtlCol="0" anchor="ctr" anchorCtr="1">
            <a:noAutofit/>
          </a:bodyPr>
          <a:lstStyle>
            <a:lvl1pPr marL="0" indent="0">
              <a:buNone/>
              <a:defRPr lang="en-US" sz="2700" dirty="0">
                <a:solidFill>
                  <a:schemeClr val="bg1"/>
                </a:solidFill>
              </a:defRPr>
            </a:lvl1pPr>
            <a:lvl2pPr marL="457200" indent="0">
              <a:buNone/>
              <a:defRPr sz="2700">
                <a:solidFill>
                  <a:schemeClr val="bg1"/>
                </a:solidFill>
              </a:defRPr>
            </a:lvl2pPr>
            <a:lvl3pPr marL="914400" indent="0">
              <a:buNone/>
              <a:defRPr sz="2700">
                <a:solidFill>
                  <a:schemeClr val="bg1"/>
                </a:solidFill>
              </a:defRPr>
            </a:lvl3pPr>
            <a:lvl4pPr marL="1371600" indent="0">
              <a:buNone/>
              <a:defRPr sz="2700">
                <a:solidFill>
                  <a:schemeClr val="bg1"/>
                </a:solidFill>
              </a:defRPr>
            </a:lvl4pPr>
            <a:lvl5pPr marL="1828800" indent="0">
              <a:buNone/>
              <a:defRPr sz="2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8">
            <a:extLst>
              <a:ext uri="{FF2B5EF4-FFF2-40B4-BE49-F238E27FC236}">
                <a16:creationId xmlns:a16="http://schemas.microsoft.com/office/drawing/2014/main" id="{4249E0AD-4BFE-E343-A7F3-3BE7675E422F}"/>
              </a:ext>
            </a:extLst>
          </p:cNvPr>
          <p:cNvSpPr>
            <a:spLocks noGrp="1"/>
          </p:cNvSpPr>
          <p:nvPr>
            <p:ph sz="quarter" idx="43" hasCustomPrompt="1"/>
          </p:nvPr>
        </p:nvSpPr>
        <p:spPr>
          <a:xfrm>
            <a:off x="7149622" y="3185796"/>
            <a:ext cx="4368769" cy="1755648"/>
          </a:xfrm>
        </p:spPr>
        <p:txBody>
          <a:bodyPr vert="horz" lIns="91440" tIns="45720" rIns="91440" bIns="45720" rtlCol="0">
            <a:noAutofit/>
          </a:bodyPr>
          <a:lstStyle>
            <a:lvl1pPr marL="0" indent="0">
              <a:buNone/>
              <a:defRPr lang="en-US" sz="1800" kern="1200" dirty="0">
                <a:solidFill>
                  <a:schemeClr val="tx2"/>
                </a:solidFill>
                <a:latin typeface="+mn-lt"/>
                <a:ea typeface="+mn-ea"/>
                <a:cs typeface="+mn-cs"/>
              </a:defRPr>
            </a:lvl1pPr>
            <a:lvl2pPr marL="342900" indent="-342900">
              <a:defRPr sz="2700"/>
            </a:lvl2pPr>
            <a:lvl3pPr marL="342900" indent="-342900">
              <a:defRPr sz="2700"/>
            </a:lvl3pPr>
            <a:lvl4pPr marL="342900" indent="-342900">
              <a:defRPr sz="2700"/>
            </a:lvl4pPr>
            <a:lvl5pPr marL="342900" indent="-342900">
              <a:defRPr sz="2700"/>
            </a:lvl5pPr>
          </a:lstStyle>
          <a:p>
            <a:pPr lvl="0"/>
            <a:r>
              <a:rPr lang="en-US" dirty="0"/>
              <a:t>Click to edit Master text styles</a:t>
            </a:r>
          </a:p>
        </p:txBody>
      </p:sp>
      <p:sp>
        <p:nvSpPr>
          <p:cNvPr id="4" name="Slide Number Placeholder 9"/>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45275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043" y="1873392"/>
            <a:ext cx="10936357" cy="3111216"/>
          </a:xfrm>
        </p:spPr>
        <p:txBody>
          <a:bodyPr anchor="ctr">
            <a:normAutofit/>
          </a:bodyPr>
          <a:lstStyle>
            <a:lvl1pPr algn="ctr">
              <a:defRPr sz="6600" b="0" cap="all">
                <a:solidFill>
                  <a:srgbClr val="003057"/>
                </a:solidFill>
              </a:defRPr>
            </a:lvl1pPr>
          </a:lstStyle>
          <a:p>
            <a:r>
              <a:rPr lang="en-US" dirty="0"/>
              <a:t>Click to edit Master title style</a:t>
            </a:r>
          </a:p>
        </p:txBody>
      </p:sp>
      <p:sp>
        <p:nvSpPr>
          <p:cNvPr id="4"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3" name="Slide Number Placeholder 3"/>
          <p:cNvSpPr>
            <a:spLocks noGrp="1"/>
          </p:cNvSpPr>
          <p:nvPr>
            <p:ph type="sldNum" sz="quarter" idx="10"/>
          </p:nvPr>
        </p:nvSpPr>
        <p:spPr>
          <a:xfrm>
            <a:off x="101600" y="6508223"/>
            <a:ext cx="508000" cy="281895"/>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114388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1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p>
        </p:txBody>
      </p:sp>
      <p:sp>
        <p:nvSpPr>
          <p:cNvPr id="5"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3" name="Content Placeholder 3"/>
          <p:cNvSpPr>
            <a:spLocks noGrp="1"/>
          </p:cNvSpPr>
          <p:nvPr>
            <p:ph idx="1"/>
          </p:nvPr>
        </p:nvSpPr>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451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p>
        </p:txBody>
      </p:sp>
      <p:sp>
        <p:nvSpPr>
          <p:cNvPr id="7"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5" name="Content Placeholder 3">
            <a:extLst>
              <a:ext uri="{FF2B5EF4-FFF2-40B4-BE49-F238E27FC236}">
                <a16:creationId xmlns:a16="http://schemas.microsoft.com/office/drawing/2014/main" id="{4249E0AD-4BFE-E343-A7F3-3BE7675E422F}"/>
              </a:ext>
            </a:extLst>
          </p:cNvPr>
          <p:cNvSpPr>
            <a:spLocks noGrp="1"/>
          </p:cNvSpPr>
          <p:nvPr>
            <p:ph sz="quarter" idx="13"/>
          </p:nvPr>
        </p:nvSpPr>
        <p:spPr>
          <a:xfrm>
            <a:off x="666044" y="1343983"/>
            <a:ext cx="5138161" cy="4611687"/>
          </a:xfrm>
        </p:spPr>
        <p:txBody>
          <a:bodyPr vert="horz" lIns="91440" tIns="45720" rIns="91440" bIns="45720" rtlCol="0">
            <a:normAutofit/>
          </a:bodyPr>
          <a:lstStyle>
            <a:lvl1pPr>
              <a:defRPr lang="en-US" dirty="0"/>
            </a:lvl1pPr>
          </a:lstStyle>
          <a:p>
            <a:pPr lvl="0"/>
            <a:r>
              <a:rPr lang="en-US" dirty="0"/>
              <a:t>Click to edit Master text styles</a:t>
            </a:r>
          </a:p>
        </p:txBody>
      </p:sp>
      <p:cxnSp>
        <p:nvCxnSpPr>
          <p:cNvPr id="6" name="Straight Connector 4">
            <a:extLst>
              <a:ext uri="{FF2B5EF4-FFF2-40B4-BE49-F238E27FC236}">
                <a16:creationId xmlns:a16="http://schemas.microsoft.com/office/drawing/2014/main" id="{3064CD3A-28AC-8348-9763-9EF848B43FFB}"/>
              </a:ext>
            </a:extLst>
          </p:cNvPr>
          <p:cNvCxnSpPr/>
          <p:nvPr userDrawn="1"/>
        </p:nvCxnSpPr>
        <p:spPr>
          <a:xfrm>
            <a:off x="60996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3" name="Content Placeholder 5"/>
          <p:cNvSpPr>
            <a:spLocks noGrp="1"/>
          </p:cNvSpPr>
          <p:nvPr>
            <p:ph idx="1"/>
          </p:nvPr>
        </p:nvSpPr>
        <p:spPr>
          <a:xfrm>
            <a:off x="6508045" y="1343983"/>
            <a:ext cx="5138928" cy="4611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42"/>
          </p:nvPr>
        </p:nvSpPr>
        <p:spPr>
          <a:xfrm>
            <a:off x="6508045" y="5955740"/>
            <a:ext cx="5138928" cy="417790"/>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
        <p:nvSpPr>
          <p:cNvPr id="4" name="Slide Number Placeholder 7"/>
          <p:cNvSpPr>
            <a:spLocks noGrp="1"/>
          </p:cNvSpPr>
          <p:nvPr>
            <p:ph type="sldNum" sz="quarter" idx="14"/>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1846305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Pix + 2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09600" y="1"/>
            <a:ext cx="10972800" cy="926122"/>
          </a:xfrm>
        </p:spPr>
        <p:txBody>
          <a:bodyPr/>
          <a:lstStyle/>
          <a:p>
            <a:r>
              <a:rPr lang="en-US"/>
              <a:t>Click to edit Master title style</a:t>
            </a:r>
          </a:p>
        </p:txBody>
      </p:sp>
      <p:sp>
        <p:nvSpPr>
          <p:cNvPr id="10"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5" name="Picture Placeholder 3"/>
          <p:cNvSpPr>
            <a:spLocks noGrp="1"/>
          </p:cNvSpPr>
          <p:nvPr>
            <p:ph type="pic" sz="quarter" idx="14"/>
          </p:nvPr>
        </p:nvSpPr>
        <p:spPr>
          <a:xfrm>
            <a:off x="63500" y="1412223"/>
            <a:ext cx="6080760" cy="3657600"/>
          </a:xfrm>
        </p:spPr>
        <p:txBody>
          <a:bodyPr/>
          <a:lstStyle>
            <a:lvl1pPr marL="0" indent="0">
              <a:buNone/>
              <a:defRPr/>
            </a:lvl1pPr>
          </a:lstStyle>
          <a:p>
            <a:endParaRPr lang="en-US" dirty="0"/>
          </a:p>
        </p:txBody>
      </p:sp>
      <p:sp>
        <p:nvSpPr>
          <p:cNvPr id="3" name="Content Placeholder 4"/>
          <p:cNvSpPr>
            <a:spLocks noGrp="1"/>
          </p:cNvSpPr>
          <p:nvPr>
            <p:ph idx="1"/>
          </p:nvPr>
        </p:nvSpPr>
        <p:spPr>
          <a:xfrm>
            <a:off x="593559" y="2333538"/>
            <a:ext cx="4051478" cy="1596778"/>
          </a:xfrm>
        </p:spPr>
        <p:txBody>
          <a:bodyPr>
            <a:noAutofit/>
          </a:bodyPr>
          <a:lstStyle>
            <a:lvl1pPr marL="0" indent="0">
              <a:spcBef>
                <a:spcPts val="0"/>
              </a:spcBef>
              <a:buNone/>
              <a:defRPr sz="2000">
                <a:solidFill>
                  <a:srgbClr val="0578B1"/>
                </a:solidFill>
              </a:defRPr>
            </a:lvl1pPr>
            <a:lvl2pPr marL="457200" indent="0">
              <a:spcBef>
                <a:spcPts val="0"/>
              </a:spcBef>
              <a:buNone/>
              <a:defRPr sz="2000">
                <a:solidFill>
                  <a:srgbClr val="0578B1"/>
                </a:solidFill>
              </a:defRPr>
            </a:lvl2pPr>
            <a:lvl3pPr marL="914400" indent="0">
              <a:spcBef>
                <a:spcPts val="0"/>
              </a:spcBef>
              <a:buNone/>
              <a:defRPr sz="2000">
                <a:solidFill>
                  <a:srgbClr val="0578B1"/>
                </a:solidFill>
              </a:defRPr>
            </a:lvl3pPr>
            <a:lvl4pPr marL="1371600" indent="0">
              <a:spcBef>
                <a:spcPts val="0"/>
              </a:spcBef>
              <a:buNone/>
              <a:defRPr sz="2000">
                <a:solidFill>
                  <a:srgbClr val="0578B1"/>
                </a:solidFill>
              </a:defRPr>
            </a:lvl4pPr>
            <a:lvl5pPr marL="1828800" indent="0">
              <a:spcBef>
                <a:spcPts val="0"/>
              </a:spcBef>
              <a:buNone/>
              <a:defRPr sz="2000">
                <a:solidFill>
                  <a:srgbClr val="0578B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064CD3A-28AC-8348-9763-9EF848B43FFB}"/>
              </a:ext>
            </a:extLst>
          </p:cNvPr>
          <p:cNvCxnSpPr/>
          <p:nvPr userDrawn="1"/>
        </p:nvCxnSpPr>
        <p:spPr>
          <a:xfrm>
            <a:off x="4042280" y="1343983"/>
            <a:ext cx="0" cy="4611757"/>
          </a:xfrm>
          <a:prstGeom prst="line">
            <a:avLst/>
          </a:prstGeom>
          <a:ln w="12700">
            <a:solidFill>
              <a:srgbClr val="F98F2B"/>
            </a:solidFill>
          </a:ln>
        </p:spPr>
        <p:style>
          <a:lnRef idx="1">
            <a:schemeClr val="dk1"/>
          </a:lnRef>
          <a:fillRef idx="0">
            <a:schemeClr val="dk1"/>
          </a:fillRef>
          <a:effectRef idx="0">
            <a:schemeClr val="dk1"/>
          </a:effectRef>
          <a:fontRef idx="minor">
            <a:schemeClr val="tx1"/>
          </a:fontRef>
        </p:style>
      </p:cxnSp>
      <p:sp>
        <p:nvSpPr>
          <p:cNvPr id="13" name="Picture Placeholder 6"/>
          <p:cNvSpPr>
            <a:spLocks noGrp="1"/>
          </p:cNvSpPr>
          <p:nvPr>
            <p:ph type="pic" sz="quarter" idx="15"/>
          </p:nvPr>
        </p:nvSpPr>
        <p:spPr>
          <a:xfrm>
            <a:off x="6017260" y="1412223"/>
            <a:ext cx="6080760" cy="3657600"/>
          </a:xfrm>
        </p:spPr>
        <p:txBody>
          <a:bodyPr/>
          <a:lstStyle>
            <a:lvl1pPr marL="0" indent="0">
              <a:buNone/>
              <a:defRPr/>
            </a:lvl1pPr>
          </a:lstStyle>
          <a:p>
            <a:endParaRPr lang="en-US" dirty="0"/>
          </a:p>
        </p:txBody>
      </p:sp>
      <p:sp>
        <p:nvSpPr>
          <p:cNvPr id="11" name="Content Placeholder 7"/>
          <p:cNvSpPr>
            <a:spLocks noGrp="1"/>
          </p:cNvSpPr>
          <p:nvPr>
            <p:ph idx="13"/>
          </p:nvPr>
        </p:nvSpPr>
        <p:spPr>
          <a:xfrm>
            <a:off x="7772401" y="4651622"/>
            <a:ext cx="4051478" cy="1596778"/>
          </a:xfrm>
        </p:spPr>
        <p:txBody>
          <a:bodyPr>
            <a:noAutofit/>
          </a:bodyPr>
          <a:lstStyle>
            <a:lvl1pPr marL="0" indent="0">
              <a:spcBef>
                <a:spcPts val="0"/>
              </a:spcBef>
              <a:buNone/>
              <a:defRPr sz="2000">
                <a:solidFill>
                  <a:srgbClr val="216352"/>
                </a:solidFill>
              </a:defRPr>
            </a:lvl1pPr>
            <a:lvl2pPr marL="457200" indent="0">
              <a:spcBef>
                <a:spcPts val="0"/>
              </a:spcBef>
              <a:buNone/>
              <a:defRPr sz="2000">
                <a:solidFill>
                  <a:srgbClr val="216352"/>
                </a:solidFill>
              </a:defRPr>
            </a:lvl2pPr>
            <a:lvl3pPr marL="914400" indent="0">
              <a:spcBef>
                <a:spcPts val="0"/>
              </a:spcBef>
              <a:buNone/>
              <a:defRPr sz="2000">
                <a:solidFill>
                  <a:srgbClr val="216352"/>
                </a:solidFill>
              </a:defRPr>
            </a:lvl3pPr>
            <a:lvl4pPr marL="1371600" indent="0">
              <a:spcBef>
                <a:spcPts val="0"/>
              </a:spcBef>
              <a:buNone/>
              <a:defRPr sz="2000">
                <a:solidFill>
                  <a:srgbClr val="216352"/>
                </a:solidFill>
              </a:defRPr>
            </a:lvl4pPr>
            <a:lvl5pPr marL="1828800" indent="0">
              <a:spcBef>
                <a:spcPts val="0"/>
              </a:spcBef>
              <a:buNone/>
              <a:defRPr sz="2000">
                <a:solidFill>
                  <a:srgbClr val="21635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E1176BA-2436-424D-88CB-DC44A111720F}"/>
              </a:ext>
            </a:extLst>
          </p:cNvPr>
          <p:cNvSpPr>
            <a:spLocks noGrp="1"/>
          </p:cNvSpPr>
          <p:nvPr>
            <p:ph type="sldNum" sz="quarter" idx="12"/>
          </p:nvPr>
        </p:nvSpPr>
        <p:spPr>
          <a:xfrm>
            <a:off x="100584" y="6510528"/>
            <a:ext cx="512064" cy="283464"/>
          </a:xfrm>
          <a:prstGeom prst="rect">
            <a:avLst/>
          </a:prstGeom>
        </p:spPr>
        <p:txBody>
          <a:bodyPr/>
          <a:lstStyle>
            <a:lvl1pPr>
              <a:defRPr sz="1400">
                <a:solidFill>
                  <a:schemeClr val="bg1"/>
                </a:solidFill>
              </a:defRPr>
            </a:lvl1pPr>
          </a:lstStyle>
          <a:p>
            <a:fld id="{8DA2C6BB-42E6-DF45-96A9-E839D1C5474D}" type="slidenum">
              <a:rPr lang="en-US" smtClean="0"/>
              <a:pPr/>
              <a:t>‹#›</a:t>
            </a:fld>
            <a:endParaRPr lang="en-US" dirty="0"/>
          </a:p>
        </p:txBody>
      </p:sp>
    </p:spTree>
    <p:extLst>
      <p:ext uri="{BB962C8B-B14F-4D97-AF65-F5344CB8AC3E}">
        <p14:creationId xmlns:p14="http://schemas.microsoft.com/office/powerpoint/2010/main" val="413408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3Pix + 3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p>
        </p:txBody>
      </p:sp>
      <p:sp>
        <p:nvSpPr>
          <p:cNvPr id="5"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7" name="Picture Placeholder 3"/>
          <p:cNvSpPr>
            <a:spLocks noGrp="1"/>
          </p:cNvSpPr>
          <p:nvPr>
            <p:ph type="pic" sz="quarter" idx="37"/>
          </p:nvPr>
        </p:nvSpPr>
        <p:spPr>
          <a:xfrm>
            <a:off x="889000" y="1436181"/>
            <a:ext cx="868680" cy="813816"/>
          </a:xfrm>
        </p:spPr>
        <p:txBody>
          <a:bodyPr/>
          <a:lstStyle>
            <a:lvl1pPr marL="0" indent="0">
              <a:buNone/>
              <a:defRPr/>
            </a:lvl1pPr>
          </a:lstStyle>
          <a:p>
            <a:endParaRPr lang="en-US" dirty="0"/>
          </a:p>
        </p:txBody>
      </p:sp>
      <p:sp>
        <p:nvSpPr>
          <p:cNvPr id="3" name="Content Placeholder 4"/>
          <p:cNvSpPr>
            <a:spLocks noGrp="1"/>
          </p:cNvSpPr>
          <p:nvPr>
            <p:ph idx="1"/>
          </p:nvPr>
        </p:nvSpPr>
        <p:spPr>
          <a:xfrm>
            <a:off x="2019300" y="1413958"/>
            <a:ext cx="9499600" cy="1216024"/>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p:cNvSpPr>
            <a:spLocks noGrp="1"/>
          </p:cNvSpPr>
          <p:nvPr>
            <p:ph type="pic" sz="quarter" idx="38"/>
          </p:nvPr>
        </p:nvSpPr>
        <p:spPr>
          <a:xfrm>
            <a:off x="889000" y="2805686"/>
            <a:ext cx="868680" cy="813816"/>
          </a:xfrm>
        </p:spPr>
        <p:txBody>
          <a:bodyPr/>
          <a:lstStyle>
            <a:lvl1pPr marL="0" indent="0">
              <a:buNone/>
              <a:defRPr/>
            </a:lvl1pPr>
          </a:lstStyle>
          <a:p>
            <a:endParaRPr lang="en-US" dirty="0"/>
          </a:p>
        </p:txBody>
      </p:sp>
      <p:sp>
        <p:nvSpPr>
          <p:cNvPr id="9" name="Content Placeholder 6"/>
          <p:cNvSpPr>
            <a:spLocks noGrp="1"/>
          </p:cNvSpPr>
          <p:nvPr>
            <p:ph idx="39"/>
          </p:nvPr>
        </p:nvSpPr>
        <p:spPr>
          <a:xfrm>
            <a:off x="2019300" y="2783463"/>
            <a:ext cx="9499600" cy="1216024"/>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7"/>
          <p:cNvSpPr>
            <a:spLocks noGrp="1"/>
          </p:cNvSpPr>
          <p:nvPr>
            <p:ph type="pic" sz="quarter" idx="40"/>
          </p:nvPr>
        </p:nvSpPr>
        <p:spPr>
          <a:xfrm>
            <a:off x="889000" y="4179449"/>
            <a:ext cx="868680" cy="813816"/>
          </a:xfrm>
        </p:spPr>
        <p:txBody>
          <a:bodyPr/>
          <a:lstStyle>
            <a:lvl1pPr marL="0" indent="0">
              <a:buNone/>
              <a:defRPr/>
            </a:lvl1pPr>
          </a:lstStyle>
          <a:p>
            <a:endParaRPr lang="en-US" dirty="0"/>
          </a:p>
        </p:txBody>
      </p:sp>
      <p:sp>
        <p:nvSpPr>
          <p:cNvPr id="11" name="Content Placeholder 8"/>
          <p:cNvSpPr>
            <a:spLocks noGrp="1"/>
          </p:cNvSpPr>
          <p:nvPr>
            <p:ph idx="41"/>
          </p:nvPr>
        </p:nvSpPr>
        <p:spPr>
          <a:xfrm>
            <a:off x="2019300" y="4157226"/>
            <a:ext cx="9499600" cy="1216024"/>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9"/>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87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Icon + 3Content + 4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1"/>
            <a:ext cx="9326880" cy="926122"/>
          </a:xfrm>
        </p:spPr>
        <p:txBody>
          <a:bodyPr/>
          <a:lstStyle/>
          <a:p>
            <a:r>
              <a:rPr lang="en-US"/>
              <a:t>Click to edit Master title style</a:t>
            </a:r>
          </a:p>
        </p:txBody>
      </p:sp>
      <p:sp>
        <p:nvSpPr>
          <p:cNvPr id="9" name="Media Placeholder 2"/>
          <p:cNvSpPr>
            <a:spLocks noGrp="1"/>
          </p:cNvSpPr>
          <p:nvPr>
            <p:ph type="media" sz="quarter" idx="39"/>
          </p:nvPr>
        </p:nvSpPr>
        <p:spPr>
          <a:xfrm>
            <a:off x="9880092" y="165555"/>
            <a:ext cx="402336" cy="402336"/>
          </a:xfrm>
        </p:spPr>
        <p:txBody>
          <a:bodyPr>
            <a:normAutofit/>
          </a:bodyPr>
          <a:lstStyle>
            <a:lvl1pPr marL="0" indent="0">
              <a:buNone/>
              <a:defRPr sz="1600">
                <a:solidFill>
                  <a:schemeClr val="bg1"/>
                </a:solidFill>
              </a:defRPr>
            </a:lvl1pPr>
          </a:lstStyle>
          <a:p>
            <a:endParaRPr lang="en-US" dirty="0"/>
          </a:p>
        </p:txBody>
      </p:sp>
      <p:sp>
        <p:nvSpPr>
          <p:cNvPr id="8" name="Media Placeholder 3"/>
          <p:cNvSpPr>
            <a:spLocks noGrp="1"/>
          </p:cNvSpPr>
          <p:nvPr>
            <p:ph type="media" sz="quarter" idx="38"/>
          </p:nvPr>
        </p:nvSpPr>
        <p:spPr>
          <a:xfrm>
            <a:off x="10426192" y="165555"/>
            <a:ext cx="402336" cy="402336"/>
          </a:xfrm>
        </p:spPr>
        <p:txBody>
          <a:bodyPr>
            <a:normAutofit/>
          </a:bodyPr>
          <a:lstStyle>
            <a:lvl1pPr marL="0" indent="0">
              <a:buNone/>
              <a:defRPr sz="1600">
                <a:solidFill>
                  <a:schemeClr val="bg1"/>
                </a:solidFill>
              </a:defRPr>
            </a:lvl1pPr>
          </a:lstStyle>
          <a:p>
            <a:endParaRPr lang="en-US" dirty="0"/>
          </a:p>
        </p:txBody>
      </p:sp>
      <p:sp>
        <p:nvSpPr>
          <p:cNvPr id="7" name="Media Placeholder 4"/>
          <p:cNvSpPr>
            <a:spLocks noGrp="1"/>
          </p:cNvSpPr>
          <p:nvPr>
            <p:ph type="media" sz="quarter" idx="37"/>
          </p:nvPr>
        </p:nvSpPr>
        <p:spPr>
          <a:xfrm>
            <a:off x="10972292" y="165555"/>
            <a:ext cx="402336" cy="402336"/>
          </a:xfrm>
        </p:spPr>
        <p:txBody>
          <a:bodyPr>
            <a:normAutofit/>
          </a:bodyPr>
          <a:lstStyle>
            <a:lvl1pPr marL="0" indent="0">
              <a:buNone/>
              <a:defRPr sz="1600">
                <a:solidFill>
                  <a:schemeClr val="bg1"/>
                </a:solidFill>
              </a:defRPr>
            </a:lvl1pPr>
          </a:lstStyle>
          <a:p>
            <a:endParaRPr lang="en-US" dirty="0"/>
          </a:p>
        </p:txBody>
      </p:sp>
      <p:sp>
        <p:nvSpPr>
          <p:cNvPr id="5" name="Media Placeholder 5"/>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0" name="Picture Placeholder 6"/>
          <p:cNvSpPr>
            <a:spLocks noGrp="1"/>
          </p:cNvSpPr>
          <p:nvPr>
            <p:ph type="pic" sz="quarter" idx="40"/>
          </p:nvPr>
        </p:nvSpPr>
        <p:spPr>
          <a:xfrm>
            <a:off x="239268" y="1235076"/>
            <a:ext cx="740664" cy="740664"/>
          </a:xfrm>
        </p:spPr>
        <p:txBody>
          <a:bodyPr/>
          <a:lstStyle>
            <a:lvl1pPr marL="0" indent="0">
              <a:buNone/>
              <a:defRPr/>
            </a:lvl1pPr>
          </a:lstStyle>
          <a:p>
            <a:endParaRPr lang="en-US" dirty="0"/>
          </a:p>
        </p:txBody>
      </p:sp>
      <p:sp>
        <p:nvSpPr>
          <p:cNvPr id="3" name="Content Placeholder 7"/>
          <p:cNvSpPr>
            <a:spLocks noGrp="1"/>
          </p:cNvSpPr>
          <p:nvPr>
            <p:ph idx="1"/>
          </p:nvPr>
        </p:nvSpPr>
        <p:spPr>
          <a:xfrm>
            <a:off x="1016000" y="1235077"/>
            <a:ext cx="6642100" cy="4314824"/>
          </a:xfrm>
        </p:spPr>
        <p:txBody>
          <a:bodyPr/>
          <a:lstStyle>
            <a:lvl1pPr>
              <a:defRPr>
                <a:solidFill>
                  <a:srgbClr val="033479"/>
                </a:solidFill>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41"/>
          </p:nvPr>
        </p:nvSpPr>
        <p:spPr>
          <a:xfrm>
            <a:off x="7874000" y="1235075"/>
            <a:ext cx="4046538" cy="3463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9"/>
          <p:cNvSpPr>
            <a:spLocks noGrp="1"/>
          </p:cNvSpPr>
          <p:nvPr>
            <p:ph sz="quarter" idx="42"/>
          </p:nvPr>
        </p:nvSpPr>
        <p:spPr>
          <a:xfrm>
            <a:off x="7874000" y="4838700"/>
            <a:ext cx="4046538" cy="596900"/>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
        <p:nvSpPr>
          <p:cNvPr id="16" name="Content Placeholder 10"/>
          <p:cNvSpPr>
            <a:spLocks noGrp="1"/>
          </p:cNvSpPr>
          <p:nvPr>
            <p:ph sz="quarter" idx="43"/>
          </p:nvPr>
        </p:nvSpPr>
        <p:spPr>
          <a:xfrm>
            <a:off x="609600" y="5689600"/>
            <a:ext cx="11310938" cy="74929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4" name="Slide Number Placeholder 11"/>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3017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1Icon + 4Content + 2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1"/>
            <a:ext cx="10424160" cy="926122"/>
          </a:xfrm>
        </p:spPr>
        <p:txBody>
          <a:bodyPr/>
          <a:lstStyle/>
          <a:p>
            <a:r>
              <a:rPr lang="en-US"/>
              <a:t>Click to edit Master title style</a:t>
            </a:r>
          </a:p>
        </p:txBody>
      </p:sp>
      <p:sp>
        <p:nvSpPr>
          <p:cNvPr id="7" name="Media Placeholder 2"/>
          <p:cNvSpPr>
            <a:spLocks noGrp="1"/>
          </p:cNvSpPr>
          <p:nvPr>
            <p:ph type="media" sz="quarter" idx="37"/>
          </p:nvPr>
        </p:nvSpPr>
        <p:spPr>
          <a:xfrm>
            <a:off x="10972292" y="165555"/>
            <a:ext cx="402336" cy="402336"/>
          </a:xfrm>
        </p:spPr>
        <p:txBody>
          <a:bodyPr>
            <a:normAutofit/>
          </a:bodyPr>
          <a:lstStyle>
            <a:lvl1pPr marL="0" indent="0">
              <a:buNone/>
              <a:defRPr sz="1600">
                <a:solidFill>
                  <a:schemeClr val="bg1"/>
                </a:solidFill>
              </a:defRPr>
            </a:lvl1pPr>
          </a:lstStyle>
          <a:p>
            <a:endParaRPr lang="en-US" dirty="0"/>
          </a:p>
        </p:txBody>
      </p:sp>
      <p:sp>
        <p:nvSpPr>
          <p:cNvPr id="5" name="Media Placeholder 3"/>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0" name="Picture Placeholder 4"/>
          <p:cNvSpPr>
            <a:spLocks noGrp="1"/>
          </p:cNvSpPr>
          <p:nvPr>
            <p:ph type="pic" sz="quarter" idx="40"/>
          </p:nvPr>
        </p:nvSpPr>
        <p:spPr>
          <a:xfrm>
            <a:off x="239268" y="1235076"/>
            <a:ext cx="740664" cy="740664"/>
          </a:xfrm>
        </p:spPr>
        <p:txBody>
          <a:bodyPr/>
          <a:lstStyle>
            <a:lvl1pPr marL="0" indent="0">
              <a:buNone/>
              <a:defRPr/>
            </a:lvl1pPr>
          </a:lstStyle>
          <a:p>
            <a:endParaRPr lang="en-US" dirty="0"/>
          </a:p>
        </p:txBody>
      </p:sp>
      <p:sp>
        <p:nvSpPr>
          <p:cNvPr id="3" name="Content Placeholder 5"/>
          <p:cNvSpPr>
            <a:spLocks noGrp="1"/>
          </p:cNvSpPr>
          <p:nvPr>
            <p:ph idx="1" hasCustomPrompt="1"/>
          </p:nvPr>
        </p:nvSpPr>
        <p:spPr>
          <a:xfrm>
            <a:off x="1016000" y="1235077"/>
            <a:ext cx="7759700" cy="504823"/>
          </a:xfrm>
        </p:spPr>
        <p:txBody>
          <a:bodyPr>
            <a:normAutofit/>
          </a:bodyPr>
          <a:lstStyle>
            <a:lvl1pPr marL="0" indent="0">
              <a:buNone/>
              <a:defRPr lang="en-US" sz="2400" b="1" kern="1200" dirty="0">
                <a:solidFill>
                  <a:schemeClr val="tx2"/>
                </a:solidFill>
                <a:latin typeface="+mn-lt"/>
                <a:ea typeface="+mn-ea"/>
                <a:cs typeface="+mn-cs"/>
              </a:defRPr>
            </a:lvl1pPr>
            <a:lvl2pPr>
              <a:defRPr>
                <a:solidFill>
                  <a:srgbClr val="033479"/>
                </a:solidFill>
              </a:defRPr>
            </a:lvl2pPr>
            <a:lvl3pPr>
              <a:defRPr>
                <a:solidFill>
                  <a:srgbClr val="033479"/>
                </a:solidFill>
              </a:defRPr>
            </a:lvl3pPr>
            <a:lvl4pPr>
              <a:defRPr>
                <a:solidFill>
                  <a:srgbClr val="033479"/>
                </a:solidFill>
              </a:defRPr>
            </a:lvl4pPr>
            <a:lvl5pPr>
              <a:defRPr>
                <a:solidFill>
                  <a:srgbClr val="033479"/>
                </a:solidFill>
              </a:defRPr>
            </a:lvl5pPr>
          </a:lstStyle>
          <a:p>
            <a:pPr lvl="0"/>
            <a:r>
              <a:rPr lang="en-US" dirty="0"/>
              <a:t>Click to edit Master text styles</a:t>
            </a:r>
          </a:p>
        </p:txBody>
      </p:sp>
      <p:sp>
        <p:nvSpPr>
          <p:cNvPr id="13" name="Content Placeholder 6"/>
          <p:cNvSpPr>
            <a:spLocks noGrp="1"/>
          </p:cNvSpPr>
          <p:nvPr>
            <p:ph sz="quarter" idx="44"/>
          </p:nvPr>
        </p:nvSpPr>
        <p:spPr>
          <a:xfrm>
            <a:off x="239268" y="1780198"/>
            <a:ext cx="8536432" cy="3463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p:cNvSpPr>
            <a:spLocks noGrp="1"/>
          </p:cNvSpPr>
          <p:nvPr>
            <p:ph sz="quarter" idx="43"/>
          </p:nvPr>
        </p:nvSpPr>
        <p:spPr>
          <a:xfrm>
            <a:off x="239268" y="5284421"/>
            <a:ext cx="8536432" cy="1154479"/>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12" name="Content Placeholder 8"/>
          <p:cNvSpPr>
            <a:spLocks noGrp="1"/>
          </p:cNvSpPr>
          <p:nvPr>
            <p:ph sz="quarter" idx="41"/>
          </p:nvPr>
        </p:nvSpPr>
        <p:spPr>
          <a:xfrm>
            <a:off x="8775890" y="1235075"/>
            <a:ext cx="3144838" cy="2128423"/>
          </a:xfrm>
        </p:spPr>
        <p:txBody>
          <a:bodyPr>
            <a:normAutofit/>
          </a:bodyPr>
          <a:lstStyle>
            <a:lvl1pPr marL="0" indent="0">
              <a:buNone/>
              <a:defRPr sz="1800"/>
            </a:lvl1pPr>
          </a:lstStyle>
          <a:p>
            <a:pPr lvl="0"/>
            <a:r>
              <a:rPr lang="en-US" dirty="0"/>
              <a:t>Edit Master text styles</a:t>
            </a:r>
          </a:p>
        </p:txBody>
      </p:sp>
      <p:sp>
        <p:nvSpPr>
          <p:cNvPr id="14" name="Content Placeholder 9"/>
          <p:cNvSpPr>
            <a:spLocks noGrp="1"/>
          </p:cNvSpPr>
          <p:nvPr>
            <p:ph sz="quarter" idx="42"/>
          </p:nvPr>
        </p:nvSpPr>
        <p:spPr>
          <a:xfrm>
            <a:off x="8775700" y="3456199"/>
            <a:ext cx="3144838" cy="2385799"/>
          </a:xfrm>
        </p:spPr>
        <p:txBody>
          <a:bodyPr>
            <a:noAutofit/>
          </a:bodyPr>
          <a:lstStyle>
            <a:lvl1pPr marL="0" indent="0">
              <a:buFont typeface="Arial" panose="020B0604020202020204" pitchFamily="34" charset="0"/>
              <a:buNone/>
              <a:defRPr sz="18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
        <p:nvSpPr>
          <p:cNvPr id="4" name="Slide Number Placeholder 10"/>
          <p:cNvSpPr>
            <a:spLocks noGrp="1"/>
          </p:cNvSpPr>
          <p:nvPr>
            <p:ph type="sldNum" sz="quarter" idx="10"/>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116421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1Content + 4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Click to edit Master title style</a:t>
            </a:r>
          </a:p>
        </p:txBody>
      </p:sp>
      <p:sp>
        <p:nvSpPr>
          <p:cNvPr id="7" name="Media Placeholder 2"/>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5" name="Content Placeholder 3">
            <a:extLst>
              <a:ext uri="{FF2B5EF4-FFF2-40B4-BE49-F238E27FC236}">
                <a16:creationId xmlns:a16="http://schemas.microsoft.com/office/drawing/2014/main" id="{4249E0AD-4BFE-E343-A7F3-3BE7675E422F}"/>
              </a:ext>
            </a:extLst>
          </p:cNvPr>
          <p:cNvSpPr>
            <a:spLocks noGrp="1"/>
          </p:cNvSpPr>
          <p:nvPr>
            <p:ph sz="quarter" idx="13"/>
          </p:nvPr>
        </p:nvSpPr>
        <p:spPr>
          <a:xfrm>
            <a:off x="609600" y="1130715"/>
            <a:ext cx="10972800" cy="536614"/>
          </a:xfrm>
        </p:spPr>
        <p:txBody>
          <a:bodyPr vert="horz" lIns="91440" tIns="45720" rIns="91440" bIns="45720" rtlCol="0">
            <a:normAutofit/>
          </a:bodyPr>
          <a:lstStyle>
            <a:lvl1pPr marL="0" indent="0">
              <a:buNone/>
              <a:defRPr lang="en-US" sz="2600" dirty="0"/>
            </a:lvl1pPr>
          </a:lstStyle>
          <a:p>
            <a:pPr lvl="0"/>
            <a:r>
              <a:rPr lang="en-US" dirty="0"/>
              <a:t>Click to edit Master text styles</a:t>
            </a:r>
          </a:p>
        </p:txBody>
      </p:sp>
      <p:sp>
        <p:nvSpPr>
          <p:cNvPr id="8" name="Block Arc 4" descr="Decorative image."/>
          <p:cNvSpPr/>
          <p:nvPr userDrawn="1"/>
        </p:nvSpPr>
        <p:spPr>
          <a:xfrm>
            <a:off x="-4388709" y="959990"/>
            <a:ext cx="5963404" cy="5963404"/>
          </a:xfrm>
          <a:prstGeom prst="blockArc">
            <a:avLst>
              <a:gd name="adj1" fmla="val 18900000"/>
              <a:gd name="adj2" fmla="val 2700000"/>
              <a:gd name="adj3" fmla="val 362"/>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 name="Rectangle 5a" descr="Decorative image."/>
          <p:cNvSpPr/>
          <p:nvPr userDrawn="1"/>
        </p:nvSpPr>
        <p:spPr>
          <a:xfrm>
            <a:off x="1113635" y="2105717"/>
            <a:ext cx="10542930" cy="6338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5b" descr="Decorative image."/>
          <p:cNvSpPr/>
          <p:nvPr userDrawn="1"/>
        </p:nvSpPr>
        <p:spPr>
          <a:xfrm>
            <a:off x="702323" y="1998990"/>
            <a:ext cx="851700" cy="851700"/>
          </a:xfrm>
          <a:prstGeom prst="ellipse">
            <a:avLst/>
          </a:prstGeom>
        </p:spPr>
        <p:style>
          <a:lnRef idx="2">
            <a:schemeClr val="accent2"/>
          </a:lnRef>
          <a:fillRef idx="1">
            <a:schemeClr val="lt1"/>
          </a:fillRef>
          <a:effectRef idx="0">
            <a:schemeClr val="accent2"/>
          </a:effectRef>
          <a:fontRef idx="minor">
            <a:schemeClr val="dk1">
              <a:hueOff val="0"/>
              <a:satOff val="0"/>
              <a:lumOff val="0"/>
              <a:alphaOff val="0"/>
            </a:schemeClr>
          </a:fontRef>
        </p:style>
      </p:sp>
      <p:sp>
        <p:nvSpPr>
          <p:cNvPr id="19" name="Content Placeholder 5c"/>
          <p:cNvSpPr>
            <a:spLocks noGrp="1"/>
          </p:cNvSpPr>
          <p:nvPr>
            <p:ph idx="37" hasCustomPrompt="1"/>
          </p:nvPr>
        </p:nvSpPr>
        <p:spPr>
          <a:xfrm>
            <a:off x="1024947" y="2095207"/>
            <a:ext cx="10352689" cy="633866"/>
          </a:xfrm>
        </p:spPr>
        <p:txBody>
          <a:bodyPr lIns="0" tIns="0" rIns="0" bIns="45720" anchor="ctr" anchorCtr="0">
            <a:normAutofit/>
          </a:bodyPr>
          <a:lstStyle>
            <a:lvl1pPr marL="0" indent="0">
              <a:buNone/>
              <a:defRPr sz="2400">
                <a:solidFill>
                  <a:schemeClr val="bg1"/>
                </a:solidFill>
              </a:defRPr>
            </a:lvl1pPr>
          </a:lstStyle>
          <a:p>
            <a:pPr lvl="0"/>
            <a:r>
              <a:rPr lang="en-US" dirty="0"/>
              <a:t>Click to edit Master text styles</a:t>
            </a:r>
          </a:p>
        </p:txBody>
      </p:sp>
      <p:sp>
        <p:nvSpPr>
          <p:cNvPr id="20" name="Rectangle 6a" descr="Decorative image."/>
          <p:cNvSpPr/>
          <p:nvPr userDrawn="1"/>
        </p:nvSpPr>
        <p:spPr>
          <a:xfrm>
            <a:off x="1574695" y="3130361"/>
            <a:ext cx="10081870" cy="633866"/>
          </a:xfrm>
          <a:prstGeom prst="rect">
            <a:avLst/>
          </a:prstGeom>
          <a:solidFill>
            <a:srgbClr val="045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6b" descr="Decorative image."/>
          <p:cNvSpPr/>
          <p:nvPr userDrawn="1"/>
        </p:nvSpPr>
        <p:spPr>
          <a:xfrm>
            <a:off x="1092963" y="3021208"/>
            <a:ext cx="851700" cy="851700"/>
          </a:xfrm>
          <a:prstGeom prst="ellipse">
            <a:avLst/>
          </a:prstGeom>
          <a:ln>
            <a:solidFill>
              <a:srgbClr val="045A85"/>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ontent Placeholder 6c"/>
          <p:cNvSpPr>
            <a:spLocks noGrp="1"/>
          </p:cNvSpPr>
          <p:nvPr>
            <p:ph idx="38" hasCustomPrompt="1"/>
          </p:nvPr>
        </p:nvSpPr>
        <p:spPr>
          <a:xfrm>
            <a:off x="1423119" y="3115847"/>
            <a:ext cx="9954517" cy="633866"/>
          </a:xfrm>
        </p:spPr>
        <p:txBody>
          <a:bodyPr lIns="0" tIns="0" rIns="0" bIns="45720" anchor="ctr" anchorCtr="0">
            <a:normAutofit/>
          </a:bodyPr>
          <a:lstStyle>
            <a:lvl1pPr marL="0" indent="0">
              <a:buNone/>
              <a:defRPr sz="2400">
                <a:solidFill>
                  <a:schemeClr val="bg1"/>
                </a:solidFill>
              </a:defRPr>
            </a:lvl1pPr>
          </a:lstStyle>
          <a:p>
            <a:pPr lvl="0"/>
            <a:r>
              <a:rPr lang="en-US" dirty="0"/>
              <a:t>Click to edit Master text styles</a:t>
            </a:r>
          </a:p>
        </p:txBody>
      </p:sp>
      <p:sp>
        <p:nvSpPr>
          <p:cNvPr id="22" name="Rectangle 7a" descr="Decorative image."/>
          <p:cNvSpPr/>
          <p:nvPr userDrawn="1"/>
        </p:nvSpPr>
        <p:spPr>
          <a:xfrm>
            <a:off x="1574695" y="4166169"/>
            <a:ext cx="10081870" cy="633866"/>
          </a:xfrm>
          <a:prstGeom prst="rect">
            <a:avLst/>
          </a:prstGeom>
          <a:solidFill>
            <a:srgbClr val="0075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7b" descr="Decorative image."/>
          <p:cNvSpPr/>
          <p:nvPr userDrawn="1"/>
        </p:nvSpPr>
        <p:spPr>
          <a:xfrm>
            <a:off x="1092963" y="4043426"/>
            <a:ext cx="851700" cy="851700"/>
          </a:xfrm>
          <a:prstGeom prst="ellipse">
            <a:avLst/>
          </a:prstGeom>
          <a:ln>
            <a:solidFill>
              <a:srgbClr val="0075BA"/>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Content Placeholder 7c"/>
          <p:cNvSpPr>
            <a:spLocks noGrp="1"/>
          </p:cNvSpPr>
          <p:nvPr>
            <p:ph idx="39" hasCustomPrompt="1"/>
          </p:nvPr>
        </p:nvSpPr>
        <p:spPr>
          <a:xfrm>
            <a:off x="1423118" y="4155005"/>
            <a:ext cx="9954517" cy="633866"/>
          </a:xfrm>
        </p:spPr>
        <p:txBody>
          <a:bodyPr lIns="0" tIns="0" rIns="0" bIns="45720" anchor="ctr" anchorCtr="0">
            <a:normAutofit/>
          </a:bodyPr>
          <a:lstStyle>
            <a:lvl1pPr marL="0" indent="0">
              <a:buNone/>
              <a:defRPr sz="2400">
                <a:solidFill>
                  <a:schemeClr val="bg1"/>
                </a:solidFill>
              </a:defRPr>
            </a:lvl1pPr>
          </a:lstStyle>
          <a:p>
            <a:pPr lvl="0"/>
            <a:r>
              <a:rPr lang="en-US" dirty="0"/>
              <a:t>Click to edit Master text styles</a:t>
            </a:r>
          </a:p>
        </p:txBody>
      </p:sp>
      <p:sp>
        <p:nvSpPr>
          <p:cNvPr id="26" name="Rectangle 8a" descr="Decorative image."/>
          <p:cNvSpPr/>
          <p:nvPr userDrawn="1"/>
        </p:nvSpPr>
        <p:spPr>
          <a:xfrm>
            <a:off x="1113635" y="5192765"/>
            <a:ext cx="10542930" cy="633866"/>
          </a:xfrm>
          <a:prstGeom prst="rect">
            <a:avLst/>
          </a:prstGeom>
          <a:solidFill>
            <a:srgbClr val="0631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8b" descr="Decorative image."/>
          <p:cNvSpPr/>
          <p:nvPr userDrawn="1"/>
        </p:nvSpPr>
        <p:spPr>
          <a:xfrm>
            <a:off x="702323" y="5065644"/>
            <a:ext cx="851700" cy="851700"/>
          </a:xfrm>
          <a:prstGeom prst="ellipse">
            <a:avLst/>
          </a:prstGeom>
          <a:ln>
            <a:solidFill>
              <a:srgbClr val="063178"/>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Content Placeholder 8c"/>
          <p:cNvSpPr>
            <a:spLocks noGrp="1"/>
          </p:cNvSpPr>
          <p:nvPr>
            <p:ph idx="40" hasCustomPrompt="1"/>
          </p:nvPr>
        </p:nvSpPr>
        <p:spPr>
          <a:xfrm>
            <a:off x="1024948" y="5186748"/>
            <a:ext cx="10352688" cy="633866"/>
          </a:xfrm>
        </p:spPr>
        <p:txBody>
          <a:bodyPr lIns="0" tIns="0" rIns="0" bIns="45720" anchor="ctr" anchorCtr="0">
            <a:normAutofit/>
          </a:bodyPr>
          <a:lstStyle>
            <a:lvl1pPr marL="0" indent="0">
              <a:buNone/>
              <a:defRPr sz="2400">
                <a:solidFill>
                  <a:schemeClr val="bg1"/>
                </a:solidFill>
              </a:defRPr>
            </a:lvl1pPr>
          </a:lstStyle>
          <a:p>
            <a:pPr lvl="0"/>
            <a:r>
              <a:rPr lang="en-US" dirty="0"/>
              <a:t>Click to edit Master text styles</a:t>
            </a:r>
          </a:p>
        </p:txBody>
      </p:sp>
      <p:sp>
        <p:nvSpPr>
          <p:cNvPr id="2" name="Slide Number Placeholder 9"/>
          <p:cNvSpPr>
            <a:spLocks noGrp="1"/>
          </p:cNvSpPr>
          <p:nvPr>
            <p:ph type="sldNum" sz="quarter" idx="14"/>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167859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Content + 2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09600" y="1"/>
            <a:ext cx="10424160" cy="926122"/>
          </a:xfrm>
        </p:spPr>
        <p:txBody>
          <a:bodyPr/>
          <a:lstStyle/>
          <a:p>
            <a:r>
              <a:rPr lang="en-US"/>
              <a:t>Click to edit Master title style</a:t>
            </a:r>
          </a:p>
        </p:txBody>
      </p:sp>
      <p:sp>
        <p:nvSpPr>
          <p:cNvPr id="9" name="Media Placeholder 2"/>
          <p:cNvSpPr>
            <a:spLocks noGrp="1"/>
          </p:cNvSpPr>
          <p:nvPr>
            <p:ph type="media" sz="quarter" idx="38"/>
          </p:nvPr>
        </p:nvSpPr>
        <p:spPr>
          <a:xfrm>
            <a:off x="10978896" y="165555"/>
            <a:ext cx="402336" cy="402336"/>
          </a:xfrm>
        </p:spPr>
        <p:txBody>
          <a:bodyPr>
            <a:normAutofit/>
          </a:bodyPr>
          <a:lstStyle>
            <a:lvl1pPr marL="0" indent="0">
              <a:buNone/>
              <a:defRPr sz="1600">
                <a:solidFill>
                  <a:schemeClr val="bg1"/>
                </a:solidFill>
              </a:defRPr>
            </a:lvl1pPr>
          </a:lstStyle>
          <a:p>
            <a:endParaRPr lang="en-US" dirty="0"/>
          </a:p>
        </p:txBody>
      </p:sp>
      <p:sp>
        <p:nvSpPr>
          <p:cNvPr id="7" name="Media Placeholder 3"/>
          <p:cNvSpPr>
            <a:spLocks noGrp="1"/>
          </p:cNvSpPr>
          <p:nvPr>
            <p:ph type="media" sz="quarter" idx="36"/>
          </p:nvPr>
        </p:nvSpPr>
        <p:spPr>
          <a:xfrm>
            <a:off x="11518392" y="165555"/>
            <a:ext cx="402336" cy="402336"/>
          </a:xfrm>
        </p:spPr>
        <p:txBody>
          <a:bodyPr>
            <a:normAutofit/>
          </a:bodyPr>
          <a:lstStyle>
            <a:lvl1pPr marL="0" indent="0">
              <a:buNone/>
              <a:defRPr sz="1600">
                <a:solidFill>
                  <a:schemeClr val="bg1"/>
                </a:solidFill>
              </a:defRPr>
            </a:lvl1pPr>
          </a:lstStyle>
          <a:p>
            <a:endParaRPr lang="en-US" dirty="0"/>
          </a:p>
        </p:txBody>
      </p:sp>
      <p:sp>
        <p:nvSpPr>
          <p:cNvPr id="15" name="Content Placeholder 4">
            <a:extLst>
              <a:ext uri="{FF2B5EF4-FFF2-40B4-BE49-F238E27FC236}">
                <a16:creationId xmlns:a16="http://schemas.microsoft.com/office/drawing/2014/main" id="{4249E0AD-4BFE-E343-A7F3-3BE7675E422F}"/>
              </a:ext>
            </a:extLst>
          </p:cNvPr>
          <p:cNvSpPr>
            <a:spLocks noGrp="1"/>
          </p:cNvSpPr>
          <p:nvPr>
            <p:ph sz="quarter" idx="13" hasCustomPrompt="1"/>
          </p:nvPr>
        </p:nvSpPr>
        <p:spPr>
          <a:xfrm>
            <a:off x="609599" y="1343984"/>
            <a:ext cx="5138161" cy="1878188"/>
          </a:xfrm>
        </p:spPr>
        <p:txBody>
          <a:bodyPr vert="horz" lIns="91440" tIns="45720" rIns="91440" bIns="45720" rtlCol="0">
            <a:normAutofit/>
          </a:bodyPr>
          <a:lstStyle>
            <a:lvl1pPr>
              <a:defRPr lang="en-US" dirty="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p:cNvSpPr>
            <a:spLocks noGrp="1"/>
          </p:cNvSpPr>
          <p:nvPr>
            <p:ph idx="1"/>
          </p:nvPr>
        </p:nvSpPr>
        <p:spPr>
          <a:xfrm>
            <a:off x="6451600" y="1343983"/>
            <a:ext cx="5138928" cy="18781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idx="37"/>
          </p:nvPr>
        </p:nvSpPr>
        <p:spPr>
          <a:xfrm>
            <a:off x="608832" y="3405012"/>
            <a:ext cx="10973568" cy="2879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p:cNvSpPr>
            <a:spLocks noGrp="1"/>
          </p:cNvSpPr>
          <p:nvPr>
            <p:ph type="sldNum" sz="quarter" idx="14"/>
          </p:nvPr>
        </p:nvSpPr>
        <p:spPr>
          <a:xfrm>
            <a:off x="101600" y="6510528"/>
            <a:ext cx="508000" cy="283464"/>
          </a:xfrm>
        </p:spPr>
        <p:txBody>
          <a:body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4088185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10972800" cy="926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1200" y="1235076"/>
            <a:ext cx="10871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101600" y="6510528"/>
            <a:ext cx="508000" cy="283464"/>
          </a:xfrm>
          <a:prstGeom prst="rect">
            <a:avLst/>
          </a:prstGeom>
        </p:spPr>
        <p:txBody>
          <a:bodyPr vert="horz" lIns="91440" tIns="45720" rIns="91440" bIns="45720" rtlCol="0" anchor="ctr"/>
          <a:lstStyle>
            <a:lvl1pPr algn="l">
              <a:defRPr sz="1400">
                <a:solidFill>
                  <a:schemeClr val="bg1"/>
                </a:solidFill>
              </a:defRPr>
            </a:lvl1pPr>
          </a:lstStyle>
          <a:p>
            <a:fld id="{6E9BD323-5EB5-474F-90F8-A44C25A9704B}" type="slidenum">
              <a:rPr lang="en-US" smtClean="0"/>
              <a:pPr/>
              <a:t>‹#›</a:t>
            </a:fld>
            <a:endParaRPr lang="en-US" dirty="0"/>
          </a:p>
        </p:txBody>
      </p:sp>
    </p:spTree>
    <p:extLst>
      <p:ext uri="{BB962C8B-B14F-4D97-AF65-F5344CB8AC3E}">
        <p14:creationId xmlns:p14="http://schemas.microsoft.com/office/powerpoint/2010/main" val="1859814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 id="2147483653" r:id="rId8"/>
    <p:sldLayoutId id="2147483657" r:id="rId9"/>
    <p:sldLayoutId id="2147483659" r:id="rId10"/>
    <p:sldLayoutId id="2147483660" r:id="rId11"/>
    <p:sldLayoutId id="2147483661" r:id="rId12"/>
    <p:sldLayoutId id="2147483651" r:id="rId13"/>
  </p:sldLayoutIdLst>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033479"/>
        </a:buClr>
        <a:buFont typeface="Wingdings" pitchFamily="2" charset="2"/>
        <a:buChar char="§"/>
        <a:defRPr sz="3200" kern="1200">
          <a:solidFill>
            <a:srgbClr val="033479"/>
          </a:solidFill>
          <a:latin typeface="+mn-lt"/>
          <a:ea typeface="+mn-ea"/>
          <a:cs typeface="+mn-cs"/>
        </a:defRPr>
      </a:lvl1pPr>
      <a:lvl2pPr marL="742950" indent="-285750" algn="l" defTabSz="457200" rtl="0" eaLnBrk="1" latinLnBrk="0" hangingPunct="1">
        <a:spcBef>
          <a:spcPct val="20000"/>
        </a:spcBef>
        <a:buClr>
          <a:srgbClr val="033479"/>
        </a:buClr>
        <a:buFont typeface="Arial" panose="020B0604020202020204" pitchFamily="34" charset="0"/>
        <a:buChar char="•"/>
        <a:defRPr sz="2800" kern="1200">
          <a:solidFill>
            <a:srgbClr val="033479"/>
          </a:solidFill>
          <a:latin typeface="+mn-lt"/>
          <a:ea typeface="+mn-ea"/>
          <a:cs typeface="+mn-cs"/>
        </a:defRPr>
      </a:lvl2pPr>
      <a:lvl3pPr marL="1143000" indent="-228600" algn="l" defTabSz="457200" rtl="0" eaLnBrk="1" latinLnBrk="0" hangingPunct="1">
        <a:spcBef>
          <a:spcPct val="20000"/>
        </a:spcBef>
        <a:buClr>
          <a:srgbClr val="033479"/>
        </a:buClr>
        <a:buFont typeface="Arial"/>
        <a:buChar char="•"/>
        <a:defRPr sz="2400" kern="1200">
          <a:solidFill>
            <a:srgbClr val="033479"/>
          </a:solidFill>
          <a:latin typeface="+mn-lt"/>
          <a:ea typeface="+mn-ea"/>
          <a:cs typeface="+mn-cs"/>
        </a:defRPr>
      </a:lvl3pPr>
      <a:lvl4pPr marL="16002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4pPr>
      <a:lvl5pPr marL="2057400" indent="-228600" algn="l" defTabSz="457200" rtl="0" eaLnBrk="1" latinLnBrk="0" hangingPunct="1">
        <a:spcBef>
          <a:spcPct val="20000"/>
        </a:spcBef>
        <a:buClr>
          <a:srgbClr val="033479"/>
        </a:buClr>
        <a:buFont typeface="Arial"/>
        <a:buChar char="»"/>
        <a:defRPr sz="2000" kern="1200">
          <a:solidFill>
            <a:srgbClr val="03347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hhearprogram.org/sample-matrix-tabl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HHEARHelp@westat.com" TargetMode="External"/><Relationship Id="rId5" Type="http://schemas.openxmlformats.org/officeDocument/2006/relationships/image" Target="../media/image15.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mailto:HHEARHelp@westat.com" TargetMode="Externa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mailto:HHEARHelp@westat.com" TargetMode="Externa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HHEARHelp@westa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hhearprogram.org/sites/default/files/HHEAR-SampleApplication-508.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hhearprogram.org/sites/default/files/HHEAR-SampleApplication-508.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hearprogram.org/research-priorit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hhearprogram.org/policies" TargetMode="External"/><Relationship Id="rId4" Type="http://schemas.openxmlformats.org/officeDocument/2006/relationships/hyperlink" Target="https://hhearprogram.org/are-you-eligible-hhear-serv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HHEARHelp@westat.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hhearprogram.org/sites/default/files/HHEAR-SampleApplication-508.pdf"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mailto:HHEARHelp@westat.com" TargetMode="Externa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 descr="Human Health Exposure Analysis Resource (HHEAR) logo."/>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4884" r="34884"/>
          <a:stretch>
            <a:fillRect/>
          </a:stretch>
        </p:blipFill>
        <p:spPr>
          <a:xfrm>
            <a:off x="288925" y="225425"/>
            <a:ext cx="5092700" cy="571500"/>
          </a:xfrm>
        </p:spPr>
      </p:pic>
      <p:sp>
        <p:nvSpPr>
          <p:cNvPr id="5" name="Title 3"/>
          <p:cNvSpPr>
            <a:spLocks noGrp="1"/>
          </p:cNvSpPr>
          <p:nvPr>
            <p:ph type="ctrTitle"/>
          </p:nvPr>
        </p:nvSpPr>
        <p:spPr/>
        <p:txBody>
          <a:bodyPr/>
          <a:lstStyle/>
          <a:p>
            <a:r>
              <a:rPr lang="en-US" noProof="0"/>
              <a:t>Considerations </a:t>
            </a:r>
            <a:r>
              <a:rPr lang="en-US" noProof="0" dirty="0"/>
              <a:t>for a High-Quality HHEAR Application</a:t>
            </a:r>
          </a:p>
        </p:txBody>
      </p:sp>
      <p:pic>
        <p:nvPicPr>
          <p:cNvPr id="7" name="Picture Placeholder 4" descr="Decorative image."/>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359" b="359"/>
          <a:stretch>
            <a:fillRect/>
          </a:stretch>
        </p:blipFill>
        <p:spPr/>
      </p:pic>
      <p:sp>
        <p:nvSpPr>
          <p:cNvPr id="86" name="Content Placeholder 5"/>
          <p:cNvSpPr>
            <a:spLocks noGrp="1"/>
          </p:cNvSpPr>
          <p:nvPr>
            <p:ph sz="quarter" idx="22"/>
          </p:nvPr>
        </p:nvSpPr>
        <p:spPr>
          <a:xfrm>
            <a:off x="476135" y="3497116"/>
            <a:ext cx="1557447" cy="1524004"/>
          </a:xfrm>
        </p:spPr>
        <p:txBody>
          <a:bodyPr/>
          <a:lstStyle/>
          <a:p>
            <a:pPr>
              <a:lnSpc>
                <a:spcPct val="90000"/>
              </a:lnSpc>
              <a:spcAft>
                <a:spcPts val="1000"/>
              </a:spcAft>
            </a:pPr>
            <a:r>
              <a:rPr lang="en-US" noProof="0" dirty="0">
                <a:solidFill>
                  <a:schemeClr val="tx1"/>
                </a:solidFill>
              </a:rPr>
              <a:t> 1</a:t>
            </a:r>
            <a:r>
              <a:rPr lang="en-US" noProof="0" dirty="0"/>
              <a:t>.</a:t>
            </a:r>
          </a:p>
          <a:p>
            <a:pPr>
              <a:lnSpc>
                <a:spcPct val="90000"/>
              </a:lnSpc>
            </a:pPr>
            <a:r>
              <a:rPr lang="en-US" noProof="0" dirty="0"/>
              <a:t>Create myHHEAR Account</a:t>
            </a:r>
          </a:p>
        </p:txBody>
      </p:sp>
      <p:sp>
        <p:nvSpPr>
          <p:cNvPr id="88" name="Content Placeholder 6"/>
          <p:cNvSpPr>
            <a:spLocks noGrp="1"/>
          </p:cNvSpPr>
          <p:nvPr>
            <p:ph sz="quarter" idx="24"/>
          </p:nvPr>
        </p:nvSpPr>
        <p:spPr>
          <a:xfrm>
            <a:off x="2092043" y="4517190"/>
            <a:ext cx="1557447" cy="1535742"/>
          </a:xfrm>
        </p:spPr>
        <p:txBody>
          <a:bodyPr/>
          <a:lstStyle/>
          <a:p>
            <a:pPr>
              <a:lnSpc>
                <a:spcPct val="90000"/>
              </a:lnSpc>
              <a:spcAft>
                <a:spcPts val="1000"/>
              </a:spcAft>
            </a:pPr>
            <a:r>
              <a:rPr lang="en-US" noProof="0" dirty="0">
                <a:solidFill>
                  <a:schemeClr val="tx1"/>
                </a:solidFill>
              </a:rPr>
              <a:t> 2</a:t>
            </a:r>
            <a:r>
              <a:rPr lang="en-US" noProof="0" dirty="0"/>
              <a:t>.</a:t>
            </a:r>
          </a:p>
          <a:p>
            <a:pPr>
              <a:lnSpc>
                <a:spcPct val="90000"/>
              </a:lnSpc>
            </a:pPr>
            <a:r>
              <a:rPr lang="en-US" noProof="0" dirty="0"/>
              <a:t>Submit online Initial Application</a:t>
            </a:r>
          </a:p>
        </p:txBody>
      </p:sp>
      <p:sp>
        <p:nvSpPr>
          <p:cNvPr id="90" name="Content Placeholder 7"/>
          <p:cNvSpPr>
            <a:spLocks noGrp="1"/>
          </p:cNvSpPr>
          <p:nvPr>
            <p:ph sz="quarter" idx="26"/>
          </p:nvPr>
        </p:nvSpPr>
        <p:spPr>
          <a:xfrm>
            <a:off x="3719168" y="3497116"/>
            <a:ext cx="1557447" cy="1524004"/>
          </a:xfrm>
        </p:spPr>
        <p:txBody>
          <a:bodyPr/>
          <a:lstStyle/>
          <a:p>
            <a:pPr>
              <a:lnSpc>
                <a:spcPct val="90000"/>
              </a:lnSpc>
              <a:spcAft>
                <a:spcPts val="1800"/>
              </a:spcAft>
            </a:pPr>
            <a:r>
              <a:rPr lang="en-US" noProof="0" dirty="0">
                <a:solidFill>
                  <a:schemeClr val="tx1"/>
                </a:solidFill>
              </a:rPr>
              <a:t> 3</a:t>
            </a:r>
            <a:r>
              <a:rPr lang="en-US" noProof="0" dirty="0"/>
              <a:t>.</a:t>
            </a:r>
          </a:p>
          <a:p>
            <a:pPr>
              <a:lnSpc>
                <a:spcPct val="90000"/>
              </a:lnSpc>
            </a:pPr>
            <a:r>
              <a:rPr lang="en-US" noProof="0" dirty="0"/>
              <a:t>Initial Assessment</a:t>
            </a:r>
          </a:p>
        </p:txBody>
      </p:sp>
      <p:sp>
        <p:nvSpPr>
          <p:cNvPr id="92" name="Content Placeholder 8"/>
          <p:cNvSpPr>
            <a:spLocks noGrp="1"/>
          </p:cNvSpPr>
          <p:nvPr>
            <p:ph sz="quarter" idx="28"/>
          </p:nvPr>
        </p:nvSpPr>
        <p:spPr>
          <a:xfrm>
            <a:off x="5330372" y="4517190"/>
            <a:ext cx="1557447" cy="1535742"/>
          </a:xfrm>
        </p:spPr>
        <p:txBody>
          <a:bodyPr/>
          <a:lstStyle/>
          <a:p>
            <a:pPr>
              <a:lnSpc>
                <a:spcPct val="90000"/>
              </a:lnSpc>
              <a:spcAft>
                <a:spcPts val="1000"/>
              </a:spcAft>
            </a:pPr>
            <a:r>
              <a:rPr lang="en-US" noProof="0" dirty="0">
                <a:solidFill>
                  <a:schemeClr val="tx1"/>
                </a:solidFill>
              </a:rPr>
              <a:t> 4</a:t>
            </a:r>
            <a:r>
              <a:rPr lang="en-US" noProof="0" dirty="0"/>
              <a:t>.</a:t>
            </a:r>
          </a:p>
          <a:p>
            <a:pPr>
              <a:lnSpc>
                <a:spcPct val="90000"/>
              </a:lnSpc>
            </a:pPr>
            <a:r>
              <a:rPr lang="en-US" noProof="0" dirty="0"/>
              <a:t>Consultation and Feasibility Assessment</a:t>
            </a:r>
          </a:p>
        </p:txBody>
      </p:sp>
      <p:sp>
        <p:nvSpPr>
          <p:cNvPr id="94" name="Content Placeholder 9"/>
          <p:cNvSpPr>
            <a:spLocks noGrp="1"/>
          </p:cNvSpPr>
          <p:nvPr>
            <p:ph sz="quarter" idx="30"/>
          </p:nvPr>
        </p:nvSpPr>
        <p:spPr>
          <a:xfrm>
            <a:off x="6942257" y="3497116"/>
            <a:ext cx="1557447" cy="1524004"/>
          </a:xfrm>
        </p:spPr>
        <p:txBody>
          <a:bodyPr/>
          <a:lstStyle/>
          <a:p>
            <a:pPr>
              <a:lnSpc>
                <a:spcPct val="90000"/>
              </a:lnSpc>
              <a:spcAft>
                <a:spcPts val="1000"/>
              </a:spcAft>
            </a:pPr>
            <a:r>
              <a:rPr lang="en-US" noProof="0" dirty="0">
                <a:solidFill>
                  <a:schemeClr val="tx1"/>
                </a:solidFill>
              </a:rPr>
              <a:t> 5</a:t>
            </a:r>
            <a:r>
              <a:rPr lang="en-US" noProof="0" dirty="0"/>
              <a:t>.</a:t>
            </a:r>
          </a:p>
          <a:p>
            <a:pPr>
              <a:lnSpc>
                <a:spcPct val="90000"/>
              </a:lnSpc>
            </a:pPr>
            <a:r>
              <a:rPr lang="en-US" noProof="0" dirty="0"/>
              <a:t>Submit online Final Application</a:t>
            </a:r>
          </a:p>
        </p:txBody>
      </p:sp>
      <p:sp>
        <p:nvSpPr>
          <p:cNvPr id="96" name="Content Placeholder 10"/>
          <p:cNvSpPr>
            <a:spLocks noGrp="1"/>
          </p:cNvSpPr>
          <p:nvPr>
            <p:ph sz="quarter" idx="32"/>
          </p:nvPr>
        </p:nvSpPr>
        <p:spPr>
          <a:xfrm>
            <a:off x="8572486" y="4517190"/>
            <a:ext cx="1557447" cy="1535742"/>
          </a:xfrm>
        </p:spPr>
        <p:txBody>
          <a:bodyPr/>
          <a:lstStyle/>
          <a:p>
            <a:pPr>
              <a:lnSpc>
                <a:spcPct val="90000"/>
              </a:lnSpc>
              <a:spcAft>
                <a:spcPts val="1000"/>
              </a:spcAft>
            </a:pPr>
            <a:r>
              <a:rPr lang="en-US" noProof="0" dirty="0">
                <a:solidFill>
                  <a:schemeClr val="tx1"/>
                </a:solidFill>
              </a:rPr>
              <a:t> 6</a:t>
            </a:r>
            <a:r>
              <a:rPr lang="en-US" noProof="0" dirty="0"/>
              <a:t>.</a:t>
            </a:r>
          </a:p>
          <a:p>
            <a:pPr>
              <a:lnSpc>
                <a:spcPct val="90000"/>
              </a:lnSpc>
            </a:pPr>
            <a:r>
              <a:rPr lang="en-US" noProof="0" dirty="0"/>
              <a:t>Scientific Expert Panel Review</a:t>
            </a:r>
          </a:p>
        </p:txBody>
      </p:sp>
      <p:sp>
        <p:nvSpPr>
          <p:cNvPr id="98" name="Content Placeholder 11"/>
          <p:cNvSpPr>
            <a:spLocks noGrp="1"/>
          </p:cNvSpPr>
          <p:nvPr>
            <p:ph sz="quarter" idx="34"/>
          </p:nvPr>
        </p:nvSpPr>
        <p:spPr>
          <a:xfrm>
            <a:off x="10191753" y="3508404"/>
            <a:ext cx="1557447" cy="1512715"/>
          </a:xfrm>
        </p:spPr>
        <p:txBody>
          <a:bodyPr/>
          <a:lstStyle/>
          <a:p>
            <a:pPr>
              <a:lnSpc>
                <a:spcPct val="90000"/>
              </a:lnSpc>
              <a:spcAft>
                <a:spcPts val="1800"/>
              </a:spcAft>
            </a:pPr>
            <a:r>
              <a:rPr lang="en-US" noProof="0" dirty="0">
                <a:solidFill>
                  <a:schemeClr val="tx1"/>
                </a:solidFill>
              </a:rPr>
              <a:t> 7</a:t>
            </a:r>
            <a:r>
              <a:rPr lang="en-US" noProof="0" dirty="0"/>
              <a:t>.</a:t>
            </a:r>
          </a:p>
          <a:p>
            <a:pPr>
              <a:lnSpc>
                <a:spcPct val="90000"/>
              </a:lnSpc>
            </a:pPr>
            <a:r>
              <a:rPr lang="en-US" noProof="0" dirty="0"/>
              <a:t>Final Decision</a:t>
            </a:r>
          </a:p>
        </p:txBody>
      </p:sp>
      <p:sp>
        <p:nvSpPr>
          <p:cNvPr id="2" name="Slide Number Placeholder 12"/>
          <p:cNvSpPr>
            <a:spLocks noGrp="1"/>
          </p:cNvSpPr>
          <p:nvPr>
            <p:ph type="sldNum" sz="quarter" idx="35"/>
          </p:nvPr>
        </p:nvSpPr>
        <p:spPr/>
        <p:txBody>
          <a:bodyPr/>
          <a:lstStyle/>
          <a:p>
            <a:fld id="{6E9BD323-5EB5-474F-90F8-A44C25A9704B}" type="slidenum">
              <a:rPr lang="en-US" smtClean="0"/>
              <a:pPr/>
              <a:t>1</a:t>
            </a:fld>
            <a:endParaRPr lang="en-US" dirty="0"/>
          </a:p>
        </p:txBody>
      </p:sp>
    </p:spTree>
    <p:extLst>
      <p:ext uri="{BB962C8B-B14F-4D97-AF65-F5344CB8AC3E}">
        <p14:creationId xmlns:p14="http://schemas.microsoft.com/office/powerpoint/2010/main" val="3043117832"/>
      </p:ext>
    </p:extLst>
  </p:cSld>
  <p:clrMapOvr>
    <a:masterClrMapping/>
  </p:clrMapOvr>
  <mc:AlternateContent xmlns:mc="http://schemas.openxmlformats.org/markup-compatibility/2006" xmlns:p14="http://schemas.microsoft.com/office/powerpoint/2010/main">
    <mc:Choice Requires="p14">
      <p:transition spd="slow" p14:dur="2000" advTm="30450"/>
    </mc:Choice>
    <mc:Fallback xmlns="">
      <p:transition spd="slow" advTm="304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a:spLocks noGrp="1"/>
          </p:cNvSpPr>
          <p:nvPr>
            <p:ph type="title"/>
          </p:nvPr>
        </p:nvSpPr>
        <p:spPr>
          <a:xfrm>
            <a:off x="609600" y="1"/>
            <a:ext cx="10972800" cy="926122"/>
          </a:xfrm>
        </p:spPr>
        <p:txBody>
          <a:bodyPr>
            <a:normAutofit/>
          </a:bodyPr>
          <a:lstStyle/>
          <a:p>
            <a:pPr>
              <a:tabLst>
                <a:tab pos="10523538" algn="r"/>
              </a:tabLst>
            </a:pPr>
            <a:r>
              <a:rPr lang="en-US" noProof="0" dirty="0"/>
              <a:t>2. Study Design, Participants, &amp; Samples	</a:t>
            </a:r>
            <a:r>
              <a:rPr lang="en-US" sz="1600" noProof="0" dirty="0"/>
              <a:t>(2 of 3)</a:t>
            </a:r>
            <a:endParaRPr lang="en-US" noProof="0" dirty="0"/>
          </a:p>
        </p:txBody>
      </p:sp>
      <p:pic>
        <p:nvPicPr>
          <p:cNvPr id="69" name="Graphic 3" descr="Decorative image.">
            <a:extLst>
              <a:ext uri="{FF2B5EF4-FFF2-40B4-BE49-F238E27FC236}">
                <a16:creationId xmlns:a16="http://schemas.microsoft.com/office/drawing/2014/main" id="{F554AAE5-4799-4C39-8713-51A336214135}"/>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84928" y="962548"/>
            <a:ext cx="740664" cy="740664"/>
          </a:xfrm>
          <a:prstGeom prst="rect">
            <a:avLst/>
          </a:prstGeom>
        </p:spPr>
      </p:pic>
      <p:sp>
        <p:nvSpPr>
          <p:cNvPr id="59" name="Content Placeholder 4"/>
          <p:cNvSpPr>
            <a:spLocks noGrp="1"/>
          </p:cNvSpPr>
          <p:nvPr>
            <p:ph idx="1"/>
          </p:nvPr>
        </p:nvSpPr>
        <p:spPr>
          <a:xfrm>
            <a:off x="1234192" y="1087653"/>
            <a:ext cx="4593230" cy="504823"/>
          </a:xfrm>
        </p:spPr>
        <p:txBody>
          <a:bodyPr>
            <a:noAutofit/>
          </a:bodyPr>
          <a:lstStyle/>
          <a:p>
            <a:r>
              <a:rPr lang="en-US" sz="2800" b="0" noProof="0" dirty="0"/>
              <a:t>Tips</a:t>
            </a:r>
          </a:p>
        </p:txBody>
      </p:sp>
      <p:pic>
        <p:nvPicPr>
          <p:cNvPr id="70" name="Content Placeholder 5" descr="Screenshot from the HHEAR Initial Appplication for HHEAR Services showing the table for biological samples.">
            <a:extLst>
              <a:ext uri="{FF2B5EF4-FFF2-40B4-BE49-F238E27FC236}">
                <a16:creationId xmlns:a16="http://schemas.microsoft.com/office/drawing/2014/main" id="{AD5021C6-3F5D-6290-E634-3B3AD0DA876D}"/>
              </a:ext>
            </a:extLst>
          </p:cNvPr>
          <p:cNvPicPr>
            <a:picLocks noGrp="1" noChangeAspect="1"/>
          </p:cNvPicPr>
          <p:nvPr>
            <p:ph sz="quarter" idx="44"/>
          </p:nvPr>
        </p:nvPicPr>
        <p:blipFill rotWithShape="1">
          <a:blip r:embed="rId5"/>
          <a:srcRect l="1698" t="2271" r="968"/>
          <a:stretch/>
        </p:blipFill>
        <p:spPr>
          <a:xfrm>
            <a:off x="525191" y="1727096"/>
            <a:ext cx="8125327" cy="3376846"/>
          </a:xfrm>
          <a:prstGeom prst="rect">
            <a:avLst/>
          </a:prstGeom>
        </p:spPr>
      </p:pic>
      <p:sp>
        <p:nvSpPr>
          <p:cNvPr id="62" name="Content Placeholder 6"/>
          <p:cNvSpPr>
            <a:spLocks noGrp="1"/>
          </p:cNvSpPr>
          <p:nvPr>
            <p:ph sz="quarter" idx="41"/>
          </p:nvPr>
        </p:nvSpPr>
        <p:spPr>
          <a:xfrm>
            <a:off x="8811767" y="1235074"/>
            <a:ext cx="3207779" cy="2326273"/>
          </a:xfrm>
        </p:spPr>
        <p:txBody>
          <a:bodyPr>
            <a:normAutofit/>
          </a:bodyPr>
          <a:lstStyle/>
          <a:p>
            <a:r>
              <a:rPr lang="en-US" i="1" noProof="0" dirty="0"/>
              <a:t>Questions about the suitability of your biological samples or exposure analyses? </a:t>
            </a:r>
            <a:r>
              <a:rPr lang="en-US" noProof="0" dirty="0"/>
              <a:t>Contact the HHEAR Coordinating Center to schedule a </a:t>
            </a:r>
            <a:r>
              <a:rPr lang="en-US" b="1" noProof="0" dirty="0"/>
              <a:t>pre-submission consultation</a:t>
            </a:r>
            <a:r>
              <a:rPr lang="en-US" noProof="0" dirty="0"/>
              <a:t> with HHEAR Lab Hub scientists. (</a:t>
            </a:r>
            <a:r>
              <a:rPr lang="en-US" noProof="0" dirty="0">
                <a:hlinkClick r:id="rId6"/>
              </a:rPr>
              <a:t>HHEARHelp@westat.com</a:t>
            </a:r>
            <a:r>
              <a:rPr lang="en-US" noProof="0" dirty="0"/>
              <a:t>)</a:t>
            </a:r>
          </a:p>
        </p:txBody>
      </p:sp>
      <p:sp>
        <p:nvSpPr>
          <p:cNvPr id="63" name="Content Placeholder 7"/>
          <p:cNvSpPr>
            <a:spLocks noGrp="1"/>
          </p:cNvSpPr>
          <p:nvPr>
            <p:ph sz="quarter" idx="42"/>
          </p:nvPr>
        </p:nvSpPr>
        <p:spPr>
          <a:xfrm>
            <a:off x="8811577" y="3732934"/>
            <a:ext cx="3207779" cy="2054255"/>
          </a:xfrm>
        </p:spPr>
        <p:txBody>
          <a:bodyPr>
            <a:normAutofit/>
          </a:bodyPr>
          <a:lstStyle/>
          <a:p>
            <a:r>
              <a:rPr lang="en-US" noProof="0" dirty="0"/>
              <a:t>Check information on preferred sample volume/mass for each HHEAR lab analysis. See the </a:t>
            </a:r>
            <a:r>
              <a:rPr lang="en-US" b="1" noProof="0" dirty="0"/>
              <a:t>HHEAR Available Analyses by Sample Matrix </a:t>
            </a:r>
            <a:r>
              <a:rPr lang="en-US" noProof="0" dirty="0"/>
              <a:t>(</a:t>
            </a:r>
            <a:r>
              <a:rPr lang="en-US" noProof="0" dirty="0">
                <a:hlinkClick r:id="rId7" tooltip="Sample Matrices Table on HHEAR website."/>
              </a:rPr>
              <a:t>http://hhearprogram.org/sample-matrix-table</a:t>
            </a:r>
            <a:r>
              <a:rPr lang="en-US" noProof="0" dirty="0"/>
              <a:t>) </a:t>
            </a:r>
          </a:p>
        </p:txBody>
      </p:sp>
      <p:sp>
        <p:nvSpPr>
          <p:cNvPr id="64" name="Content Placeholder 8"/>
          <p:cNvSpPr>
            <a:spLocks noGrp="1"/>
          </p:cNvSpPr>
          <p:nvPr>
            <p:ph sz="quarter" idx="43"/>
          </p:nvPr>
        </p:nvSpPr>
        <p:spPr>
          <a:xfrm>
            <a:off x="428656" y="5103941"/>
            <a:ext cx="7758741" cy="1154479"/>
          </a:xfrm>
        </p:spPr>
        <p:txBody>
          <a:bodyPr/>
          <a:lstStyle/>
          <a:p>
            <a:pPr marL="285750" indent="-285750">
              <a:buFont typeface="Wingdings" panose="05000000000000000000" pitchFamily="2" charset="2"/>
              <a:buChar char="§"/>
            </a:pPr>
            <a:r>
              <a:rPr lang="en-US" b="1" noProof="0" dirty="0"/>
              <a:t>Be thorough!</a:t>
            </a:r>
          </a:p>
          <a:p>
            <a:pPr marL="577850" lvl="1" indent="-285750">
              <a:buFont typeface="Calibri" panose="020F0502020204030204" pitchFamily="34" charset="0"/>
              <a:buChar char="–"/>
            </a:pPr>
            <a:r>
              <a:rPr lang="en-US" noProof="0" dirty="0"/>
              <a:t>Immediately following the table, provide detailed information for each type of biological sample - </a:t>
            </a:r>
            <a:r>
              <a:rPr lang="en-US" b="1" noProof="0" dirty="0"/>
              <a:t>collection, processing and storage – methods, containers, and additives.</a:t>
            </a:r>
          </a:p>
        </p:txBody>
      </p:sp>
      <p:sp>
        <p:nvSpPr>
          <p:cNvPr id="2" name="Slide Number Placeholder 9"/>
          <p:cNvSpPr>
            <a:spLocks noGrp="1"/>
          </p:cNvSpPr>
          <p:nvPr>
            <p:ph type="sldNum" sz="quarter" idx="10"/>
          </p:nvPr>
        </p:nvSpPr>
        <p:spPr/>
        <p:txBody>
          <a:bodyPr/>
          <a:lstStyle/>
          <a:p>
            <a:fld id="{6E9BD323-5EB5-474F-90F8-A44C25A9704B}" type="slidenum">
              <a:rPr lang="en-US" smtClean="0"/>
              <a:pPr/>
              <a:t>10</a:t>
            </a:fld>
            <a:endParaRPr lang="en-US" dirty="0"/>
          </a:p>
        </p:txBody>
      </p:sp>
    </p:spTree>
    <p:extLst>
      <p:ext uri="{BB962C8B-B14F-4D97-AF65-F5344CB8AC3E}">
        <p14:creationId xmlns:p14="http://schemas.microsoft.com/office/powerpoint/2010/main" val="839006490"/>
      </p:ext>
    </p:extLst>
  </p:cSld>
  <p:clrMapOvr>
    <a:masterClrMapping/>
  </p:clrMapOvr>
  <mc:AlternateContent xmlns:mc="http://schemas.openxmlformats.org/markup-compatibility/2006" xmlns:p14="http://schemas.microsoft.com/office/powerpoint/2010/main">
    <mc:Choice Requires="p14">
      <p:transition spd="slow" p14:dur="2000" advTm="131000"/>
    </mc:Choice>
    <mc:Fallback xmlns="">
      <p:transition spd="slow" advTm="13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
            <a:ext cx="10972800" cy="926122"/>
          </a:xfrm>
        </p:spPr>
        <p:txBody>
          <a:bodyPr/>
          <a:lstStyle/>
          <a:p>
            <a:pPr>
              <a:tabLst>
                <a:tab pos="10523538" algn="r"/>
              </a:tabLst>
            </a:pPr>
            <a:r>
              <a:rPr lang="en-US" noProof="0" dirty="0"/>
              <a:t>2. Study Design, Participants, &amp; Samples	</a:t>
            </a:r>
            <a:r>
              <a:rPr lang="en-US" sz="1600" noProof="0" dirty="0"/>
              <a:t>(3 of 3)</a:t>
            </a:r>
            <a:endParaRPr lang="en-US" noProof="0" dirty="0"/>
          </a:p>
        </p:txBody>
      </p:sp>
      <p:sp>
        <p:nvSpPr>
          <p:cNvPr id="13" name="Content Placeholder 3"/>
          <p:cNvSpPr>
            <a:spLocks noGrp="1"/>
          </p:cNvSpPr>
          <p:nvPr>
            <p:ph sz="quarter" idx="43"/>
          </p:nvPr>
        </p:nvSpPr>
        <p:spPr>
          <a:xfrm>
            <a:off x="679940" y="1129356"/>
            <a:ext cx="11080650" cy="798907"/>
          </a:xfrm>
        </p:spPr>
        <p:txBody>
          <a:bodyPr vert="horz" lIns="91440" tIns="45720" rIns="91440" bIns="45720" rtlCol="0">
            <a:noAutofit/>
          </a:bodyPr>
          <a:lstStyle/>
          <a:p>
            <a:r>
              <a:rPr lang="en-US" sz="2600" noProof="0" dirty="0">
                <a:solidFill>
                  <a:schemeClr val="tx2"/>
                </a:solidFill>
              </a:rPr>
              <a:t>For environmental samples you will complete a chart similar to the one completed for biological samples.</a:t>
            </a:r>
          </a:p>
        </p:txBody>
      </p:sp>
      <p:pic>
        <p:nvPicPr>
          <p:cNvPr id="16" name="Graphic 4" descr="Decorative image.">
            <a:extLst>
              <a:ext uri="{FF2B5EF4-FFF2-40B4-BE49-F238E27FC236}">
                <a16:creationId xmlns:a16="http://schemas.microsoft.com/office/drawing/2014/main" id="{E3234227-336A-4FCA-91BC-4F9267A77F67}"/>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36665" y="2303733"/>
            <a:ext cx="739775" cy="741363"/>
          </a:xfrm>
          <a:prstGeom prst="rect">
            <a:avLst/>
          </a:prstGeom>
        </p:spPr>
      </p:pic>
      <p:sp>
        <p:nvSpPr>
          <p:cNvPr id="7" name="Content Placeholder 5"/>
          <p:cNvSpPr>
            <a:spLocks noGrp="1"/>
          </p:cNvSpPr>
          <p:nvPr>
            <p:ph idx="1"/>
          </p:nvPr>
        </p:nvSpPr>
        <p:spPr>
          <a:xfrm>
            <a:off x="1212952" y="2430834"/>
            <a:ext cx="6003778" cy="504823"/>
          </a:xfrm>
        </p:spPr>
        <p:txBody>
          <a:bodyPr>
            <a:noAutofit/>
          </a:bodyPr>
          <a:lstStyle/>
          <a:p>
            <a:r>
              <a:rPr lang="en-US" sz="2800" b="0" noProof="0" dirty="0"/>
              <a:t>Tips</a:t>
            </a:r>
          </a:p>
        </p:txBody>
      </p:sp>
      <p:sp>
        <p:nvSpPr>
          <p:cNvPr id="14" name="Content Placeholder 6"/>
          <p:cNvSpPr>
            <a:spLocks noGrp="1"/>
          </p:cNvSpPr>
          <p:nvPr>
            <p:ph sz="quarter" idx="44"/>
          </p:nvPr>
        </p:nvSpPr>
        <p:spPr>
          <a:xfrm>
            <a:off x="1212951" y="2975955"/>
            <a:ext cx="4786796" cy="2767119"/>
          </a:xfrm>
        </p:spPr>
        <p:txBody>
          <a:bodyPr>
            <a:noAutofit/>
          </a:bodyPr>
          <a:lstStyle/>
          <a:p>
            <a:pPr>
              <a:lnSpc>
                <a:spcPct val="90000"/>
              </a:lnSpc>
              <a:spcAft>
                <a:spcPts val="1200"/>
              </a:spcAft>
            </a:pPr>
            <a:r>
              <a:rPr lang="en-US" sz="2000" noProof="0" dirty="0"/>
              <a:t>Consult HHEAR Lab Hub scientists to discuss proposed analyses and sample collection, processing, and storing requirements before submitting an application.</a:t>
            </a:r>
          </a:p>
          <a:p>
            <a:pPr>
              <a:lnSpc>
                <a:spcPct val="90000"/>
              </a:lnSpc>
              <a:spcAft>
                <a:spcPts val="1200"/>
              </a:spcAft>
            </a:pPr>
            <a:r>
              <a:rPr lang="en-US" sz="2000" noProof="0" dirty="0"/>
              <a:t>Contact the HHEAR coordinating center at </a:t>
            </a:r>
            <a:r>
              <a:rPr lang="en-US" sz="2000" noProof="0" dirty="0">
                <a:hlinkClick r:id="rId5"/>
              </a:rPr>
              <a:t>HHEARHelp@westat.com</a:t>
            </a:r>
            <a:r>
              <a:rPr lang="en-US" sz="2000" noProof="0" dirty="0"/>
              <a:t> to schedule a pre-submission consultation.</a:t>
            </a:r>
          </a:p>
        </p:txBody>
      </p:sp>
      <p:pic>
        <p:nvPicPr>
          <p:cNvPr id="17" name="Content Placeholder 7" descr="Screenshot from the HHEAR Initial Appplication for HHEAR Services showing the table for environmentla samples.">
            <a:extLst>
              <a:ext uri="{FF2B5EF4-FFF2-40B4-BE49-F238E27FC236}">
                <a16:creationId xmlns:a16="http://schemas.microsoft.com/office/drawing/2014/main" id="{6D210729-E6D6-D88F-937E-B9932AEFD6BF}"/>
              </a:ext>
            </a:extLst>
          </p:cNvPr>
          <p:cNvPicPr>
            <a:picLocks noGrp="1" noChangeAspect="1"/>
          </p:cNvPicPr>
          <p:nvPr>
            <p:ph sz="quarter" idx="41"/>
          </p:nvPr>
        </p:nvPicPr>
        <p:blipFill rotWithShape="1">
          <a:blip r:embed="rId6"/>
          <a:srcRect r="6339" b="33648"/>
          <a:stretch/>
        </p:blipFill>
        <p:spPr>
          <a:xfrm>
            <a:off x="5869320" y="2720945"/>
            <a:ext cx="5933477" cy="2484110"/>
          </a:xfrm>
          <a:prstGeom prst="rect">
            <a:avLst/>
          </a:prstGeom>
        </p:spPr>
      </p:pic>
      <p:sp>
        <p:nvSpPr>
          <p:cNvPr id="12" name="Content Placeholder 8"/>
          <p:cNvSpPr>
            <a:spLocks noGrp="1"/>
          </p:cNvSpPr>
          <p:nvPr>
            <p:ph sz="quarter" idx="42"/>
          </p:nvPr>
        </p:nvSpPr>
        <p:spPr>
          <a:xfrm>
            <a:off x="6318741" y="5205055"/>
            <a:ext cx="5601987" cy="805764"/>
          </a:xfrm>
        </p:spPr>
        <p:txBody>
          <a:bodyPr/>
          <a:lstStyle/>
          <a:p>
            <a:r>
              <a:rPr lang="en-US" spc="-10" noProof="0" dirty="0">
                <a:solidFill>
                  <a:schemeClr val="tx2"/>
                </a:solidFill>
              </a:rPr>
              <a:t>The environmental samples chart shown here is located on </a:t>
            </a:r>
            <a:r>
              <a:rPr lang="en-US" b="1" spc="-10" noProof="0" dirty="0">
                <a:solidFill>
                  <a:schemeClr val="tx2"/>
                </a:solidFill>
              </a:rPr>
              <a:t>page 16 </a:t>
            </a:r>
            <a:r>
              <a:rPr lang="en-US" spc="-10" noProof="0" dirty="0">
                <a:solidFill>
                  <a:schemeClr val="tx2"/>
                </a:solidFill>
              </a:rPr>
              <a:t>of the application.</a:t>
            </a:r>
          </a:p>
        </p:txBody>
      </p:sp>
      <p:sp>
        <p:nvSpPr>
          <p:cNvPr id="2" name="Slide Number Placeholder 9"/>
          <p:cNvSpPr>
            <a:spLocks noGrp="1"/>
          </p:cNvSpPr>
          <p:nvPr>
            <p:ph type="sldNum" sz="quarter" idx="10"/>
          </p:nvPr>
        </p:nvSpPr>
        <p:spPr/>
        <p:txBody>
          <a:bodyPr/>
          <a:lstStyle/>
          <a:p>
            <a:fld id="{6E9BD323-5EB5-474F-90F8-A44C25A9704B}" type="slidenum">
              <a:rPr lang="en-US" smtClean="0"/>
              <a:pPr/>
              <a:t>11</a:t>
            </a:fld>
            <a:endParaRPr lang="en-US" dirty="0"/>
          </a:p>
        </p:txBody>
      </p:sp>
    </p:spTree>
    <p:extLst>
      <p:ext uri="{BB962C8B-B14F-4D97-AF65-F5344CB8AC3E}">
        <p14:creationId xmlns:p14="http://schemas.microsoft.com/office/powerpoint/2010/main" val="3468091920"/>
      </p:ext>
    </p:extLst>
  </p:cSld>
  <p:clrMapOvr>
    <a:masterClrMapping/>
  </p:clrMapOvr>
  <mc:AlternateContent xmlns:mc="http://schemas.openxmlformats.org/markup-compatibility/2006" xmlns:p14="http://schemas.microsoft.com/office/powerpoint/2010/main">
    <mc:Choice Requires="p14">
      <p:transition spd="slow" p14:dur="2000" advTm="38120"/>
    </mc:Choice>
    <mc:Fallback xmlns="">
      <p:transition spd="slow" advTm="381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lstStyle/>
          <a:p>
            <a:r>
              <a:rPr lang="en-US" noProof="0" dirty="0"/>
              <a:t>3. Rationale for each analysis</a:t>
            </a:r>
          </a:p>
        </p:txBody>
      </p:sp>
      <p:sp>
        <p:nvSpPr>
          <p:cNvPr id="25" name="Content Placeholder 3"/>
          <p:cNvSpPr>
            <a:spLocks noGrp="1"/>
          </p:cNvSpPr>
          <p:nvPr>
            <p:ph idx="1"/>
          </p:nvPr>
        </p:nvSpPr>
        <p:spPr>
          <a:xfrm>
            <a:off x="711200" y="1389824"/>
            <a:ext cx="10871200" cy="1184563"/>
          </a:xfrm>
        </p:spPr>
        <p:txBody>
          <a:bodyPr>
            <a:noAutofit/>
          </a:bodyPr>
          <a:lstStyle/>
          <a:p>
            <a:r>
              <a:rPr lang="en-US" noProof="0" dirty="0"/>
              <a:t>A successful application will clearly explain the rationale for </a:t>
            </a:r>
            <a:r>
              <a:rPr lang="en-US" i="1" noProof="0" dirty="0"/>
              <a:t>each requested lab analysis</a:t>
            </a:r>
            <a:r>
              <a:rPr lang="en-US" noProof="0" dirty="0"/>
              <a:t>, including…</a:t>
            </a:r>
          </a:p>
        </p:txBody>
      </p:sp>
      <p:sp>
        <p:nvSpPr>
          <p:cNvPr id="27" name="Content Placeholder 4"/>
          <p:cNvSpPr>
            <a:spLocks noGrp="1"/>
          </p:cNvSpPr>
          <p:nvPr>
            <p:ph idx="37"/>
          </p:nvPr>
        </p:nvSpPr>
        <p:spPr>
          <a:xfrm>
            <a:off x="1448972" y="2700997"/>
            <a:ext cx="10133428" cy="2124220"/>
          </a:xfrm>
        </p:spPr>
        <p:txBody>
          <a:bodyPr>
            <a:noAutofit/>
          </a:bodyPr>
          <a:lstStyle/>
          <a:p>
            <a:pPr lvl="0"/>
            <a:r>
              <a:rPr lang="en-US" noProof="0" dirty="0"/>
              <a:t>the scientific justification for each requested lab analysis</a:t>
            </a:r>
          </a:p>
          <a:p>
            <a:pPr lvl="0"/>
            <a:r>
              <a:rPr lang="en-US" noProof="0" dirty="0"/>
              <a:t>a description of how you will use the lab analysis results to assess the relationship between the exposure and health outcome for each specific aim.</a:t>
            </a:r>
          </a:p>
        </p:txBody>
      </p:sp>
      <p:sp>
        <p:nvSpPr>
          <p:cNvPr id="32" name="Content Placeholder 5"/>
          <p:cNvSpPr txBox="1">
            <a:spLocks noGrp="1"/>
          </p:cNvSpPr>
          <p:nvPr>
            <p:ph idx="38"/>
          </p:nvPr>
        </p:nvSpPr>
        <p:spPr>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noProof="0" dirty="0"/>
              <a:t>Significance of HHEAR Project</a:t>
            </a:r>
          </a:p>
        </p:txBody>
      </p:sp>
      <p:sp>
        <p:nvSpPr>
          <p:cNvPr id="34" name="Content Placeholder 6"/>
          <p:cNvSpPr txBox="1">
            <a:spLocks noGrp="1"/>
          </p:cNvSpPr>
          <p:nvPr>
            <p:ph idx="39"/>
          </p:nvPr>
        </p:nvSpPr>
        <p:spPr>
          <a:prstGeom prst="flowChartInternalStorag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000" noProof="0" dirty="0"/>
              <a:t>Biological Samples Table</a:t>
            </a:r>
          </a:p>
        </p:txBody>
      </p:sp>
      <p:sp>
        <p:nvSpPr>
          <p:cNvPr id="35" name="Content Placeholder 7"/>
          <p:cNvSpPr txBox="1">
            <a:spLocks noGrp="1"/>
          </p:cNvSpPr>
          <p:nvPr>
            <p:ph idx="40"/>
          </p:nvPr>
        </p:nvSpPr>
        <p:spPr>
          <a:prstGeom prst="flowChartInternalStorage">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noProof="0" dirty="0"/>
              <a:t>Environmental Samples Table</a:t>
            </a:r>
          </a:p>
        </p:txBody>
      </p:sp>
      <p:sp>
        <p:nvSpPr>
          <p:cNvPr id="2" name="Slide Number Placeholder 8"/>
          <p:cNvSpPr>
            <a:spLocks noGrp="1"/>
          </p:cNvSpPr>
          <p:nvPr>
            <p:ph type="sldNum" sz="quarter" idx="10"/>
          </p:nvPr>
        </p:nvSpPr>
        <p:spPr/>
        <p:txBody>
          <a:bodyPr/>
          <a:lstStyle/>
          <a:p>
            <a:fld id="{6E9BD323-5EB5-474F-90F8-A44C25A9704B}" type="slidenum">
              <a:rPr lang="en-US" smtClean="0"/>
              <a:pPr/>
              <a:t>12</a:t>
            </a:fld>
            <a:endParaRPr lang="en-US" dirty="0"/>
          </a:p>
        </p:txBody>
      </p:sp>
    </p:spTree>
    <p:extLst>
      <p:ext uri="{BB962C8B-B14F-4D97-AF65-F5344CB8AC3E}">
        <p14:creationId xmlns:p14="http://schemas.microsoft.com/office/powerpoint/2010/main" val="2918693368"/>
      </p:ext>
    </p:extLst>
  </p:cSld>
  <p:clrMapOvr>
    <a:masterClrMapping/>
  </p:clrMapOvr>
  <mc:AlternateContent xmlns:mc="http://schemas.openxmlformats.org/markup-compatibility/2006" xmlns:p14="http://schemas.microsoft.com/office/powerpoint/2010/main">
    <mc:Choice Requires="p14">
      <p:transition spd="slow" p14:dur="2000" advTm="37510"/>
    </mc:Choice>
    <mc:Fallback xmlns="">
      <p:transition spd="slow" advTm="375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tabLst>
                <a:tab pos="10523538" algn="r"/>
              </a:tabLst>
            </a:pPr>
            <a:r>
              <a:rPr lang="en-US" noProof="0" dirty="0"/>
              <a:t>4. Statistical Analysis &amp; Power Calculation	</a:t>
            </a:r>
            <a:r>
              <a:rPr lang="en-US" sz="1600" noProof="0" dirty="0"/>
              <a:t>(1 of 2)</a:t>
            </a:r>
            <a:endParaRPr lang="en-US" noProof="0" dirty="0"/>
          </a:p>
        </p:txBody>
      </p:sp>
      <p:sp>
        <p:nvSpPr>
          <p:cNvPr id="7" name="Content Placeholder 3"/>
          <p:cNvSpPr>
            <a:spLocks noGrp="1"/>
          </p:cNvSpPr>
          <p:nvPr>
            <p:ph sz="quarter" idx="13"/>
          </p:nvPr>
        </p:nvSpPr>
        <p:spPr/>
        <p:txBody>
          <a:bodyPr>
            <a:normAutofit lnSpcReduction="10000"/>
          </a:bodyPr>
          <a:lstStyle/>
          <a:p>
            <a:pPr marL="0" indent="0">
              <a:spcAft>
                <a:spcPts val="600"/>
              </a:spcAft>
              <a:buNone/>
            </a:pPr>
            <a:r>
              <a:rPr lang="en-US" noProof="0" dirty="0"/>
              <a:t>Avoid delays in the review process!</a:t>
            </a:r>
          </a:p>
          <a:p>
            <a:r>
              <a:rPr lang="en-US" sz="2400" noProof="0" dirty="0"/>
              <a:t>Provide comprehensive information on all </a:t>
            </a:r>
            <a:r>
              <a:rPr lang="en-US" sz="2400" b="1" noProof="0" dirty="0"/>
              <a:t>outcome and covariate data </a:t>
            </a:r>
            <a:r>
              <a:rPr lang="en-US" sz="2400" noProof="0" dirty="0"/>
              <a:t>that will be used to address your study aims, including: </a:t>
            </a:r>
          </a:p>
        </p:txBody>
      </p:sp>
      <p:sp>
        <p:nvSpPr>
          <p:cNvPr id="9" name="Content Placeholder 4"/>
          <p:cNvSpPr>
            <a:spLocks noGrp="1"/>
          </p:cNvSpPr>
          <p:nvPr>
            <p:ph sz="quarter" idx="37"/>
          </p:nvPr>
        </p:nvSpPr>
        <p:spPr/>
        <p:txBody>
          <a:bodyPr/>
          <a:lstStyle/>
          <a:p>
            <a:pPr marL="682625" lvl="1">
              <a:buFont typeface="Calibri" panose="020F0502020204030204" pitchFamily="34" charset="0"/>
              <a:buChar char="–"/>
            </a:pPr>
            <a:r>
              <a:rPr lang="en-US" noProof="0" dirty="0"/>
              <a:t>methods for assessing the outcomes and covariates, and</a:t>
            </a:r>
          </a:p>
        </p:txBody>
      </p:sp>
      <p:pic>
        <p:nvPicPr>
          <p:cNvPr id="19" name="Picture Placeholder 5" descr="2-sided arrow."/>
          <p:cNvPicPr>
            <a:picLocks noGrp="1" noChangeAspect="1"/>
          </p:cNvPicPr>
          <p:nvPr>
            <p:ph type="pic" sz="quarter" idx="38"/>
          </p:nvPr>
        </p:nvPicPr>
        <p:blipFill>
          <a:blip r:embed="rId3">
            <a:extLst>
              <a:ext uri="{28A0092B-C50C-407E-A947-70E740481C1C}">
                <a14:useLocalDpi xmlns:a14="http://schemas.microsoft.com/office/drawing/2010/main" val="0"/>
              </a:ext>
            </a:extLst>
          </a:blip>
          <a:stretch>
            <a:fillRect/>
          </a:stretch>
        </p:blipFill>
        <p:spPr>
          <a:xfrm>
            <a:off x="6096004" y="2939899"/>
            <a:ext cx="2220587" cy="703043"/>
          </a:xfrm>
        </p:spPr>
      </p:pic>
      <p:sp>
        <p:nvSpPr>
          <p:cNvPr id="21" name="Content Placeholder 6"/>
          <p:cNvSpPr txBox="1">
            <a:spLocks noGrp="1"/>
          </p:cNvSpPr>
          <p:nvPr>
            <p:ph sz="quarter" idx="39"/>
          </p:nvPr>
        </p:nvSpPr>
        <p:spPr>
          <a:xfrm>
            <a:off x="8388350" y="2246848"/>
            <a:ext cx="3290888" cy="16367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noProof="0" dirty="0"/>
              <a:t>Method for assessing outcome: Type 2 Diabetes is defined as fasting serum glucose ≥126mg/dl and/or currently taking anti-diabetic medication.</a:t>
            </a:r>
          </a:p>
        </p:txBody>
      </p:sp>
      <p:sp>
        <p:nvSpPr>
          <p:cNvPr id="12" name="Content Placeholder 7"/>
          <p:cNvSpPr>
            <a:spLocks noGrp="1"/>
          </p:cNvSpPr>
          <p:nvPr>
            <p:ph sz="quarter" idx="40"/>
          </p:nvPr>
        </p:nvSpPr>
        <p:spPr/>
        <p:txBody>
          <a:bodyPr/>
          <a:lstStyle/>
          <a:p>
            <a:pPr marL="682625" lvl="1">
              <a:buFont typeface="Calibri" panose="020F0502020204030204" pitchFamily="34" charset="0"/>
              <a:buChar char="–"/>
            </a:pPr>
            <a:r>
              <a:rPr lang="en-US" noProof="0" dirty="0"/>
              <a:t>a frequency table of key covariate and </a:t>
            </a:r>
            <a:br>
              <a:rPr lang="en-US" noProof="0" dirty="0"/>
            </a:br>
            <a:r>
              <a:rPr lang="en-US" noProof="0" dirty="0"/>
              <a:t>outcomes including missing data.</a:t>
            </a:r>
          </a:p>
        </p:txBody>
      </p:sp>
      <p:pic>
        <p:nvPicPr>
          <p:cNvPr id="20" name="Picture Placeholder 8" descr="2-sided arrow."/>
          <p:cNvPicPr>
            <a:picLocks noGrp="1" noChangeAspect="1"/>
          </p:cNvPicPr>
          <p:nvPr>
            <p:ph type="pic" sz="quarter" idx="41"/>
          </p:nvPr>
        </p:nvPicPr>
        <p:blipFill>
          <a:blip r:embed="rId4">
            <a:extLst>
              <a:ext uri="{28A0092B-C50C-407E-A947-70E740481C1C}">
                <a14:useLocalDpi xmlns:a14="http://schemas.microsoft.com/office/drawing/2010/main" val="0"/>
              </a:ext>
            </a:extLst>
          </a:blip>
          <a:stretch>
            <a:fillRect/>
          </a:stretch>
        </p:blipFill>
        <p:spPr>
          <a:xfrm>
            <a:off x="6096004" y="5057973"/>
            <a:ext cx="2220587" cy="617306"/>
          </a:xfrm>
        </p:spPr>
      </p:pic>
      <p:sp>
        <p:nvSpPr>
          <p:cNvPr id="22" name="Content Placeholder 9"/>
          <p:cNvSpPr txBox="1">
            <a:spLocks noGrp="1"/>
          </p:cNvSpPr>
          <p:nvPr>
            <p:ph sz="quarter" idx="42"/>
          </p:nvPr>
        </p:nvSpPr>
        <p:spPr>
          <a:xfrm>
            <a:off x="8388350" y="5014144"/>
            <a:ext cx="3291840" cy="1024128"/>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noProof="0" dirty="0"/>
              <a:t>The frequency table should be similar to a usual table of a study population.</a:t>
            </a:r>
          </a:p>
        </p:txBody>
      </p:sp>
      <p:sp>
        <p:nvSpPr>
          <p:cNvPr id="2" name="Slide Number Placeholder 10"/>
          <p:cNvSpPr>
            <a:spLocks noGrp="1"/>
          </p:cNvSpPr>
          <p:nvPr>
            <p:ph type="sldNum" sz="quarter" idx="10"/>
          </p:nvPr>
        </p:nvSpPr>
        <p:spPr/>
        <p:txBody>
          <a:bodyPr/>
          <a:lstStyle/>
          <a:p>
            <a:fld id="{6E9BD323-5EB5-474F-90F8-A44C25A9704B}" type="slidenum">
              <a:rPr lang="en-US" smtClean="0"/>
              <a:pPr/>
              <a:t>13</a:t>
            </a:fld>
            <a:endParaRPr lang="en-US" dirty="0"/>
          </a:p>
        </p:txBody>
      </p:sp>
    </p:spTree>
    <p:extLst>
      <p:ext uri="{BB962C8B-B14F-4D97-AF65-F5344CB8AC3E}">
        <p14:creationId xmlns:p14="http://schemas.microsoft.com/office/powerpoint/2010/main" val="3161129120"/>
      </p:ext>
    </p:extLst>
  </p:cSld>
  <p:clrMapOvr>
    <a:masterClrMapping/>
  </p:clrMapOvr>
  <mc:AlternateContent xmlns:mc="http://schemas.openxmlformats.org/markup-compatibility/2006" xmlns:p14="http://schemas.microsoft.com/office/powerpoint/2010/main">
    <mc:Choice Requires="p14">
      <p:transition spd="slow" p14:dur="2000" advTm="41090"/>
    </mc:Choice>
    <mc:Fallback xmlns="">
      <p:transition spd="slow" advTm="4109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tabLst>
                <a:tab pos="10523538" algn="r"/>
              </a:tabLst>
            </a:pPr>
            <a:r>
              <a:rPr lang="en-US" noProof="0" dirty="0"/>
              <a:t>4. Statistical Analysis &amp; Power Calculation	</a:t>
            </a:r>
            <a:r>
              <a:rPr lang="en-US" sz="1600" noProof="0" dirty="0"/>
              <a:t>(2 of 2)</a:t>
            </a:r>
          </a:p>
        </p:txBody>
      </p:sp>
      <p:sp>
        <p:nvSpPr>
          <p:cNvPr id="12" name="Content Placeholder 3"/>
          <p:cNvSpPr>
            <a:spLocks noGrp="1"/>
          </p:cNvSpPr>
          <p:nvPr>
            <p:ph sz="quarter" idx="13"/>
          </p:nvPr>
        </p:nvSpPr>
        <p:spPr/>
        <p:txBody>
          <a:bodyPr/>
          <a:lstStyle/>
          <a:p>
            <a:pPr marL="0" indent="0">
              <a:buNone/>
            </a:pPr>
            <a:r>
              <a:rPr lang="en-US" noProof="0" dirty="0"/>
              <a:t>Your statistical analysis plan should include:</a:t>
            </a:r>
          </a:p>
        </p:txBody>
      </p:sp>
      <p:sp>
        <p:nvSpPr>
          <p:cNvPr id="13" name="Content Placeholder 4"/>
          <p:cNvSpPr>
            <a:spLocks noGrp="1"/>
          </p:cNvSpPr>
          <p:nvPr>
            <p:ph sz="quarter" idx="37"/>
          </p:nvPr>
        </p:nvSpPr>
        <p:spPr>
          <a:xfrm>
            <a:off x="1271330" y="2003178"/>
            <a:ext cx="2916936" cy="1755648"/>
          </a:xfrm>
        </p:spPr>
        <p:txBody>
          <a:bodyPr/>
          <a:lstStyle/>
          <a:p>
            <a:pPr algn="ctr"/>
            <a:r>
              <a:rPr lang="en-US" noProof="0" dirty="0"/>
              <a:t>A summary description of the analysis strategy</a:t>
            </a:r>
          </a:p>
        </p:txBody>
      </p:sp>
      <p:sp>
        <p:nvSpPr>
          <p:cNvPr id="15" name="Content Placeholder 5"/>
          <p:cNvSpPr>
            <a:spLocks noGrp="1"/>
          </p:cNvSpPr>
          <p:nvPr>
            <p:ph sz="quarter" idx="41"/>
          </p:nvPr>
        </p:nvSpPr>
        <p:spPr>
          <a:xfrm>
            <a:off x="4486244" y="2003178"/>
            <a:ext cx="2916936" cy="1755648"/>
          </a:xfrm>
        </p:spPr>
        <p:txBody>
          <a:bodyPr/>
          <a:lstStyle/>
          <a:p>
            <a:pPr algn="ctr"/>
            <a:r>
              <a:rPr lang="en-US" noProof="0" dirty="0"/>
              <a:t>Statistical approaches to address each aim</a:t>
            </a:r>
          </a:p>
        </p:txBody>
      </p:sp>
      <p:sp>
        <p:nvSpPr>
          <p:cNvPr id="14" name="Content Placeholder 6"/>
          <p:cNvSpPr>
            <a:spLocks noGrp="1"/>
          </p:cNvSpPr>
          <p:nvPr>
            <p:ph sz="quarter" idx="40"/>
          </p:nvPr>
        </p:nvSpPr>
        <p:spPr>
          <a:xfrm>
            <a:off x="1271331" y="4056750"/>
            <a:ext cx="2916936" cy="1755648"/>
          </a:xfrm>
        </p:spPr>
        <p:txBody>
          <a:bodyPr/>
          <a:lstStyle/>
          <a:p>
            <a:pPr algn="ctr"/>
            <a:r>
              <a:rPr lang="en-US" noProof="0" dirty="0"/>
              <a:t>Power calculations to address each aim</a:t>
            </a:r>
          </a:p>
        </p:txBody>
      </p:sp>
      <p:sp>
        <p:nvSpPr>
          <p:cNvPr id="16" name="Content Placeholder 7"/>
          <p:cNvSpPr>
            <a:spLocks noGrp="1"/>
          </p:cNvSpPr>
          <p:nvPr>
            <p:ph sz="quarter" idx="42"/>
          </p:nvPr>
        </p:nvSpPr>
        <p:spPr>
          <a:xfrm>
            <a:off x="4486245" y="4056750"/>
            <a:ext cx="2916936" cy="1755648"/>
          </a:xfrm>
        </p:spPr>
        <p:txBody>
          <a:bodyPr/>
          <a:lstStyle/>
          <a:p>
            <a:pPr algn="ctr"/>
            <a:r>
              <a:rPr lang="en-US" noProof="0" dirty="0"/>
              <a:t>Challenges and biases for the proposed analysis strategy</a:t>
            </a:r>
          </a:p>
        </p:txBody>
      </p:sp>
      <p:sp>
        <p:nvSpPr>
          <p:cNvPr id="17" name="Content Placeholder 8"/>
          <p:cNvSpPr>
            <a:spLocks noGrp="1"/>
          </p:cNvSpPr>
          <p:nvPr>
            <p:ph sz="quarter" idx="43"/>
          </p:nvPr>
        </p:nvSpPr>
        <p:spPr>
          <a:xfrm>
            <a:off x="7889845" y="3127741"/>
            <a:ext cx="3779641" cy="1516827"/>
          </a:xfrm>
        </p:spPr>
        <p:txBody>
          <a:bodyPr/>
          <a:lstStyle/>
          <a:p>
            <a:r>
              <a:rPr lang="en-US" noProof="0" dirty="0"/>
              <a:t>Statistical analysis plans and power calculations are included on </a:t>
            </a:r>
            <a:r>
              <a:rPr lang="en-US" b="1" noProof="0" dirty="0"/>
              <a:t>page 18 </a:t>
            </a:r>
            <a:r>
              <a:rPr lang="en-US" noProof="0" dirty="0"/>
              <a:t>of the application and examples can be found on pages 20 through 22 of the </a:t>
            </a:r>
            <a:r>
              <a:rPr lang="en-US" i="1" noProof="0" dirty="0"/>
              <a:t>example application.</a:t>
            </a:r>
          </a:p>
        </p:txBody>
      </p:sp>
      <p:sp>
        <p:nvSpPr>
          <p:cNvPr id="3" name="Slide Number Placeholder 9"/>
          <p:cNvSpPr>
            <a:spLocks noGrp="1"/>
          </p:cNvSpPr>
          <p:nvPr>
            <p:ph type="sldNum" sz="quarter" idx="10"/>
          </p:nvPr>
        </p:nvSpPr>
        <p:spPr/>
        <p:txBody>
          <a:bodyPr/>
          <a:lstStyle/>
          <a:p>
            <a:fld id="{6E9BD323-5EB5-474F-90F8-A44C25A9704B}" type="slidenum">
              <a:rPr lang="en-US" smtClean="0"/>
              <a:pPr/>
              <a:t>14</a:t>
            </a:fld>
            <a:endParaRPr lang="en-US" dirty="0"/>
          </a:p>
        </p:txBody>
      </p:sp>
    </p:spTree>
    <p:extLst>
      <p:ext uri="{BB962C8B-B14F-4D97-AF65-F5344CB8AC3E}">
        <p14:creationId xmlns:p14="http://schemas.microsoft.com/office/powerpoint/2010/main" val="3105489176"/>
      </p:ext>
    </p:extLst>
  </p:cSld>
  <p:clrMapOvr>
    <a:masterClrMapping/>
  </p:clrMapOvr>
  <mc:AlternateContent xmlns:mc="http://schemas.openxmlformats.org/markup-compatibility/2006" xmlns:p14="http://schemas.microsoft.com/office/powerpoint/2010/main">
    <mc:Choice Requires="p14">
      <p:transition spd="slow" p14:dur="2000" advTm="28620"/>
    </mc:Choice>
    <mc:Fallback xmlns="">
      <p:transition spd="slow" advTm="286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
            <a:ext cx="10972800" cy="926122"/>
          </a:xfrm>
        </p:spPr>
        <p:txBody>
          <a:bodyPr>
            <a:normAutofit/>
          </a:bodyPr>
          <a:lstStyle/>
          <a:p>
            <a:pPr>
              <a:tabLst>
                <a:tab pos="10515600" algn="r"/>
              </a:tabLst>
            </a:pPr>
            <a:r>
              <a:rPr lang="en-US" noProof="0" dirty="0"/>
              <a:t>4. Statistical Analysis &amp; Power Calculation	</a:t>
            </a:r>
            <a:r>
              <a:rPr lang="en-US" sz="1600" noProof="0" dirty="0"/>
              <a:t>(1 of 3)</a:t>
            </a:r>
            <a:endParaRPr lang="en-US" noProof="0" dirty="0"/>
          </a:p>
        </p:txBody>
      </p:sp>
      <p:pic>
        <p:nvPicPr>
          <p:cNvPr id="25" name="Graphic 3" descr="Decorative image.">
            <a:extLst>
              <a:ext uri="{FF2B5EF4-FFF2-40B4-BE49-F238E27FC236}">
                <a16:creationId xmlns:a16="http://schemas.microsoft.com/office/drawing/2014/main" id="{490E8F60-43C2-44DE-90E6-277B7779FC49}"/>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74803" y="1235076"/>
            <a:ext cx="740664" cy="740664"/>
          </a:xfrm>
          <a:prstGeom prst="rect">
            <a:avLst/>
          </a:prstGeom>
        </p:spPr>
      </p:pic>
      <p:sp>
        <p:nvSpPr>
          <p:cNvPr id="7" name="Content Placeholder 4"/>
          <p:cNvSpPr>
            <a:spLocks noGrp="1"/>
          </p:cNvSpPr>
          <p:nvPr>
            <p:ph idx="1"/>
          </p:nvPr>
        </p:nvSpPr>
        <p:spPr>
          <a:xfrm>
            <a:off x="1182260" y="1387482"/>
            <a:ext cx="9305631" cy="4314824"/>
          </a:xfrm>
        </p:spPr>
        <p:txBody>
          <a:bodyPr>
            <a:normAutofit/>
          </a:bodyPr>
          <a:lstStyle/>
          <a:p>
            <a:pPr marL="0" indent="0">
              <a:lnSpc>
                <a:spcPts val="2400"/>
              </a:lnSpc>
              <a:spcAft>
                <a:spcPts val="2400"/>
              </a:spcAft>
              <a:buNone/>
            </a:pPr>
            <a:r>
              <a:rPr lang="en-US" sz="2800" noProof="0" dirty="0">
                <a:solidFill>
                  <a:srgbClr val="0075BA"/>
                </a:solidFill>
              </a:rPr>
              <a:t>Tips for describing statistical approaches to address each aim</a:t>
            </a:r>
            <a:endParaRPr lang="en-US" sz="2800" noProof="0" dirty="0">
              <a:solidFill>
                <a:schemeClr val="tx2"/>
              </a:solidFill>
            </a:endParaRPr>
          </a:p>
          <a:p>
            <a:pPr lvl="0">
              <a:spcBef>
                <a:spcPts val="1200"/>
              </a:spcBef>
            </a:pPr>
            <a:r>
              <a:rPr lang="en-US" sz="2600" noProof="0" dirty="0"/>
              <a:t>Include a clear description of outcome variables/covariates that will be used in the analysis.</a:t>
            </a:r>
          </a:p>
          <a:p>
            <a:pPr lvl="0">
              <a:spcBef>
                <a:spcPts val="1200"/>
              </a:spcBef>
            </a:pPr>
            <a:r>
              <a:rPr lang="en-US" sz="2600" noProof="0" dirty="0"/>
              <a:t>Address applicable points: e.g., confounding, non-linearity, mixtures, combined effect of multiple exposures, and potential interactions.</a:t>
            </a:r>
          </a:p>
          <a:p>
            <a:pPr lvl="0">
              <a:spcBef>
                <a:spcPts val="1200"/>
              </a:spcBef>
            </a:pPr>
            <a:r>
              <a:rPr lang="en-US" sz="2600" noProof="0" dirty="0"/>
              <a:t>Indicate how the analysis strategy will be evaluated to ensure validity, generalizability, and interpretability.</a:t>
            </a:r>
          </a:p>
        </p:txBody>
      </p:sp>
      <p:sp>
        <p:nvSpPr>
          <p:cNvPr id="2" name="Slide Number Placeholder 5"/>
          <p:cNvSpPr>
            <a:spLocks noGrp="1"/>
          </p:cNvSpPr>
          <p:nvPr>
            <p:ph type="sldNum" sz="quarter" idx="10"/>
          </p:nvPr>
        </p:nvSpPr>
        <p:spPr/>
        <p:txBody>
          <a:bodyPr/>
          <a:lstStyle/>
          <a:p>
            <a:fld id="{6E9BD323-5EB5-474F-90F8-A44C25A9704B}" type="slidenum">
              <a:rPr lang="en-US" smtClean="0"/>
              <a:pPr/>
              <a:t>15</a:t>
            </a:fld>
            <a:endParaRPr lang="en-US" dirty="0"/>
          </a:p>
        </p:txBody>
      </p:sp>
    </p:spTree>
    <p:extLst>
      <p:ext uri="{BB962C8B-B14F-4D97-AF65-F5344CB8AC3E}">
        <p14:creationId xmlns:p14="http://schemas.microsoft.com/office/powerpoint/2010/main" val="753681856"/>
      </p:ext>
    </p:extLst>
  </p:cSld>
  <p:clrMapOvr>
    <a:masterClrMapping/>
  </p:clrMapOvr>
  <mc:AlternateContent xmlns:mc="http://schemas.openxmlformats.org/markup-compatibility/2006" xmlns:p14="http://schemas.microsoft.com/office/powerpoint/2010/main">
    <mc:Choice Requires="p14">
      <p:transition spd="slow" p14:dur="2000" advTm="35860"/>
    </mc:Choice>
    <mc:Fallback xmlns="">
      <p:transition spd="slow" advTm="3586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1"/>
            <a:ext cx="10972800" cy="926122"/>
          </a:xfrm>
        </p:spPr>
        <p:txBody>
          <a:bodyPr>
            <a:normAutofit/>
          </a:bodyPr>
          <a:lstStyle/>
          <a:p>
            <a:pPr>
              <a:tabLst>
                <a:tab pos="10515600" algn="r"/>
              </a:tabLst>
            </a:pPr>
            <a:r>
              <a:rPr lang="en-US" noProof="0" dirty="0"/>
              <a:t>4. Statistical Analysis &amp; Power Calculation	</a:t>
            </a:r>
            <a:r>
              <a:rPr lang="en-US" sz="1600" noProof="0" dirty="0"/>
              <a:t>(2 of 3)</a:t>
            </a:r>
            <a:endParaRPr lang="en-US" noProof="0" dirty="0"/>
          </a:p>
        </p:txBody>
      </p:sp>
      <p:pic>
        <p:nvPicPr>
          <p:cNvPr id="25" name="Graphic 3" descr="Decorative image.">
            <a:extLst>
              <a:ext uri="{FF2B5EF4-FFF2-40B4-BE49-F238E27FC236}">
                <a16:creationId xmlns:a16="http://schemas.microsoft.com/office/drawing/2014/main" id="{490E8F60-43C2-44DE-90E6-277B7779FC49}"/>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74803" y="1235076"/>
            <a:ext cx="740664" cy="740664"/>
          </a:xfrm>
          <a:prstGeom prst="rect">
            <a:avLst/>
          </a:prstGeom>
        </p:spPr>
      </p:pic>
      <p:sp>
        <p:nvSpPr>
          <p:cNvPr id="7" name="Content Placeholder 4"/>
          <p:cNvSpPr>
            <a:spLocks noGrp="1"/>
          </p:cNvSpPr>
          <p:nvPr>
            <p:ph idx="1"/>
          </p:nvPr>
        </p:nvSpPr>
        <p:spPr>
          <a:xfrm>
            <a:off x="1182260" y="1387481"/>
            <a:ext cx="9305631" cy="4528409"/>
          </a:xfrm>
        </p:spPr>
        <p:txBody>
          <a:bodyPr>
            <a:normAutofit/>
          </a:bodyPr>
          <a:lstStyle/>
          <a:p>
            <a:pPr marL="0" indent="0">
              <a:lnSpc>
                <a:spcPts val="2400"/>
              </a:lnSpc>
              <a:spcAft>
                <a:spcPts val="2400"/>
              </a:spcAft>
              <a:buNone/>
            </a:pPr>
            <a:r>
              <a:rPr lang="en-US" sz="2800" noProof="0" dirty="0">
                <a:solidFill>
                  <a:srgbClr val="0075BA"/>
                </a:solidFill>
              </a:rPr>
              <a:t>Tips for the power calculation</a:t>
            </a:r>
            <a:endParaRPr lang="en-US" sz="2800" noProof="0" dirty="0">
              <a:solidFill>
                <a:schemeClr val="tx2"/>
              </a:solidFill>
            </a:endParaRPr>
          </a:p>
          <a:p>
            <a:pPr lvl="0">
              <a:spcBef>
                <a:spcPts val="1200"/>
              </a:spcBef>
            </a:pPr>
            <a:r>
              <a:rPr lang="en-US" sz="2600" noProof="0" dirty="0"/>
              <a:t>Provide a power calculation for each aim.</a:t>
            </a:r>
          </a:p>
          <a:p>
            <a:pPr lvl="0">
              <a:spcBef>
                <a:spcPts val="1200"/>
              </a:spcBef>
            </a:pPr>
            <a:r>
              <a:rPr lang="en-US" sz="2600" noProof="0" dirty="0"/>
              <a:t>The power calculation should demonstrate the sample size will achieve the specific aim.</a:t>
            </a:r>
          </a:p>
          <a:p>
            <a:pPr lvl="0">
              <a:spcBef>
                <a:spcPts val="1200"/>
              </a:spcBef>
            </a:pPr>
            <a:r>
              <a:rPr lang="en-US" sz="2600" noProof="0" dirty="0"/>
              <a:t>Primary factors that affect power: significance level, sample size, variability in measured response variable, and magnitude of the effect of the variable.</a:t>
            </a:r>
          </a:p>
          <a:p>
            <a:pPr lvl="0">
              <a:spcBef>
                <a:spcPts val="1200"/>
              </a:spcBef>
            </a:pPr>
            <a:r>
              <a:rPr lang="en-US" sz="2600" noProof="0" dirty="0"/>
              <a:t>If the power calculation does not justify the sample size, provide a </a:t>
            </a:r>
            <a:r>
              <a:rPr lang="en-US" sz="2600" i="1" noProof="0" dirty="0"/>
              <a:t>rationale for why the anticipated samples size is sufficient</a:t>
            </a:r>
            <a:r>
              <a:rPr lang="en-US" sz="2600" noProof="0" dirty="0"/>
              <a:t>.</a:t>
            </a:r>
          </a:p>
        </p:txBody>
      </p:sp>
      <p:sp>
        <p:nvSpPr>
          <p:cNvPr id="2" name="Slide Number Placeholder 5"/>
          <p:cNvSpPr>
            <a:spLocks noGrp="1"/>
          </p:cNvSpPr>
          <p:nvPr>
            <p:ph type="sldNum" sz="quarter" idx="10"/>
          </p:nvPr>
        </p:nvSpPr>
        <p:spPr/>
        <p:txBody>
          <a:bodyPr/>
          <a:lstStyle/>
          <a:p>
            <a:fld id="{6E9BD323-5EB5-474F-90F8-A44C25A9704B}" type="slidenum">
              <a:rPr lang="en-US" smtClean="0"/>
              <a:pPr/>
              <a:t>16</a:t>
            </a:fld>
            <a:endParaRPr lang="en-US" dirty="0"/>
          </a:p>
        </p:txBody>
      </p:sp>
    </p:spTree>
    <p:extLst>
      <p:ext uri="{BB962C8B-B14F-4D97-AF65-F5344CB8AC3E}">
        <p14:creationId xmlns:p14="http://schemas.microsoft.com/office/powerpoint/2010/main" val="2983828360"/>
      </p:ext>
    </p:extLst>
  </p:cSld>
  <p:clrMapOvr>
    <a:masterClrMapping/>
  </p:clrMapOvr>
  <mc:AlternateContent xmlns:mc="http://schemas.openxmlformats.org/markup-compatibility/2006" xmlns:p14="http://schemas.microsoft.com/office/powerpoint/2010/main">
    <mc:Choice Requires="p14">
      <p:transition spd="slow" p14:dur="2000" advTm="34060"/>
    </mc:Choice>
    <mc:Fallback xmlns="">
      <p:transition spd="slow" advTm="340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09600" y="1"/>
            <a:ext cx="10972800" cy="926122"/>
          </a:xfrm>
        </p:spPr>
        <p:txBody>
          <a:bodyPr>
            <a:normAutofit/>
          </a:bodyPr>
          <a:lstStyle/>
          <a:p>
            <a:pPr>
              <a:tabLst>
                <a:tab pos="10523538" algn="r"/>
              </a:tabLst>
            </a:pPr>
            <a:r>
              <a:rPr lang="en-US" noProof="0" dirty="0"/>
              <a:t>4. Statistical Analysis &amp; Power Calculation	</a:t>
            </a:r>
            <a:r>
              <a:rPr lang="en-US" sz="1600" noProof="0" dirty="0"/>
              <a:t>(3 of 3)</a:t>
            </a:r>
            <a:endParaRPr lang="en-US" noProof="0" dirty="0"/>
          </a:p>
        </p:txBody>
      </p:sp>
      <p:pic>
        <p:nvPicPr>
          <p:cNvPr id="25" name="Graphic 3" descr="Decorative image.">
            <a:extLst>
              <a:ext uri="{FF2B5EF4-FFF2-40B4-BE49-F238E27FC236}">
                <a16:creationId xmlns:a16="http://schemas.microsoft.com/office/drawing/2014/main" id="{884FF335-DBFA-4345-91A1-691ADB0AF663}"/>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74803" y="1235076"/>
            <a:ext cx="740664" cy="740664"/>
          </a:xfrm>
          <a:prstGeom prst="rect">
            <a:avLst/>
          </a:prstGeom>
        </p:spPr>
      </p:pic>
      <p:sp>
        <p:nvSpPr>
          <p:cNvPr id="16" name="Content Placeholder 4"/>
          <p:cNvSpPr>
            <a:spLocks noGrp="1"/>
          </p:cNvSpPr>
          <p:nvPr>
            <p:ph idx="1"/>
          </p:nvPr>
        </p:nvSpPr>
        <p:spPr>
          <a:xfrm>
            <a:off x="1182260" y="1290497"/>
            <a:ext cx="8336272" cy="3991224"/>
          </a:xfrm>
        </p:spPr>
        <p:txBody>
          <a:bodyPr/>
          <a:lstStyle/>
          <a:p>
            <a:pPr marL="0" indent="0">
              <a:spcAft>
                <a:spcPts val="1200"/>
              </a:spcAft>
              <a:buNone/>
            </a:pPr>
            <a:r>
              <a:rPr lang="en-US" sz="2800" noProof="0" dirty="0">
                <a:solidFill>
                  <a:schemeClr val="tx2"/>
                </a:solidFill>
              </a:rPr>
              <a:t>Tips for addressing challenges and biases in the statistical analysis</a:t>
            </a:r>
          </a:p>
          <a:p>
            <a:pPr lvl="0">
              <a:spcBef>
                <a:spcPts val="600"/>
              </a:spcBef>
            </a:pPr>
            <a:r>
              <a:rPr lang="en-US" sz="2600" noProof="0" dirty="0"/>
              <a:t>Consider what aspects of the data could be problematic for the analysis, such as: </a:t>
            </a:r>
          </a:p>
          <a:p>
            <a:pPr marL="623888" lvl="1">
              <a:spcBef>
                <a:spcPts val="600"/>
              </a:spcBef>
              <a:buFont typeface="Calibri" panose="020F0502020204030204" pitchFamily="34" charset="0"/>
              <a:buChar char="–"/>
            </a:pPr>
            <a:r>
              <a:rPr lang="en-US" sz="2600" noProof="0" dirty="0"/>
              <a:t>sample size, </a:t>
            </a:r>
          </a:p>
          <a:p>
            <a:pPr marL="623888" lvl="1">
              <a:spcBef>
                <a:spcPts val="600"/>
              </a:spcBef>
              <a:buFont typeface="Calibri" panose="020F0502020204030204" pitchFamily="34" charset="0"/>
              <a:buChar char="–"/>
            </a:pPr>
            <a:r>
              <a:rPr lang="en-US" sz="2600" noProof="0" dirty="0"/>
              <a:t>incomplete measures, </a:t>
            </a:r>
          </a:p>
          <a:p>
            <a:pPr marL="623888" lvl="1">
              <a:spcBef>
                <a:spcPts val="600"/>
              </a:spcBef>
              <a:buFont typeface="Calibri" panose="020F0502020204030204" pitchFamily="34" charset="0"/>
              <a:buChar char="–"/>
            </a:pPr>
            <a:r>
              <a:rPr lang="en-US" sz="2600" noProof="0" dirty="0"/>
              <a:t>missing data, and </a:t>
            </a:r>
          </a:p>
          <a:p>
            <a:pPr marL="623888" lvl="1">
              <a:spcBef>
                <a:spcPts val="600"/>
              </a:spcBef>
              <a:buFont typeface="Calibri" panose="020F0502020204030204" pitchFamily="34" charset="0"/>
              <a:buChar char="–"/>
            </a:pPr>
            <a:r>
              <a:rPr lang="en-US" sz="2600" noProof="0" dirty="0"/>
              <a:t>high dimensionality</a:t>
            </a:r>
          </a:p>
        </p:txBody>
      </p:sp>
      <p:sp>
        <p:nvSpPr>
          <p:cNvPr id="26" name="Content Placeholder 5"/>
          <p:cNvSpPr txBox="1">
            <a:spLocks noGrp="1"/>
          </p:cNvSpPr>
          <p:nvPr>
            <p:ph sz="quarter" idx="41"/>
          </p:nvPr>
        </p:nvSpPr>
        <p:spPr>
          <a:xfrm>
            <a:off x="6096000" y="3447909"/>
            <a:ext cx="4046538" cy="13280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indent="0">
              <a:buNone/>
            </a:pPr>
            <a:r>
              <a:rPr lang="en-US" sz="2400" i="1" noProof="0" dirty="0"/>
              <a:t>Example: Are there too few participants for too many covariates?</a:t>
            </a:r>
            <a:endParaRPr lang="en-US" sz="2400" noProof="0" dirty="0"/>
          </a:p>
        </p:txBody>
      </p:sp>
      <p:sp>
        <p:nvSpPr>
          <p:cNvPr id="24" name="Content Placeholder 6"/>
          <p:cNvSpPr>
            <a:spLocks noGrp="1"/>
          </p:cNvSpPr>
          <p:nvPr>
            <p:ph sz="quarter" idx="43"/>
          </p:nvPr>
        </p:nvSpPr>
        <p:spPr>
          <a:xfrm>
            <a:off x="817418" y="5281721"/>
            <a:ext cx="11103119" cy="1149406"/>
          </a:xfrm>
        </p:spPr>
        <p:txBody>
          <a:bodyPr/>
          <a:lstStyle/>
          <a:p>
            <a:pPr>
              <a:lnSpc>
                <a:spcPct val="90000"/>
              </a:lnSpc>
            </a:pPr>
            <a:r>
              <a:rPr lang="en-US" sz="2400" spc="-10" noProof="0" dirty="0">
                <a:solidFill>
                  <a:srgbClr val="0578B1"/>
                </a:solidFill>
              </a:rPr>
              <a:t>Remember, you may contact the HHEAR coordinating center at </a:t>
            </a:r>
            <a:r>
              <a:rPr lang="en-US" sz="2400" spc="-10" noProof="0" dirty="0">
                <a:solidFill>
                  <a:srgbClr val="0578B1"/>
                </a:solidFill>
                <a:hlinkClick r:id="rId5">
                  <a:extLst>
                    <a:ext uri="{A12FA001-AC4F-418D-AE19-62706E023703}">
                      <ahyp:hlinkClr xmlns:ahyp="http://schemas.microsoft.com/office/drawing/2018/hyperlinkcolor" val="tx"/>
                    </a:ext>
                  </a:extLst>
                </a:hlinkClick>
              </a:rPr>
              <a:t>HHEARHelp@westat.com</a:t>
            </a:r>
            <a:r>
              <a:rPr lang="en-US" sz="2400" spc="-10" noProof="0" dirty="0">
                <a:solidFill>
                  <a:srgbClr val="0578B1"/>
                </a:solidFill>
              </a:rPr>
              <a:t> to schedule a pre-submission consultation with the HHEAR Data Center to discuss your study design and statistical analysis plan.</a:t>
            </a:r>
          </a:p>
        </p:txBody>
      </p:sp>
      <p:sp>
        <p:nvSpPr>
          <p:cNvPr id="2" name="Slide Number Placeholder 7"/>
          <p:cNvSpPr>
            <a:spLocks noGrp="1"/>
          </p:cNvSpPr>
          <p:nvPr>
            <p:ph type="sldNum" sz="quarter" idx="10"/>
          </p:nvPr>
        </p:nvSpPr>
        <p:spPr/>
        <p:txBody>
          <a:bodyPr/>
          <a:lstStyle/>
          <a:p>
            <a:fld id="{6E9BD323-5EB5-474F-90F8-A44C25A9704B}" type="slidenum">
              <a:rPr lang="en-US" smtClean="0"/>
              <a:pPr/>
              <a:t>17</a:t>
            </a:fld>
            <a:endParaRPr lang="en-US" dirty="0"/>
          </a:p>
        </p:txBody>
      </p:sp>
    </p:spTree>
    <p:extLst>
      <p:ext uri="{BB962C8B-B14F-4D97-AF65-F5344CB8AC3E}">
        <p14:creationId xmlns:p14="http://schemas.microsoft.com/office/powerpoint/2010/main" val="2724974382"/>
      </p:ext>
    </p:extLst>
  </p:cSld>
  <p:clrMapOvr>
    <a:masterClrMapping/>
  </p:clrMapOvr>
  <mc:AlternateContent xmlns:mc="http://schemas.openxmlformats.org/markup-compatibility/2006" xmlns:p14="http://schemas.microsoft.com/office/powerpoint/2010/main">
    <mc:Choice Requires="p14">
      <p:transition spd="slow" p14:dur="2000" advTm="28530"/>
    </mc:Choice>
    <mc:Fallback xmlns="">
      <p:transition spd="slow" advTm="2853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noProof="0" dirty="0"/>
              <a:t>Other tips – Material Transfer &amp; Data Sharing</a:t>
            </a:r>
          </a:p>
        </p:txBody>
      </p:sp>
      <p:sp>
        <p:nvSpPr>
          <p:cNvPr id="8" name="Content Placeholder 3"/>
          <p:cNvSpPr>
            <a:spLocks noGrp="1"/>
          </p:cNvSpPr>
          <p:nvPr>
            <p:ph sz="quarter" idx="13"/>
          </p:nvPr>
        </p:nvSpPr>
        <p:spPr>
          <a:xfrm>
            <a:off x="677840" y="1102511"/>
            <a:ext cx="11154771" cy="874130"/>
          </a:xfrm>
        </p:spPr>
        <p:txBody>
          <a:bodyPr>
            <a:noAutofit/>
          </a:bodyPr>
          <a:lstStyle/>
          <a:p>
            <a:pPr marL="0" indent="0">
              <a:buNone/>
            </a:pPr>
            <a:r>
              <a:rPr lang="en-US" sz="2600" noProof="0" dirty="0">
                <a:solidFill>
                  <a:schemeClr val="tx2"/>
                </a:solidFill>
              </a:rPr>
              <a:t>CRITICAL: Be sure the materials and data from all involved sites/cohorts are able to be shared.</a:t>
            </a:r>
          </a:p>
        </p:txBody>
      </p:sp>
      <p:pic>
        <p:nvPicPr>
          <p:cNvPr id="13" name="Content Placeholder 4" descr="Screenshot from the HHEAR Initial Appplication for HHEAR Services showing data sharing agreement.">
            <a:extLst>
              <a:ext uri="{FF2B5EF4-FFF2-40B4-BE49-F238E27FC236}">
                <a16:creationId xmlns:a16="http://schemas.microsoft.com/office/drawing/2014/main" id="{5D837847-AC7B-4083-B096-EE5EECD620A6}"/>
              </a:ext>
            </a:extLst>
          </p:cNvPr>
          <p:cNvPicPr>
            <a:picLocks noGrp="1" noChangeAspect="1"/>
          </p:cNvPicPr>
          <p:nvPr>
            <p:ph idx="1"/>
          </p:nvPr>
        </p:nvPicPr>
        <p:blipFill>
          <a:blip r:embed="rId3"/>
          <a:stretch>
            <a:fillRect/>
          </a:stretch>
        </p:blipFill>
        <p:spPr>
          <a:xfrm>
            <a:off x="2750108" y="1786164"/>
            <a:ext cx="8587310" cy="4032250"/>
          </a:xfrm>
          <a:prstGeom prst="rect">
            <a:avLst/>
          </a:prstGeom>
        </p:spPr>
      </p:pic>
      <p:sp>
        <p:nvSpPr>
          <p:cNvPr id="14" name="Content Placeholder 5"/>
          <p:cNvSpPr txBox="1">
            <a:spLocks noGrp="1"/>
          </p:cNvSpPr>
          <p:nvPr>
            <p:ph idx="37"/>
          </p:nvPr>
        </p:nvSpPr>
        <p:spPr>
          <a:xfrm>
            <a:off x="787020" y="4557713"/>
            <a:ext cx="4904097" cy="16344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indent="0">
              <a:buNone/>
            </a:pPr>
            <a:r>
              <a:rPr lang="en-US" sz="1800" noProof="0" dirty="0"/>
              <a:t>You will be required to submit all project data needed to achieve the aims of your proposal to the HHEAR Data Center before your samples will be analyzed. This will include phenotypic data at the individual level.</a:t>
            </a:r>
          </a:p>
        </p:txBody>
      </p:sp>
      <p:sp>
        <p:nvSpPr>
          <p:cNvPr id="2" name="Slide Number Placeholder 6"/>
          <p:cNvSpPr>
            <a:spLocks noGrp="1"/>
          </p:cNvSpPr>
          <p:nvPr>
            <p:ph type="sldNum" sz="quarter" idx="14"/>
          </p:nvPr>
        </p:nvSpPr>
        <p:spPr/>
        <p:txBody>
          <a:bodyPr/>
          <a:lstStyle/>
          <a:p>
            <a:fld id="{6E9BD323-5EB5-474F-90F8-A44C25A9704B}" type="slidenum">
              <a:rPr lang="en-US" smtClean="0"/>
              <a:pPr/>
              <a:t>18</a:t>
            </a:fld>
            <a:endParaRPr lang="en-US" dirty="0"/>
          </a:p>
        </p:txBody>
      </p:sp>
    </p:spTree>
    <p:extLst>
      <p:ext uri="{BB962C8B-B14F-4D97-AF65-F5344CB8AC3E}">
        <p14:creationId xmlns:p14="http://schemas.microsoft.com/office/powerpoint/2010/main" val="2749269617"/>
      </p:ext>
    </p:extLst>
  </p:cSld>
  <p:clrMapOvr>
    <a:masterClrMapping/>
  </p:clrMapOvr>
  <mc:AlternateContent xmlns:mc="http://schemas.openxmlformats.org/markup-compatibility/2006" xmlns:p14="http://schemas.microsoft.com/office/powerpoint/2010/main">
    <mc:Choice Requires="p14">
      <p:transition spd="slow" p14:dur="2000" advTm="37120"/>
    </mc:Choice>
    <mc:Fallback xmlns="">
      <p:transition spd="slow" advTm="3712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Other tips – Reminders </a:t>
            </a:r>
          </a:p>
        </p:txBody>
      </p:sp>
      <p:sp>
        <p:nvSpPr>
          <p:cNvPr id="4" name="Content Placeholder 3"/>
          <p:cNvSpPr>
            <a:spLocks noGrp="1"/>
          </p:cNvSpPr>
          <p:nvPr>
            <p:ph idx="1"/>
          </p:nvPr>
        </p:nvSpPr>
        <p:spPr>
          <a:xfrm>
            <a:off x="609599" y="1235076"/>
            <a:ext cx="11197389" cy="4918162"/>
          </a:xfrm>
        </p:spPr>
        <p:txBody>
          <a:bodyPr>
            <a:noAutofit/>
          </a:bodyPr>
          <a:lstStyle/>
          <a:p>
            <a:pPr marL="0" indent="0">
              <a:buNone/>
            </a:pPr>
            <a:r>
              <a:rPr lang="en-US" noProof="0" dirty="0">
                <a:solidFill>
                  <a:schemeClr val="accent3">
                    <a:lumMod val="50000"/>
                  </a:schemeClr>
                </a:solidFill>
              </a:rPr>
              <a:t>Experts in your field may not be reviewing your application.</a:t>
            </a:r>
          </a:p>
          <a:p>
            <a:r>
              <a:rPr lang="en-US" sz="3000" noProof="0" dirty="0"/>
              <a:t>Write your specific aims, significance and research strategy so that non-experts can easily understand.</a:t>
            </a:r>
          </a:p>
          <a:p>
            <a:pPr marL="0" indent="0">
              <a:buNone/>
            </a:pPr>
            <a:endParaRPr lang="en-US" noProof="0" dirty="0"/>
          </a:p>
          <a:p>
            <a:pPr marL="0" indent="0">
              <a:buNone/>
            </a:pPr>
            <a:r>
              <a:rPr lang="en-US" noProof="0" dirty="0">
                <a:solidFill>
                  <a:schemeClr val="accent3">
                    <a:lumMod val="50000"/>
                  </a:schemeClr>
                </a:solidFill>
              </a:rPr>
              <a:t>Before You Apply</a:t>
            </a:r>
          </a:p>
          <a:p>
            <a:r>
              <a:rPr lang="en-US" sz="3000" noProof="0" dirty="0"/>
              <a:t>Investigators should take advantage of HHEAR consultative services in the early stages of formulating their proposal.</a:t>
            </a:r>
          </a:p>
          <a:p>
            <a:r>
              <a:rPr lang="en-US" sz="3000" noProof="0" dirty="0"/>
              <a:t>Contact the HHEAR Coordinating Center at </a:t>
            </a:r>
            <a:r>
              <a:rPr lang="en-US" sz="3000" noProof="0" dirty="0">
                <a:solidFill>
                  <a:schemeClr val="accent3">
                    <a:lumMod val="50000"/>
                  </a:schemeClr>
                </a:solidFill>
                <a:hlinkClick r:id="rId3"/>
              </a:rPr>
              <a:t>HHEARHelp@westat.com</a:t>
            </a:r>
            <a:r>
              <a:rPr lang="en-US" sz="3000" noProof="0" dirty="0">
                <a:solidFill>
                  <a:schemeClr val="accent3">
                    <a:lumMod val="50000"/>
                  </a:schemeClr>
                </a:solidFill>
              </a:rPr>
              <a:t> </a:t>
            </a:r>
            <a:r>
              <a:rPr lang="en-US" sz="3000" noProof="0" dirty="0"/>
              <a:t>to request a pre-submission consultation.</a:t>
            </a:r>
          </a:p>
        </p:txBody>
      </p:sp>
      <p:sp>
        <p:nvSpPr>
          <p:cNvPr id="3" name="Slide Number Placeholder 4"/>
          <p:cNvSpPr>
            <a:spLocks noGrp="1"/>
          </p:cNvSpPr>
          <p:nvPr>
            <p:ph type="sldNum" sz="quarter" idx="10"/>
          </p:nvPr>
        </p:nvSpPr>
        <p:spPr/>
        <p:txBody>
          <a:bodyPr/>
          <a:lstStyle/>
          <a:p>
            <a:fld id="{6E9BD323-5EB5-474F-90F8-A44C25A9704B}" type="slidenum">
              <a:rPr lang="en-US" smtClean="0"/>
              <a:pPr/>
              <a:t>19</a:t>
            </a:fld>
            <a:endParaRPr lang="en-US" dirty="0"/>
          </a:p>
        </p:txBody>
      </p:sp>
    </p:spTree>
    <p:extLst>
      <p:ext uri="{BB962C8B-B14F-4D97-AF65-F5344CB8AC3E}">
        <p14:creationId xmlns:p14="http://schemas.microsoft.com/office/powerpoint/2010/main" val="2932903502"/>
      </p:ext>
    </p:extLst>
  </p:cSld>
  <p:clrMapOvr>
    <a:masterClrMapping/>
  </p:clrMapOvr>
  <mc:AlternateContent xmlns:mc="http://schemas.openxmlformats.org/markup-compatibility/2006" xmlns:p14="http://schemas.microsoft.com/office/powerpoint/2010/main">
    <mc:Choice Requires="p14">
      <p:transition spd="slow" p14:dur="2000" advTm="45010"/>
    </mc:Choice>
    <mc:Fallback xmlns="">
      <p:transition spd="slow" advTm="450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Objectives</a:t>
            </a:r>
          </a:p>
        </p:txBody>
      </p:sp>
      <p:sp>
        <p:nvSpPr>
          <p:cNvPr id="21" name="Content Placeholder 3">
            <a:extLst>
              <a:ext uri="{FF2B5EF4-FFF2-40B4-BE49-F238E27FC236}">
                <a16:creationId xmlns:a16="http://schemas.microsoft.com/office/drawing/2014/main" id="{E52A9171-8706-4548-89E9-87CB0FDE84A7}"/>
              </a:ext>
            </a:extLst>
          </p:cNvPr>
          <p:cNvSpPr>
            <a:spLocks noGrp="1"/>
          </p:cNvSpPr>
          <p:nvPr>
            <p:ph sz="quarter" idx="13"/>
          </p:nvPr>
        </p:nvSpPr>
        <p:spPr>
          <a:xfrm>
            <a:off x="691480" y="1828804"/>
            <a:ext cx="5258944" cy="3848666"/>
          </a:xfrm>
        </p:spPr>
        <p:txBody>
          <a:bodyPr vert="horz" lIns="91440" tIns="45720" rIns="91440" bIns="45720" rtlCol="0">
            <a:noAutofit/>
          </a:bodyPr>
          <a:lstStyle/>
          <a:p>
            <a:pPr>
              <a:lnSpc>
                <a:spcPct val="90000"/>
              </a:lnSpc>
              <a:spcBef>
                <a:spcPts val="1200"/>
              </a:spcBef>
            </a:pPr>
            <a:r>
              <a:rPr lang="en-US" sz="2800" noProof="0" dirty="0"/>
              <a:t>Learn about the critical components of a high-quality application</a:t>
            </a:r>
          </a:p>
          <a:p>
            <a:pPr>
              <a:lnSpc>
                <a:spcPct val="90000"/>
              </a:lnSpc>
              <a:spcBef>
                <a:spcPts val="1200"/>
              </a:spcBef>
            </a:pPr>
            <a:r>
              <a:rPr lang="en-US" sz="2800" noProof="0" dirty="0"/>
              <a:t>Learn how to avoid some of the common application pitfalls</a:t>
            </a:r>
          </a:p>
          <a:p>
            <a:pPr>
              <a:lnSpc>
                <a:spcPct val="90000"/>
              </a:lnSpc>
              <a:spcBef>
                <a:spcPts val="1200"/>
              </a:spcBef>
            </a:pPr>
            <a:r>
              <a:rPr lang="en-US" sz="2800" noProof="0" dirty="0"/>
              <a:t>Learn how to access additional resources to help you through the application process</a:t>
            </a:r>
          </a:p>
        </p:txBody>
      </p:sp>
      <p:pic>
        <p:nvPicPr>
          <p:cNvPr id="26" name="Content Placeholder 4" descr="Screenshot of Step 7 of 9 of the HHEAR Initial Appplication for HHEAR Services. The example application has been approved."/>
          <p:cNvPicPr>
            <a:picLocks noGrp="1" noChangeAspect="1"/>
          </p:cNvPicPr>
          <p:nvPr>
            <p:ph idx="1"/>
          </p:nvPr>
        </p:nvPicPr>
        <p:blipFill>
          <a:blip r:embed="rId3"/>
          <a:stretch>
            <a:fillRect/>
          </a:stretch>
        </p:blipFill>
        <p:spPr>
          <a:xfrm>
            <a:off x="6399515" y="1167190"/>
            <a:ext cx="4616863" cy="4663440"/>
          </a:xfrm>
        </p:spPr>
      </p:pic>
      <p:sp>
        <p:nvSpPr>
          <p:cNvPr id="8" name="Content Placeholder 5"/>
          <p:cNvSpPr>
            <a:spLocks noGrp="1"/>
          </p:cNvSpPr>
          <p:nvPr>
            <p:ph sz="quarter" idx="42"/>
          </p:nvPr>
        </p:nvSpPr>
        <p:spPr>
          <a:xfrm>
            <a:off x="6604758" y="5809062"/>
            <a:ext cx="5315779" cy="596900"/>
          </a:xfrm>
        </p:spPr>
        <p:txBody>
          <a:bodyPr/>
          <a:lstStyle/>
          <a:p>
            <a:r>
              <a:rPr lang="en-US" noProof="0" dirty="0"/>
              <a:t>Excerpt from HHEAR Example Application: </a:t>
            </a:r>
            <a:r>
              <a:rPr lang="en-US" noProof="0" dirty="0">
                <a:hlinkClick r:id="rId4" tooltip="Example Approved Application of the HHEAR Initial Application for HHEAR Services."/>
              </a:rPr>
              <a:t>https://hhearprogram.org/sites/default/files/HHEAR-SampleApplication-508.pdf</a:t>
            </a:r>
            <a:r>
              <a:rPr lang="en-US" noProof="0" dirty="0"/>
              <a:t> </a:t>
            </a:r>
          </a:p>
        </p:txBody>
      </p:sp>
      <p:sp>
        <p:nvSpPr>
          <p:cNvPr id="3" name="Slide Number Placeholder 6"/>
          <p:cNvSpPr>
            <a:spLocks noGrp="1"/>
          </p:cNvSpPr>
          <p:nvPr>
            <p:ph type="sldNum" sz="quarter" idx="14"/>
          </p:nvPr>
        </p:nvSpPr>
        <p:spPr/>
        <p:txBody>
          <a:bodyPr/>
          <a:lstStyle/>
          <a:p>
            <a:fld id="{6E9BD323-5EB5-474F-90F8-A44C25A9704B}" type="slidenum">
              <a:rPr lang="en-US" smtClean="0"/>
              <a:pPr/>
              <a:t>2</a:t>
            </a:fld>
            <a:endParaRPr lang="en-US" dirty="0"/>
          </a:p>
        </p:txBody>
      </p:sp>
    </p:spTree>
    <p:extLst>
      <p:ext uri="{BB962C8B-B14F-4D97-AF65-F5344CB8AC3E}">
        <p14:creationId xmlns:p14="http://schemas.microsoft.com/office/powerpoint/2010/main" val="3275290295"/>
      </p:ext>
    </p:extLst>
  </p:cSld>
  <p:clrMapOvr>
    <a:masterClrMapping/>
  </p:clrMapOvr>
  <mc:AlternateContent xmlns:mc="http://schemas.openxmlformats.org/markup-compatibility/2006" xmlns:p14="http://schemas.microsoft.com/office/powerpoint/2010/main">
    <mc:Choice Requires="p14">
      <p:transition spd="slow" p14:dur="2000" advTm="44760"/>
    </mc:Choice>
    <mc:Fallback xmlns="">
      <p:transition spd="slow" advTm="447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noProof="0" dirty="0"/>
              <a:t>Other tips – Example Application</a:t>
            </a:r>
          </a:p>
        </p:txBody>
      </p:sp>
      <p:sp>
        <p:nvSpPr>
          <p:cNvPr id="8" name="Content Placeholder 3"/>
          <p:cNvSpPr>
            <a:spLocks noGrp="1"/>
          </p:cNvSpPr>
          <p:nvPr>
            <p:ph sz="quarter" idx="13"/>
          </p:nvPr>
        </p:nvSpPr>
        <p:spPr>
          <a:xfrm>
            <a:off x="722488" y="1343984"/>
            <a:ext cx="5362224" cy="4645152"/>
          </a:xfrm>
        </p:spPr>
        <p:txBody>
          <a:bodyPr>
            <a:normAutofit fontScale="85000" lnSpcReduction="10000"/>
          </a:bodyPr>
          <a:lstStyle/>
          <a:p>
            <a:r>
              <a:rPr lang="en-US" noProof="0" dirty="0"/>
              <a:t>An example of a successful HHEAR application is available as a supporting resource.</a:t>
            </a:r>
          </a:p>
          <a:p>
            <a:pPr>
              <a:buClr>
                <a:srgbClr val="086B38"/>
              </a:buClr>
            </a:pPr>
            <a:r>
              <a:rPr lang="en-US" noProof="0" dirty="0">
                <a:solidFill>
                  <a:srgbClr val="086B38"/>
                </a:solidFill>
              </a:rPr>
              <a:t>This document provides guidance and important considerations for submitting high quality applications.</a:t>
            </a:r>
          </a:p>
          <a:p>
            <a:r>
              <a:rPr lang="en-US" noProof="0" dirty="0"/>
              <a:t>Investigators are encouraged to review the document before submitting an Initial Application for HHEAR services.</a:t>
            </a:r>
          </a:p>
        </p:txBody>
      </p:sp>
      <p:pic>
        <p:nvPicPr>
          <p:cNvPr id="13" name="Content Placeholder 4" descr="Screenshot of Step 4 of the HHEAR Initial Appplication for HHEAR Services. The example application shows the &quot;Agreement to HHEAR Policies&quot; section.">
            <a:extLst>
              <a:ext uri="{FF2B5EF4-FFF2-40B4-BE49-F238E27FC236}">
                <a16:creationId xmlns:a16="http://schemas.microsoft.com/office/drawing/2014/main" id="{3C9302CD-06D1-4335-81D0-601EF6BED216}"/>
              </a:ext>
            </a:extLst>
          </p:cNvPr>
          <p:cNvPicPr>
            <a:picLocks noGrp="1" noChangeAspect="1"/>
          </p:cNvPicPr>
          <p:nvPr>
            <p:ph idx="1"/>
          </p:nvPr>
        </p:nvPicPr>
        <p:blipFill>
          <a:blip r:embed="rId3"/>
          <a:stretch>
            <a:fillRect/>
          </a:stretch>
        </p:blipFill>
        <p:spPr>
          <a:xfrm>
            <a:off x="6178953" y="1264961"/>
            <a:ext cx="5369580" cy="4562856"/>
          </a:xfrm>
          <a:prstGeom prst="rect">
            <a:avLst/>
          </a:prstGeom>
          <a:ln>
            <a:noFill/>
          </a:ln>
          <a:effectLst>
            <a:outerShdw blurRad="292100" dist="139700" dir="2700000" algn="tl" rotWithShape="0">
              <a:srgbClr val="333333">
                <a:alpha val="65000"/>
              </a:srgbClr>
            </a:outerShdw>
          </a:effectLst>
        </p:spPr>
      </p:pic>
      <p:sp>
        <p:nvSpPr>
          <p:cNvPr id="19" name="Content Placeholder 5"/>
          <p:cNvSpPr>
            <a:spLocks noGrp="1"/>
          </p:cNvSpPr>
          <p:nvPr>
            <p:ph idx="37"/>
          </p:nvPr>
        </p:nvSpPr>
        <p:spPr>
          <a:xfrm>
            <a:off x="6176007" y="5916392"/>
            <a:ext cx="5349948" cy="494914"/>
          </a:xfrm>
        </p:spPr>
        <p:txBody>
          <a:bodyPr>
            <a:noAutofit/>
          </a:bodyPr>
          <a:lstStyle/>
          <a:p>
            <a:pPr marL="0" indent="0">
              <a:buNone/>
            </a:pPr>
            <a:r>
              <a:rPr lang="en-US" sz="1200" noProof="0" dirty="0"/>
              <a:t>Excerpt from HHEAR Example Application: </a:t>
            </a:r>
            <a:r>
              <a:rPr lang="en-US" sz="1200" noProof="0" dirty="0">
                <a:hlinkClick r:id="rId4" tooltip="Example Approved Application of the HHEAR Initial Application for HHEAR Services."/>
              </a:rPr>
              <a:t>https://hhearprogram.org/sites/default/files/HHEAR-SampleApplication-508.pdf</a:t>
            </a:r>
            <a:r>
              <a:rPr lang="en-US" sz="1200" noProof="0" dirty="0"/>
              <a:t> </a:t>
            </a:r>
          </a:p>
        </p:txBody>
      </p:sp>
      <p:sp>
        <p:nvSpPr>
          <p:cNvPr id="2" name="Slide Number Placeholder 6"/>
          <p:cNvSpPr>
            <a:spLocks noGrp="1"/>
          </p:cNvSpPr>
          <p:nvPr>
            <p:ph type="sldNum" sz="quarter" idx="14"/>
          </p:nvPr>
        </p:nvSpPr>
        <p:spPr/>
        <p:txBody>
          <a:bodyPr/>
          <a:lstStyle/>
          <a:p>
            <a:fld id="{6E9BD323-5EB5-474F-90F8-A44C25A9704B}" type="slidenum">
              <a:rPr lang="en-US" smtClean="0"/>
              <a:pPr/>
              <a:t>20</a:t>
            </a:fld>
            <a:endParaRPr lang="en-US" dirty="0"/>
          </a:p>
        </p:txBody>
      </p:sp>
    </p:spTree>
    <p:extLst>
      <p:ext uri="{BB962C8B-B14F-4D97-AF65-F5344CB8AC3E}">
        <p14:creationId xmlns:p14="http://schemas.microsoft.com/office/powerpoint/2010/main" val="2640492195"/>
      </p:ext>
    </p:extLst>
  </p:cSld>
  <p:clrMapOvr>
    <a:masterClrMapping/>
  </p:clrMapOvr>
  <mc:AlternateContent xmlns:mc="http://schemas.openxmlformats.org/markup-compatibility/2006" xmlns:p14="http://schemas.microsoft.com/office/powerpoint/2010/main">
    <mc:Choice Requires="p14">
      <p:transition spd="slow" p14:dur="2000" advTm="34960"/>
    </mc:Choice>
    <mc:Fallback xmlns="">
      <p:transition spd="slow" advTm="3496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Other tips – Resources</a:t>
            </a:r>
          </a:p>
        </p:txBody>
      </p:sp>
      <p:sp>
        <p:nvSpPr>
          <p:cNvPr id="4" name="Content Placeholder 3"/>
          <p:cNvSpPr>
            <a:spLocks noGrp="1"/>
          </p:cNvSpPr>
          <p:nvPr>
            <p:ph idx="1"/>
          </p:nvPr>
        </p:nvSpPr>
        <p:spPr/>
        <p:txBody>
          <a:bodyPr/>
          <a:lstStyle/>
          <a:p>
            <a:pPr marL="0" indent="0">
              <a:buNone/>
            </a:pPr>
            <a:r>
              <a:rPr lang="en-US" noProof="0" dirty="0"/>
              <a:t>Refer to the following webpages for more information:</a:t>
            </a:r>
          </a:p>
          <a:p>
            <a:pPr lvl="1">
              <a:spcBef>
                <a:spcPts val="1800"/>
              </a:spcBef>
            </a:pPr>
            <a:r>
              <a:rPr lang="en-US" noProof="0" dirty="0"/>
              <a:t>Research Priorities </a:t>
            </a:r>
          </a:p>
          <a:p>
            <a:pPr lvl="2">
              <a:buFont typeface="Calibri" panose="020F0502020204030204" pitchFamily="34" charset="0"/>
              <a:buChar char="–"/>
            </a:pPr>
            <a:r>
              <a:rPr lang="en-US" noProof="0" dirty="0">
                <a:hlinkClick r:id="rId3" tooltip="Research Priorities on HHEAR website."/>
              </a:rPr>
              <a:t>https://hhearprogram.org/research-priorities</a:t>
            </a:r>
            <a:r>
              <a:rPr lang="en-US" noProof="0" dirty="0"/>
              <a:t> </a:t>
            </a:r>
          </a:p>
          <a:p>
            <a:pPr lvl="1">
              <a:spcBef>
                <a:spcPts val="1800"/>
              </a:spcBef>
            </a:pPr>
            <a:r>
              <a:rPr lang="en-US" noProof="0" dirty="0"/>
              <a:t>Eligibility</a:t>
            </a:r>
          </a:p>
          <a:p>
            <a:pPr lvl="2">
              <a:buFont typeface="Calibri" panose="020F0502020204030204" pitchFamily="34" charset="0"/>
              <a:buChar char="–"/>
            </a:pPr>
            <a:r>
              <a:rPr lang="en-US" noProof="0" dirty="0">
                <a:solidFill>
                  <a:schemeClr val="accent3">
                    <a:lumMod val="50000"/>
                  </a:schemeClr>
                </a:solidFill>
                <a:hlinkClick r:id="rId4" tooltip="Eligibility on HHEAR website."/>
              </a:rPr>
              <a:t>https://hhearprogram.org/are-you-eligible-hhear-services</a:t>
            </a:r>
            <a:r>
              <a:rPr lang="en-US" noProof="0" dirty="0">
                <a:solidFill>
                  <a:schemeClr val="accent3">
                    <a:lumMod val="50000"/>
                  </a:schemeClr>
                </a:solidFill>
              </a:rPr>
              <a:t> </a:t>
            </a:r>
          </a:p>
          <a:p>
            <a:pPr lvl="1">
              <a:spcBef>
                <a:spcPts val="1800"/>
              </a:spcBef>
            </a:pPr>
            <a:r>
              <a:rPr lang="en-US" noProof="0" dirty="0"/>
              <a:t>Policies</a:t>
            </a:r>
          </a:p>
          <a:p>
            <a:pPr lvl="2">
              <a:buFont typeface="Calibri" panose="020F0502020204030204" pitchFamily="34" charset="0"/>
              <a:buChar char="–"/>
            </a:pPr>
            <a:r>
              <a:rPr lang="en-US" noProof="0" dirty="0">
                <a:solidFill>
                  <a:schemeClr val="accent3">
                    <a:lumMod val="50000"/>
                  </a:schemeClr>
                </a:solidFill>
                <a:hlinkClick r:id="rId5" tooltip="Policies on HHEAR website."/>
              </a:rPr>
              <a:t>https://hhearprogram.org/policies</a:t>
            </a:r>
            <a:r>
              <a:rPr lang="en-US" noProof="0" dirty="0">
                <a:solidFill>
                  <a:schemeClr val="accent3">
                    <a:lumMod val="50000"/>
                  </a:schemeClr>
                </a:solidFill>
              </a:rPr>
              <a:t> </a:t>
            </a:r>
          </a:p>
        </p:txBody>
      </p:sp>
      <p:sp>
        <p:nvSpPr>
          <p:cNvPr id="3" name="Slide Number Placeholder 4"/>
          <p:cNvSpPr>
            <a:spLocks noGrp="1"/>
          </p:cNvSpPr>
          <p:nvPr>
            <p:ph type="sldNum" sz="quarter" idx="10"/>
          </p:nvPr>
        </p:nvSpPr>
        <p:spPr/>
        <p:txBody>
          <a:bodyPr/>
          <a:lstStyle/>
          <a:p>
            <a:fld id="{6E9BD323-5EB5-474F-90F8-A44C25A9704B}" type="slidenum">
              <a:rPr lang="en-US" smtClean="0"/>
              <a:pPr/>
              <a:t>21</a:t>
            </a:fld>
            <a:endParaRPr lang="en-US" dirty="0"/>
          </a:p>
        </p:txBody>
      </p:sp>
    </p:spTree>
    <p:extLst>
      <p:ext uri="{BB962C8B-B14F-4D97-AF65-F5344CB8AC3E}">
        <p14:creationId xmlns:p14="http://schemas.microsoft.com/office/powerpoint/2010/main" val="444232290"/>
      </p:ext>
    </p:extLst>
  </p:cSld>
  <p:clrMapOvr>
    <a:masterClrMapping/>
  </p:clrMapOvr>
  <mc:AlternateContent xmlns:mc="http://schemas.openxmlformats.org/markup-compatibility/2006" xmlns:p14="http://schemas.microsoft.com/office/powerpoint/2010/main">
    <mc:Choice Requires="p14">
      <p:transition spd="slow" p14:dur="2000" advTm="17400"/>
    </mc:Choice>
    <mc:Fallback xmlns="">
      <p:transition spd="slow" advTm="174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HHEAR Program Goals</a:t>
            </a:r>
          </a:p>
        </p:txBody>
      </p:sp>
      <p:pic>
        <p:nvPicPr>
          <p:cNvPr id="10" name="Picture Placeholder 3" descr="Decorative image."/>
          <p:cNvPicPr>
            <a:picLocks noGrp="1" noChangeAspect="1"/>
          </p:cNvPicPr>
          <p:nvPr>
            <p:ph type="pic" sz="quarter" idx="14"/>
          </p:nvPr>
        </p:nvPicPr>
        <p:blipFill>
          <a:blip r:embed="rId3"/>
          <a:stretch>
            <a:fillRect/>
          </a:stretch>
        </p:blipFill>
        <p:spPr>
          <a:xfrm>
            <a:off x="165100" y="1488277"/>
            <a:ext cx="6059949" cy="3645724"/>
          </a:xfrm>
          <a:prstGeom prst="rect">
            <a:avLst/>
          </a:prstGeom>
        </p:spPr>
      </p:pic>
      <p:sp>
        <p:nvSpPr>
          <p:cNvPr id="5" name="Content Placeholder 4"/>
          <p:cNvSpPr>
            <a:spLocks noGrp="1"/>
          </p:cNvSpPr>
          <p:nvPr>
            <p:ph idx="1"/>
          </p:nvPr>
        </p:nvSpPr>
        <p:spPr>
          <a:xfrm>
            <a:off x="237959" y="2498638"/>
            <a:ext cx="3445041" cy="1596778"/>
          </a:xfrm>
        </p:spPr>
        <p:txBody>
          <a:bodyPr/>
          <a:lstStyle/>
          <a:p>
            <a:r>
              <a:rPr lang="en-US" noProof="0" dirty="0"/>
              <a:t>Advance understanding of the impact of environmental exposures on human health throughout the life course.</a:t>
            </a:r>
          </a:p>
        </p:txBody>
      </p:sp>
      <p:pic>
        <p:nvPicPr>
          <p:cNvPr id="11" name="Picture Placeholder 5" descr="Decorative image."/>
          <p:cNvPicPr>
            <a:picLocks noGrp="1" noChangeAspect="1"/>
          </p:cNvPicPr>
          <p:nvPr>
            <p:ph type="pic" sz="quarter" idx="15"/>
          </p:nvPr>
        </p:nvPicPr>
        <p:blipFill>
          <a:blip r:embed="rId4"/>
          <a:stretch>
            <a:fillRect/>
          </a:stretch>
        </p:blipFill>
        <p:spPr>
          <a:xfrm>
            <a:off x="5906101" y="2161523"/>
            <a:ext cx="6102625" cy="3322608"/>
          </a:xfrm>
          <a:prstGeom prst="rect">
            <a:avLst/>
          </a:prstGeom>
        </p:spPr>
      </p:pic>
      <p:sp>
        <p:nvSpPr>
          <p:cNvPr id="7" name="Content Placeholder 6"/>
          <p:cNvSpPr>
            <a:spLocks noGrp="1"/>
          </p:cNvSpPr>
          <p:nvPr>
            <p:ph idx="13"/>
          </p:nvPr>
        </p:nvSpPr>
        <p:spPr>
          <a:xfrm>
            <a:off x="8826499" y="4448422"/>
            <a:ext cx="3022779" cy="1596778"/>
          </a:xfrm>
        </p:spPr>
        <p:txBody>
          <a:bodyPr/>
          <a:lstStyle/>
          <a:p>
            <a:r>
              <a:rPr lang="en-US" noProof="0" dirty="0"/>
              <a:t>Promote characterization of the totality of human environmental exposures called the exposome.</a:t>
            </a:r>
          </a:p>
        </p:txBody>
      </p:sp>
      <p:sp>
        <p:nvSpPr>
          <p:cNvPr id="3" name="Slide Number Placeholder 7"/>
          <p:cNvSpPr>
            <a:spLocks noGrp="1"/>
          </p:cNvSpPr>
          <p:nvPr>
            <p:ph type="sldNum" sz="quarter" idx="12"/>
          </p:nvPr>
        </p:nvSpPr>
        <p:spPr/>
        <p:txBody>
          <a:bodyPr/>
          <a:lstStyle/>
          <a:p>
            <a:fld id="{8DA2C6BB-42E6-DF45-96A9-E839D1C5474D}" type="slidenum">
              <a:rPr lang="en-US" smtClean="0"/>
              <a:pPr/>
              <a:t>3</a:t>
            </a:fld>
            <a:endParaRPr lang="en-US" dirty="0"/>
          </a:p>
        </p:txBody>
      </p:sp>
    </p:spTree>
    <p:extLst>
      <p:ext uri="{BB962C8B-B14F-4D97-AF65-F5344CB8AC3E}">
        <p14:creationId xmlns:p14="http://schemas.microsoft.com/office/powerpoint/2010/main" val="480248826"/>
      </p:ext>
    </p:extLst>
  </p:cSld>
  <p:clrMapOvr>
    <a:masterClrMapping/>
  </p:clrMapOvr>
  <mc:AlternateContent xmlns:mc="http://schemas.openxmlformats.org/markup-compatibility/2006" xmlns:p14="http://schemas.microsoft.com/office/powerpoint/2010/main">
    <mc:Choice Requires="p14">
      <p:transition spd="slow" p14:dur="2000" advTm="38420"/>
    </mc:Choice>
    <mc:Fallback xmlns="">
      <p:transition spd="slow" advTm="384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Overview of Types of Studies HHEAR Supports</a:t>
            </a:r>
          </a:p>
        </p:txBody>
      </p:sp>
      <p:pic>
        <p:nvPicPr>
          <p:cNvPr id="19" name="Picture Placeholder 3" descr="Decorative image.">
            <a:extLst>
              <a:ext uri="{FF2B5EF4-FFF2-40B4-BE49-F238E27FC236}">
                <a16:creationId xmlns:a16="http://schemas.microsoft.com/office/drawing/2014/main" id="{EABEDB29-7611-40FA-B715-E07EEEE19A26}"/>
              </a:ext>
              <a:ext uri="{C183D7F6-B498-43B3-948B-1728B52AA6E4}">
                <adec:decorative xmlns:adec="http://schemas.microsoft.com/office/drawing/2017/decorative" val="1"/>
              </a:ext>
            </a:extLst>
          </p:cNvPr>
          <p:cNvPicPr>
            <a:picLocks noGrp="1" noChangeAspect="1"/>
          </p:cNvPicPr>
          <p:nvPr>
            <p:ph type="pic" sz="quarter" idx="37"/>
          </p:nvPr>
        </p:nvPicPr>
        <p:blipFill>
          <a:blip r:embed="rId3">
            <a:duotone>
              <a:schemeClr val="accent1">
                <a:shade val="45000"/>
                <a:satMod val="135000"/>
              </a:schemeClr>
              <a:prstClr val="white"/>
            </a:duotone>
          </a:blip>
          <a:srcRect l="183" r="183"/>
          <a:stretch>
            <a:fillRect/>
          </a:stretch>
        </p:blipFill>
        <p:spPr>
          <a:xfrm>
            <a:off x="889000" y="1535045"/>
            <a:ext cx="868680" cy="813816"/>
          </a:xfrm>
        </p:spPr>
      </p:pic>
      <p:sp>
        <p:nvSpPr>
          <p:cNvPr id="5" name="Content Placeholder 4">
            <a:extLst>
              <a:ext uri="{FF2B5EF4-FFF2-40B4-BE49-F238E27FC236}">
                <a16:creationId xmlns:a16="http://schemas.microsoft.com/office/drawing/2014/main" id="{E52A9171-8706-4548-89E9-87CB0FDE84A7}"/>
              </a:ext>
            </a:extLst>
          </p:cNvPr>
          <p:cNvSpPr>
            <a:spLocks noGrp="1"/>
          </p:cNvSpPr>
          <p:nvPr>
            <p:ph idx="1"/>
          </p:nvPr>
        </p:nvSpPr>
        <p:spPr>
          <a:xfrm>
            <a:off x="2253760" y="1413958"/>
            <a:ext cx="9334500" cy="1301107"/>
          </a:xfrm>
        </p:spPr>
        <p:txBody>
          <a:bodyPr>
            <a:noAutofit/>
          </a:bodyPr>
          <a:lstStyle/>
          <a:p>
            <a:pPr>
              <a:lnSpc>
                <a:spcPts val="3200"/>
              </a:lnSpc>
            </a:pPr>
            <a:r>
              <a:rPr lang="en-US" sz="3000" noProof="0" dirty="0"/>
              <a:t>HHEAR provides services for analysis of </a:t>
            </a:r>
            <a:r>
              <a:rPr lang="en-US" sz="3000" noProof="0" dirty="0">
                <a:solidFill>
                  <a:schemeClr val="bg2">
                    <a:lumMod val="25000"/>
                  </a:schemeClr>
                </a:solidFill>
              </a:rPr>
              <a:t>human and environmental samples </a:t>
            </a:r>
            <a:r>
              <a:rPr lang="en-US" sz="3000" noProof="0" dirty="0"/>
              <a:t>from human health studies to measure environmental exposures.</a:t>
            </a:r>
          </a:p>
        </p:txBody>
      </p:sp>
      <p:pic>
        <p:nvPicPr>
          <p:cNvPr id="20" name="Picture Placeholder 5" descr="Decorative image.">
            <a:extLst>
              <a:ext uri="{FF2B5EF4-FFF2-40B4-BE49-F238E27FC236}">
                <a16:creationId xmlns:a16="http://schemas.microsoft.com/office/drawing/2014/main" id="{88688CEF-EB8F-4CE0-8228-8A861941D5EB}"/>
              </a:ext>
              <a:ext uri="{C183D7F6-B498-43B3-948B-1728B52AA6E4}">
                <adec:decorative xmlns:adec="http://schemas.microsoft.com/office/drawing/2017/decorative" val="1"/>
              </a:ext>
            </a:extLst>
          </p:cNvPr>
          <p:cNvPicPr>
            <a:picLocks noGrp="1" noChangeAspect="1"/>
          </p:cNvPicPr>
          <p:nvPr>
            <p:ph type="pic" sz="quarter" idx="38"/>
          </p:nvPr>
        </p:nvPicPr>
        <p:blipFill>
          <a:blip r:embed="rId4">
            <a:duotone>
              <a:schemeClr val="accent2">
                <a:shade val="45000"/>
                <a:satMod val="135000"/>
              </a:schemeClr>
              <a:prstClr val="white"/>
            </a:duotone>
          </a:blip>
          <a:stretch>
            <a:fillRect/>
          </a:stretch>
        </p:blipFill>
        <p:spPr>
          <a:xfrm>
            <a:off x="849105" y="3473730"/>
            <a:ext cx="878159" cy="813816"/>
          </a:xfrm>
        </p:spPr>
      </p:pic>
      <p:sp>
        <p:nvSpPr>
          <p:cNvPr id="16" name="Content Placeholder 6"/>
          <p:cNvSpPr>
            <a:spLocks noGrp="1"/>
          </p:cNvSpPr>
          <p:nvPr>
            <p:ph idx="39"/>
          </p:nvPr>
        </p:nvSpPr>
        <p:spPr>
          <a:xfrm>
            <a:off x="2253760" y="2885063"/>
            <a:ext cx="9334500" cy="2093976"/>
          </a:xfrm>
        </p:spPr>
        <p:txBody>
          <a:bodyPr>
            <a:noAutofit/>
          </a:bodyPr>
          <a:lstStyle/>
          <a:p>
            <a:pPr>
              <a:lnSpc>
                <a:spcPts val="3200"/>
              </a:lnSpc>
            </a:pPr>
            <a:r>
              <a:rPr lang="en-US" sz="3000" noProof="0" dirty="0"/>
              <a:t>The program places a priority on HHEAR applications that have a focus on either discovery (</a:t>
            </a:r>
            <a:r>
              <a:rPr lang="en-US" sz="3000" noProof="0" dirty="0">
                <a:solidFill>
                  <a:schemeClr val="accent5">
                    <a:lumMod val="50000"/>
                  </a:schemeClr>
                </a:solidFill>
              </a:rPr>
              <a:t>untargeted analyses of the exposome</a:t>
            </a:r>
            <a:r>
              <a:rPr lang="en-US" sz="3000" noProof="0" dirty="0"/>
              <a:t>) or hypothesis-driven (</a:t>
            </a:r>
            <a:r>
              <a:rPr lang="en-US" sz="3000" noProof="0" dirty="0">
                <a:solidFill>
                  <a:schemeClr val="accent5">
                    <a:lumMod val="50000"/>
                  </a:schemeClr>
                </a:solidFill>
              </a:rPr>
              <a:t>targeted analyses</a:t>
            </a:r>
            <a:r>
              <a:rPr lang="en-US" sz="3000" noProof="0" dirty="0"/>
              <a:t>) research with adequate power to address the specific aims.</a:t>
            </a:r>
          </a:p>
        </p:txBody>
      </p:sp>
      <p:pic>
        <p:nvPicPr>
          <p:cNvPr id="21" name="Picture Placeholder 7" descr="Decorative image.">
            <a:extLst>
              <a:ext uri="{FF2B5EF4-FFF2-40B4-BE49-F238E27FC236}">
                <a16:creationId xmlns:a16="http://schemas.microsoft.com/office/drawing/2014/main" id="{9A62D576-1455-2042-8920-894AB3D4EF10}"/>
              </a:ext>
            </a:extLst>
          </p:cNvPr>
          <p:cNvPicPr>
            <a:picLocks noGrp="1" noChangeAspect="1"/>
          </p:cNvPicPr>
          <p:nvPr>
            <p:ph type="pic" sz="quarter" idx="40"/>
          </p:nvPr>
        </p:nvPicPr>
        <p:blipFill>
          <a:blip r:embed="rId5">
            <a:duotone>
              <a:schemeClr val="accent6">
                <a:shade val="45000"/>
                <a:satMod val="135000"/>
              </a:schemeClr>
              <a:prstClr val="white"/>
            </a:duotone>
          </a:blip>
          <a:stretch>
            <a:fillRect/>
          </a:stretch>
        </p:blipFill>
        <p:spPr>
          <a:xfrm>
            <a:off x="909983" y="5236214"/>
            <a:ext cx="813816" cy="658368"/>
          </a:xfrm>
        </p:spPr>
      </p:pic>
      <p:sp>
        <p:nvSpPr>
          <p:cNvPr id="18" name="Content Placeholder 8"/>
          <p:cNvSpPr>
            <a:spLocks noGrp="1"/>
          </p:cNvSpPr>
          <p:nvPr>
            <p:ph idx="41"/>
          </p:nvPr>
        </p:nvSpPr>
        <p:spPr>
          <a:xfrm>
            <a:off x="2253760" y="5331027"/>
            <a:ext cx="9334500" cy="484632"/>
          </a:xfrm>
        </p:spPr>
        <p:txBody>
          <a:bodyPr>
            <a:noAutofit/>
          </a:bodyPr>
          <a:lstStyle/>
          <a:p>
            <a:pPr>
              <a:lnSpc>
                <a:spcPts val="3200"/>
              </a:lnSpc>
            </a:pPr>
            <a:r>
              <a:rPr lang="en-US" sz="3000" noProof="0" dirty="0"/>
              <a:t>Pilot-scale studies are not appropriate for HHEAR.</a:t>
            </a:r>
          </a:p>
        </p:txBody>
      </p:sp>
      <p:sp>
        <p:nvSpPr>
          <p:cNvPr id="3" name="Slide Number Placeholder 9"/>
          <p:cNvSpPr>
            <a:spLocks noGrp="1"/>
          </p:cNvSpPr>
          <p:nvPr>
            <p:ph type="sldNum" sz="quarter" idx="10"/>
          </p:nvPr>
        </p:nvSpPr>
        <p:spPr/>
        <p:txBody>
          <a:bodyPr/>
          <a:lstStyle/>
          <a:p>
            <a:fld id="{6E9BD323-5EB5-474F-90F8-A44C25A9704B}" type="slidenum">
              <a:rPr lang="en-US" smtClean="0"/>
              <a:pPr/>
              <a:t>4</a:t>
            </a:fld>
            <a:endParaRPr lang="en-US" dirty="0"/>
          </a:p>
        </p:txBody>
      </p:sp>
    </p:spTree>
    <p:extLst>
      <p:ext uri="{BB962C8B-B14F-4D97-AF65-F5344CB8AC3E}">
        <p14:creationId xmlns:p14="http://schemas.microsoft.com/office/powerpoint/2010/main" val="2065731285"/>
      </p:ext>
    </p:extLst>
  </p:cSld>
  <p:clrMapOvr>
    <a:masterClrMapping/>
  </p:clrMapOvr>
  <mc:AlternateContent xmlns:mc="http://schemas.openxmlformats.org/markup-compatibility/2006" xmlns:p14="http://schemas.microsoft.com/office/powerpoint/2010/main">
    <mc:Choice Requires="p14">
      <p:transition spd="slow" p14:dur="2000" advTm="38210"/>
    </mc:Choice>
    <mc:Fallback xmlns="">
      <p:transition spd="slow" advTm="382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Prepare for Success</a:t>
            </a:r>
          </a:p>
        </p:txBody>
      </p:sp>
      <p:pic>
        <p:nvPicPr>
          <p:cNvPr id="50" name="Graphic 6" descr="Decorative image.">
            <a:extLst>
              <a:ext uri="{FF2B5EF4-FFF2-40B4-BE49-F238E27FC236}">
                <a16:creationId xmlns:a16="http://schemas.microsoft.com/office/drawing/2014/main" id="{CECEF098-CD8B-4721-9E1D-A909FF344782}"/>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84632" y="1235076"/>
            <a:ext cx="740664" cy="740664"/>
          </a:xfrm>
          <a:prstGeom prst="rect">
            <a:avLst/>
          </a:prstGeom>
        </p:spPr>
      </p:pic>
      <p:sp>
        <p:nvSpPr>
          <p:cNvPr id="37" name="Content Placeholder 7"/>
          <p:cNvSpPr>
            <a:spLocks noGrp="1"/>
          </p:cNvSpPr>
          <p:nvPr>
            <p:ph idx="1"/>
          </p:nvPr>
        </p:nvSpPr>
        <p:spPr>
          <a:xfrm>
            <a:off x="1195753" y="1235076"/>
            <a:ext cx="6247783" cy="4472387"/>
          </a:xfrm>
        </p:spPr>
        <p:txBody>
          <a:bodyPr>
            <a:noAutofit/>
          </a:bodyPr>
          <a:lstStyle/>
          <a:p>
            <a:pPr marL="0" indent="0">
              <a:buNone/>
            </a:pPr>
            <a:r>
              <a:rPr lang="en-US" sz="2000" b="1" noProof="0" dirty="0">
                <a:solidFill>
                  <a:schemeClr val="tx2"/>
                </a:solidFill>
              </a:rPr>
              <a:t>Tips: Be fully informed! Go to HHEARProgram.org. Read the information in the “How to Apply” section to answer these questions: </a:t>
            </a:r>
          </a:p>
          <a:p>
            <a:pPr>
              <a:spcAft>
                <a:spcPts val="500"/>
              </a:spcAft>
            </a:pPr>
            <a:r>
              <a:rPr lang="en-US" sz="2000" noProof="0" dirty="0"/>
              <a:t>Have you checked on the availability of the samples you want to submit for analysis?</a:t>
            </a:r>
          </a:p>
          <a:p>
            <a:pPr>
              <a:spcAft>
                <a:spcPts val="500"/>
              </a:spcAft>
            </a:pPr>
            <a:r>
              <a:rPr lang="en-US" sz="2000" noProof="0" dirty="0"/>
              <a:t>Does the informed consent form for your parent project allow use of data and samples for unspecified future research and public sharing of de-identified data?</a:t>
            </a:r>
          </a:p>
          <a:p>
            <a:pPr>
              <a:spcAft>
                <a:spcPts val="500"/>
              </a:spcAft>
            </a:pPr>
            <a:r>
              <a:rPr lang="en-US" sz="2000" noProof="0" dirty="0"/>
              <a:t>Does the data sharing policy for your parent project conflict with HHEAR data sharing policies?</a:t>
            </a:r>
          </a:p>
          <a:p>
            <a:pPr>
              <a:spcAft>
                <a:spcPts val="500"/>
              </a:spcAft>
            </a:pPr>
            <a:r>
              <a:rPr lang="en-US" sz="2000" noProof="0" dirty="0"/>
              <a:t>Can you comply with the HHEAR application review and post-approval deadlines?</a:t>
            </a:r>
          </a:p>
        </p:txBody>
      </p:sp>
      <p:pic>
        <p:nvPicPr>
          <p:cNvPr id="51" name="Content Placeholder 8" descr="Screenshot of Step 4 of the HHEAR Initial Appplication for HHEAR Services. The example application shows the &quot;Agreement to HHEAR Policies&quot; section.">
            <a:extLst>
              <a:ext uri="{FF2B5EF4-FFF2-40B4-BE49-F238E27FC236}">
                <a16:creationId xmlns:a16="http://schemas.microsoft.com/office/drawing/2014/main" id="{3C9302CD-06D1-4335-81D0-601EF6BED216}"/>
              </a:ext>
            </a:extLst>
          </p:cNvPr>
          <p:cNvPicPr>
            <a:picLocks noGrp="1" noChangeAspect="1"/>
          </p:cNvPicPr>
          <p:nvPr>
            <p:ph sz="quarter" idx="41"/>
          </p:nvPr>
        </p:nvPicPr>
        <p:blipFill>
          <a:blip r:embed="rId5"/>
          <a:stretch>
            <a:fillRect/>
          </a:stretch>
        </p:blipFill>
        <p:spPr>
          <a:xfrm>
            <a:off x="7708900" y="1247744"/>
            <a:ext cx="4046538" cy="3438587"/>
          </a:xfrm>
          <a:prstGeom prst="rect">
            <a:avLst/>
          </a:prstGeom>
          <a:ln>
            <a:noFill/>
          </a:ln>
          <a:effectLst>
            <a:outerShdw blurRad="292100" dist="139700" dir="2700000" algn="tl" rotWithShape="0">
              <a:srgbClr val="333333">
                <a:alpha val="65000"/>
              </a:srgbClr>
            </a:outerShdw>
          </a:effectLst>
        </p:spPr>
      </p:pic>
      <p:sp>
        <p:nvSpPr>
          <p:cNvPr id="44" name="Content Placeholder 9"/>
          <p:cNvSpPr>
            <a:spLocks noGrp="1"/>
          </p:cNvSpPr>
          <p:nvPr>
            <p:ph sz="quarter" idx="42"/>
          </p:nvPr>
        </p:nvSpPr>
        <p:spPr>
          <a:xfrm>
            <a:off x="7634068" y="4838700"/>
            <a:ext cx="4046538" cy="596900"/>
          </a:xfrm>
        </p:spPr>
        <p:txBody>
          <a:bodyPr/>
          <a:lstStyle/>
          <a:p>
            <a:r>
              <a:rPr lang="en-US" noProof="0" dirty="0"/>
              <a:t>Excerpt from HHEAR Example Application: </a:t>
            </a:r>
            <a:r>
              <a:rPr lang="en-US" noProof="0" dirty="0">
                <a:hlinkClick r:id="rId6" tooltip="Example Approved Application of the HHEAR Initial Application for HHEAR Services."/>
              </a:rPr>
              <a:t>https://hhearprogram.org/sites/default/files/HHEAR-SampleApplication-508.pdf</a:t>
            </a:r>
            <a:r>
              <a:rPr lang="en-US" noProof="0" dirty="0"/>
              <a:t> </a:t>
            </a:r>
          </a:p>
        </p:txBody>
      </p:sp>
      <p:sp>
        <p:nvSpPr>
          <p:cNvPr id="45" name="Content Placeholder 10"/>
          <p:cNvSpPr>
            <a:spLocks noGrp="1"/>
          </p:cNvSpPr>
          <p:nvPr>
            <p:ph sz="quarter" idx="43"/>
          </p:nvPr>
        </p:nvSpPr>
        <p:spPr>
          <a:xfrm>
            <a:off x="876891" y="5707464"/>
            <a:ext cx="10878547" cy="626426"/>
          </a:xfrm>
        </p:spPr>
        <p:txBody>
          <a:bodyPr/>
          <a:lstStyle/>
          <a:p>
            <a:r>
              <a:rPr lang="en-US" noProof="0" dirty="0">
                <a:solidFill>
                  <a:schemeClr val="tx2"/>
                </a:solidFill>
              </a:rPr>
              <a:t>If you need assistance on how to interpret HHEAR policies for your application, contact the HHEAR coordinating center at </a:t>
            </a:r>
            <a:r>
              <a:rPr lang="en-US" noProof="0" dirty="0">
                <a:hlinkClick r:id="rId7"/>
              </a:rPr>
              <a:t>HHEARHelp@westat.com</a:t>
            </a:r>
            <a:r>
              <a:rPr lang="en-US" noProof="0" dirty="0"/>
              <a:t> </a:t>
            </a:r>
            <a:r>
              <a:rPr lang="en-US" noProof="0" dirty="0">
                <a:solidFill>
                  <a:schemeClr val="tx2"/>
                </a:solidFill>
              </a:rPr>
              <a:t>for support.</a:t>
            </a:r>
            <a:endParaRPr lang="en-US" noProof="0" dirty="0"/>
          </a:p>
        </p:txBody>
      </p:sp>
      <p:sp>
        <p:nvSpPr>
          <p:cNvPr id="3" name="Slide Number Placeholder 11"/>
          <p:cNvSpPr>
            <a:spLocks noGrp="1"/>
          </p:cNvSpPr>
          <p:nvPr>
            <p:ph type="sldNum" sz="quarter" idx="10"/>
          </p:nvPr>
        </p:nvSpPr>
        <p:spPr/>
        <p:txBody>
          <a:bodyPr/>
          <a:lstStyle/>
          <a:p>
            <a:fld id="{6E9BD323-5EB5-474F-90F8-A44C25A9704B}" type="slidenum">
              <a:rPr lang="en-US" smtClean="0"/>
              <a:pPr/>
              <a:t>5</a:t>
            </a:fld>
            <a:endParaRPr lang="en-US" dirty="0"/>
          </a:p>
        </p:txBody>
      </p:sp>
    </p:spTree>
    <p:extLst>
      <p:ext uri="{BB962C8B-B14F-4D97-AF65-F5344CB8AC3E}">
        <p14:creationId xmlns:p14="http://schemas.microsoft.com/office/powerpoint/2010/main" val="1921793372"/>
      </p:ext>
    </p:extLst>
  </p:cSld>
  <p:clrMapOvr>
    <a:masterClrMapping/>
  </p:clrMapOvr>
  <mc:AlternateContent xmlns:mc="http://schemas.openxmlformats.org/markup-compatibility/2006" xmlns:p14="http://schemas.microsoft.com/office/powerpoint/2010/main">
    <mc:Choice Requires="p14">
      <p:transition spd="slow" p14:dur="2000" advTm="124490"/>
    </mc:Choice>
    <mc:Fallback xmlns="">
      <p:transition spd="slow" advTm="1244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p:txBody>
          <a:bodyPr/>
          <a:lstStyle/>
          <a:p>
            <a:r>
              <a:rPr lang="en-US" noProof="0" dirty="0"/>
              <a:t>Elements of a Successful HHEAR Application</a:t>
            </a:r>
          </a:p>
        </p:txBody>
      </p:sp>
      <p:sp>
        <p:nvSpPr>
          <p:cNvPr id="26" name="Content Placeholder 3">
            <a:extLst>
              <a:ext uri="{FF2B5EF4-FFF2-40B4-BE49-F238E27FC236}">
                <a16:creationId xmlns:a16="http://schemas.microsoft.com/office/drawing/2014/main" id="{AEE1A575-F0D0-40DA-9FA3-4389EE8F4685}"/>
              </a:ext>
            </a:extLst>
          </p:cNvPr>
          <p:cNvSpPr>
            <a:spLocks noGrp="1"/>
          </p:cNvSpPr>
          <p:nvPr>
            <p:ph sz="quarter" idx="13"/>
          </p:nvPr>
        </p:nvSpPr>
        <p:spPr/>
        <p:txBody>
          <a:bodyPr/>
          <a:lstStyle/>
          <a:p>
            <a:r>
              <a:rPr lang="en-US" noProof="0" dirty="0"/>
              <a:t>High quality applications will include the following…</a:t>
            </a:r>
          </a:p>
        </p:txBody>
      </p:sp>
      <p:sp>
        <p:nvSpPr>
          <p:cNvPr id="21" name="Content Placeholder 4"/>
          <p:cNvSpPr>
            <a:spLocks noGrp="1"/>
          </p:cNvSpPr>
          <p:nvPr>
            <p:ph idx="37"/>
          </p:nvPr>
        </p:nvSpPr>
        <p:spPr/>
        <p:txBody>
          <a:bodyPr/>
          <a:lstStyle/>
          <a:p>
            <a:r>
              <a:rPr lang="en-US" sz="2800" noProof="0" dirty="0">
                <a:solidFill>
                  <a:schemeClr val="tx1"/>
                </a:solidFill>
              </a:rPr>
              <a:t>1</a:t>
            </a:r>
            <a:r>
              <a:rPr lang="en-US" noProof="0" dirty="0"/>
              <a:t>.      An explanation of the significance of the project</a:t>
            </a:r>
          </a:p>
        </p:txBody>
      </p:sp>
      <p:sp>
        <p:nvSpPr>
          <p:cNvPr id="22" name="Content Placeholder 5"/>
          <p:cNvSpPr>
            <a:spLocks noGrp="1"/>
          </p:cNvSpPr>
          <p:nvPr>
            <p:ph idx="38"/>
          </p:nvPr>
        </p:nvSpPr>
        <p:spPr/>
        <p:txBody>
          <a:bodyPr/>
          <a:lstStyle/>
          <a:p>
            <a:r>
              <a:rPr lang="en-US" sz="2800" noProof="0" dirty="0">
                <a:solidFill>
                  <a:schemeClr val="tx1"/>
                </a:solidFill>
              </a:rPr>
              <a:t>2</a:t>
            </a:r>
            <a:r>
              <a:rPr lang="en-US" noProof="0" dirty="0"/>
              <a:t>.      Accurate information regarding study design, participants, and samples</a:t>
            </a:r>
          </a:p>
        </p:txBody>
      </p:sp>
      <p:sp>
        <p:nvSpPr>
          <p:cNvPr id="23" name="Content Placeholder 6"/>
          <p:cNvSpPr>
            <a:spLocks noGrp="1"/>
          </p:cNvSpPr>
          <p:nvPr>
            <p:ph idx="39"/>
          </p:nvPr>
        </p:nvSpPr>
        <p:spPr/>
        <p:txBody>
          <a:bodyPr/>
          <a:lstStyle/>
          <a:p>
            <a:r>
              <a:rPr lang="en-US" sz="2800" noProof="0" dirty="0">
                <a:solidFill>
                  <a:schemeClr val="tx1"/>
                </a:solidFill>
              </a:rPr>
              <a:t>3</a:t>
            </a:r>
            <a:r>
              <a:rPr lang="en-US" noProof="0" dirty="0"/>
              <a:t>.      A justification for </a:t>
            </a:r>
            <a:r>
              <a:rPr lang="en-US" i="1" noProof="0" dirty="0"/>
              <a:t>each</a:t>
            </a:r>
            <a:r>
              <a:rPr lang="en-US" noProof="0" dirty="0"/>
              <a:t> requested lab analysis</a:t>
            </a:r>
          </a:p>
        </p:txBody>
      </p:sp>
      <p:sp>
        <p:nvSpPr>
          <p:cNvPr id="24" name="Content Placeholder 7"/>
          <p:cNvSpPr>
            <a:spLocks noGrp="1"/>
          </p:cNvSpPr>
          <p:nvPr>
            <p:ph idx="40"/>
          </p:nvPr>
        </p:nvSpPr>
        <p:spPr/>
        <p:txBody>
          <a:bodyPr/>
          <a:lstStyle/>
          <a:p>
            <a:r>
              <a:rPr lang="en-US" sz="2800" noProof="0" dirty="0">
                <a:solidFill>
                  <a:schemeClr val="tx1"/>
                </a:solidFill>
              </a:rPr>
              <a:t>4</a:t>
            </a:r>
            <a:r>
              <a:rPr lang="en-US" noProof="0" dirty="0"/>
              <a:t>.      A statistical analysis approach and power calculations for each aim</a:t>
            </a:r>
          </a:p>
        </p:txBody>
      </p:sp>
      <p:sp>
        <p:nvSpPr>
          <p:cNvPr id="3" name="Slide Number Placeholder 8"/>
          <p:cNvSpPr>
            <a:spLocks noGrp="1"/>
          </p:cNvSpPr>
          <p:nvPr>
            <p:ph type="sldNum" sz="quarter" idx="14"/>
          </p:nvPr>
        </p:nvSpPr>
        <p:spPr/>
        <p:txBody>
          <a:bodyPr/>
          <a:lstStyle/>
          <a:p>
            <a:fld id="{6E9BD323-5EB5-474F-90F8-A44C25A9704B}" type="slidenum">
              <a:rPr lang="en-US" smtClean="0"/>
              <a:pPr/>
              <a:t>6</a:t>
            </a:fld>
            <a:endParaRPr lang="en-US" dirty="0"/>
          </a:p>
        </p:txBody>
      </p:sp>
    </p:spTree>
    <p:extLst>
      <p:ext uri="{BB962C8B-B14F-4D97-AF65-F5344CB8AC3E}">
        <p14:creationId xmlns:p14="http://schemas.microsoft.com/office/powerpoint/2010/main" val="586132783"/>
      </p:ext>
    </p:extLst>
  </p:cSld>
  <p:clrMapOvr>
    <a:masterClrMapping/>
  </p:clrMapOvr>
  <mc:AlternateContent xmlns:mc="http://schemas.openxmlformats.org/markup-compatibility/2006" xmlns:p14="http://schemas.microsoft.com/office/powerpoint/2010/main">
    <mc:Choice Requires="p14">
      <p:transition spd="slow" p14:dur="2000" advTm="40500"/>
    </mc:Choice>
    <mc:Fallback xmlns="">
      <p:transition spd="slow" advTm="405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1"/>
            <a:ext cx="10972800" cy="926122"/>
          </a:xfrm>
        </p:spPr>
        <p:txBody>
          <a:bodyPr/>
          <a:lstStyle/>
          <a:p>
            <a:pPr>
              <a:tabLst>
                <a:tab pos="10523538" algn="r"/>
              </a:tabLst>
            </a:pPr>
            <a:r>
              <a:rPr lang="en-US" noProof="0" dirty="0"/>
              <a:t>1. Significance	</a:t>
            </a:r>
            <a:r>
              <a:rPr lang="en-US" sz="1600" noProof="0" dirty="0"/>
              <a:t> (1 of 2)</a:t>
            </a:r>
            <a:endParaRPr lang="en-US" noProof="0" dirty="0"/>
          </a:p>
        </p:txBody>
      </p:sp>
      <p:sp>
        <p:nvSpPr>
          <p:cNvPr id="11" name="Content Placeholder 3"/>
          <p:cNvSpPr>
            <a:spLocks noGrp="1"/>
          </p:cNvSpPr>
          <p:nvPr>
            <p:ph sz="quarter" idx="13"/>
          </p:nvPr>
        </p:nvSpPr>
        <p:spPr>
          <a:xfrm>
            <a:off x="655319" y="1343984"/>
            <a:ext cx="5612131" cy="1878188"/>
          </a:xfrm>
        </p:spPr>
        <p:txBody>
          <a:bodyPr>
            <a:normAutofit/>
          </a:bodyPr>
          <a:lstStyle/>
          <a:p>
            <a:pPr marL="0" indent="0">
              <a:buNone/>
            </a:pPr>
            <a:r>
              <a:rPr lang="en-US" sz="3600" noProof="0" dirty="0"/>
              <a:t>A successful application will clearly demonstrate that the proposed study…</a:t>
            </a:r>
          </a:p>
        </p:txBody>
      </p:sp>
      <p:sp>
        <p:nvSpPr>
          <p:cNvPr id="13" name="Content Placeholder 4"/>
          <p:cNvSpPr>
            <a:spLocks noGrp="1"/>
          </p:cNvSpPr>
          <p:nvPr>
            <p:ph idx="37"/>
          </p:nvPr>
        </p:nvSpPr>
        <p:spPr>
          <a:xfrm>
            <a:off x="1002534" y="3405012"/>
            <a:ext cx="10579865" cy="2879674"/>
          </a:xfrm>
        </p:spPr>
        <p:txBody>
          <a:bodyPr/>
          <a:lstStyle/>
          <a:p>
            <a:pPr lvl="0">
              <a:buFont typeface="Wingdings" panose="05000000000000000000" pitchFamily="2" charset="2"/>
              <a:buChar char="ü"/>
            </a:pPr>
            <a:r>
              <a:rPr lang="en-US" noProof="0" dirty="0"/>
              <a:t>is consistent with HHEAR research priorities</a:t>
            </a:r>
          </a:p>
          <a:p>
            <a:pPr lvl="0">
              <a:buFont typeface="Wingdings" panose="05000000000000000000" pitchFamily="2" charset="2"/>
              <a:buChar char="ü"/>
            </a:pPr>
            <a:r>
              <a:rPr lang="en-US" noProof="0" dirty="0"/>
              <a:t>adds or expands environmental exposure analyses for the parent study</a:t>
            </a:r>
          </a:p>
          <a:p>
            <a:pPr lvl="0">
              <a:buFont typeface="Wingdings" panose="05000000000000000000" pitchFamily="2" charset="2"/>
              <a:buChar char="ü"/>
            </a:pPr>
            <a:r>
              <a:rPr lang="en-US" noProof="0" dirty="0"/>
              <a:t>advances the understanding of the role of environmental exposures in human health</a:t>
            </a:r>
          </a:p>
        </p:txBody>
      </p:sp>
      <p:pic>
        <p:nvPicPr>
          <p:cNvPr id="20" name="Content Placeholder 5" descr="Screenshot excerpt from the HHEAR Initial Appplication for HHEAR Services outlining what needs to be in a successful application.">
            <a:extLst>
              <a:ext uri="{FF2B5EF4-FFF2-40B4-BE49-F238E27FC236}">
                <a16:creationId xmlns:a16="http://schemas.microsoft.com/office/drawing/2014/main" id="{A3CA4061-DD94-458D-ADF6-71E9049441CA}"/>
              </a:ext>
            </a:extLst>
          </p:cNvPr>
          <p:cNvPicPr>
            <a:picLocks noGrp="1" noChangeAspect="1"/>
          </p:cNvPicPr>
          <p:nvPr>
            <p:ph idx="1"/>
          </p:nvPr>
        </p:nvPicPr>
        <p:blipFill rotWithShape="1">
          <a:blip r:embed="rId3"/>
          <a:srcRect t="7883" b="21490"/>
          <a:stretch/>
        </p:blipFill>
        <p:spPr>
          <a:xfrm>
            <a:off x="6267450" y="1344613"/>
            <a:ext cx="5565436" cy="1992312"/>
          </a:xfrm>
          <a:prstGeom prst="rect">
            <a:avLst/>
          </a:prstGeom>
        </p:spPr>
      </p:pic>
      <p:sp>
        <p:nvSpPr>
          <p:cNvPr id="3" name="Slide Number Placeholder 6"/>
          <p:cNvSpPr>
            <a:spLocks noGrp="1"/>
          </p:cNvSpPr>
          <p:nvPr>
            <p:ph type="sldNum" sz="quarter" idx="14"/>
          </p:nvPr>
        </p:nvSpPr>
        <p:spPr/>
        <p:txBody>
          <a:bodyPr/>
          <a:lstStyle/>
          <a:p>
            <a:fld id="{6E9BD323-5EB5-474F-90F8-A44C25A9704B}" type="slidenum">
              <a:rPr lang="en-US" smtClean="0"/>
              <a:pPr/>
              <a:t>7</a:t>
            </a:fld>
            <a:endParaRPr lang="en-US" dirty="0"/>
          </a:p>
        </p:txBody>
      </p:sp>
    </p:spTree>
    <p:extLst>
      <p:ext uri="{BB962C8B-B14F-4D97-AF65-F5344CB8AC3E}">
        <p14:creationId xmlns:p14="http://schemas.microsoft.com/office/powerpoint/2010/main" val="607869544"/>
      </p:ext>
    </p:extLst>
  </p:cSld>
  <p:clrMapOvr>
    <a:masterClrMapping/>
  </p:clrMapOvr>
  <mc:AlternateContent xmlns:mc="http://schemas.openxmlformats.org/markup-compatibility/2006" xmlns:p14="http://schemas.microsoft.com/office/powerpoint/2010/main">
    <mc:Choice Requires="p14">
      <p:transition spd="slow" p14:dur="2000" advTm="31680"/>
    </mc:Choice>
    <mc:Fallback xmlns="">
      <p:transition spd="slow" advTm="316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5B75-004E-8144-9005-9ACA853265AD}"/>
              </a:ext>
            </a:extLst>
          </p:cNvPr>
          <p:cNvSpPr>
            <a:spLocks noGrp="1"/>
          </p:cNvSpPr>
          <p:nvPr>
            <p:ph type="title"/>
          </p:nvPr>
        </p:nvSpPr>
        <p:spPr>
          <a:xfrm>
            <a:off x="609600" y="1"/>
            <a:ext cx="10972800" cy="926122"/>
          </a:xfrm>
        </p:spPr>
        <p:txBody>
          <a:bodyPr>
            <a:normAutofit/>
          </a:bodyPr>
          <a:lstStyle/>
          <a:p>
            <a:pPr>
              <a:tabLst>
                <a:tab pos="10523538" algn="r"/>
              </a:tabLst>
            </a:pPr>
            <a:r>
              <a:rPr lang="en-US" noProof="0" dirty="0"/>
              <a:t>1. Significance	</a:t>
            </a:r>
            <a:r>
              <a:rPr lang="en-US" sz="1600" noProof="0" dirty="0"/>
              <a:t>(2 of 2)</a:t>
            </a:r>
            <a:endParaRPr lang="en-US" noProof="0" dirty="0"/>
          </a:p>
        </p:txBody>
      </p:sp>
      <p:pic>
        <p:nvPicPr>
          <p:cNvPr id="18" name="Graphic 3" descr="Decorative image.">
            <a:extLst>
              <a:ext uri="{FF2B5EF4-FFF2-40B4-BE49-F238E27FC236}">
                <a16:creationId xmlns:a16="http://schemas.microsoft.com/office/drawing/2014/main" id="{490E8F60-43C2-44DE-90E6-277B7779FC49}"/>
              </a:ext>
              <a:ext uri="{C183D7F6-B498-43B3-948B-1728B52AA6E4}">
                <adec:decorative xmlns:adec="http://schemas.microsoft.com/office/drawing/2017/decorative" val="1"/>
              </a:ext>
            </a:extLst>
          </p:cNvPr>
          <p:cNvPicPr>
            <a:picLocks noGrp="1" noChangeAspect="1"/>
          </p:cNvPicPr>
          <p:nvPr>
            <p:ph type="pic" sz="quarter" idx="40"/>
          </p:nvPr>
        </p:nvPicPr>
        <p:blipFill>
          <a:blip r:embed="rId3">
            <a:extLst>
              <a:ext uri="{96DAC541-7B7A-43D3-8B79-37D633B846F1}">
                <asvg:svgBlip xmlns:asvg="http://schemas.microsoft.com/office/drawing/2016/SVG/main" r:embed="rId4"/>
              </a:ext>
            </a:extLst>
          </a:blip>
          <a:srcRect l="107" r="107"/>
          <a:stretch/>
        </p:blipFill>
        <p:spPr>
          <a:xfrm>
            <a:off x="484930" y="1235076"/>
            <a:ext cx="740664" cy="740664"/>
          </a:xfrm>
          <a:prstGeom prst="rect">
            <a:avLst/>
          </a:prstGeom>
        </p:spPr>
      </p:pic>
      <p:sp>
        <p:nvSpPr>
          <p:cNvPr id="5" name="Content Placeholder 4"/>
          <p:cNvSpPr>
            <a:spLocks noGrp="1"/>
          </p:cNvSpPr>
          <p:nvPr>
            <p:ph idx="1"/>
          </p:nvPr>
        </p:nvSpPr>
        <p:spPr>
          <a:xfrm>
            <a:off x="1191323" y="1383029"/>
            <a:ext cx="10729405" cy="4109721"/>
          </a:xfrm>
        </p:spPr>
        <p:txBody>
          <a:bodyPr>
            <a:noAutofit/>
          </a:bodyPr>
          <a:lstStyle/>
          <a:p>
            <a:pPr marL="0" indent="0">
              <a:lnSpc>
                <a:spcPts val="2400"/>
              </a:lnSpc>
              <a:spcAft>
                <a:spcPts val="2400"/>
              </a:spcAft>
              <a:buNone/>
            </a:pPr>
            <a:r>
              <a:rPr lang="en-US" sz="2800" noProof="0" dirty="0">
                <a:solidFill>
                  <a:schemeClr val="tx2"/>
                </a:solidFill>
              </a:rPr>
              <a:t>Tips</a:t>
            </a:r>
          </a:p>
          <a:p>
            <a:pPr>
              <a:lnSpc>
                <a:spcPts val="2400"/>
              </a:lnSpc>
              <a:spcBef>
                <a:spcPts val="1200"/>
              </a:spcBef>
            </a:pPr>
            <a:r>
              <a:rPr lang="en-US" sz="2200" spc="-10" noProof="0" dirty="0"/>
              <a:t>Describe the strengths and weaknesses of the data and previously performed work upon which the proposal is based. Provide citations to support your premise.</a:t>
            </a:r>
          </a:p>
          <a:p>
            <a:pPr>
              <a:lnSpc>
                <a:spcPts val="2400"/>
              </a:lnSpc>
              <a:spcBef>
                <a:spcPts val="1200"/>
              </a:spcBef>
            </a:pPr>
            <a:r>
              <a:rPr lang="en-US" sz="2200" spc="-10" noProof="0" dirty="0"/>
              <a:t>Clearly describe exposures, primary health outcomes, and any secondary outcomes for each of your specific aims.</a:t>
            </a:r>
          </a:p>
          <a:p>
            <a:pPr>
              <a:lnSpc>
                <a:spcPts val="2400"/>
              </a:lnSpc>
              <a:spcBef>
                <a:spcPts val="1200"/>
              </a:spcBef>
            </a:pPr>
            <a:r>
              <a:rPr lang="en-US" sz="2200" spc="-10" noProof="0" dirty="0"/>
              <a:t>Provide a justification for the proposed number of participants to be included for each aim.</a:t>
            </a:r>
          </a:p>
          <a:p>
            <a:pPr>
              <a:lnSpc>
                <a:spcPts val="2400"/>
              </a:lnSpc>
              <a:spcBef>
                <a:spcPts val="1200"/>
              </a:spcBef>
            </a:pPr>
            <a:r>
              <a:rPr lang="en-US" sz="2200" spc="-10" noProof="0" dirty="0"/>
              <a:t>Provide a scientific rationale for each requested lab analysis. Explain how you will use the lab analysis results to assess the relationship between the exposure and health outcome for each specific aim.</a:t>
            </a:r>
          </a:p>
        </p:txBody>
      </p:sp>
      <p:sp>
        <p:nvSpPr>
          <p:cNvPr id="17" name="Content Placeholder 5"/>
          <p:cNvSpPr>
            <a:spLocks noGrp="1"/>
          </p:cNvSpPr>
          <p:nvPr>
            <p:ph sz="quarter" idx="43"/>
          </p:nvPr>
        </p:nvSpPr>
        <p:spPr>
          <a:xfrm>
            <a:off x="872198" y="5511164"/>
            <a:ext cx="10888393" cy="749299"/>
          </a:xfrm>
        </p:spPr>
        <p:txBody>
          <a:bodyPr/>
          <a:lstStyle/>
          <a:p>
            <a:r>
              <a:rPr lang="en-US" noProof="0" dirty="0">
                <a:solidFill>
                  <a:schemeClr val="tx2"/>
                </a:solidFill>
              </a:rPr>
              <a:t>If you need </a:t>
            </a:r>
            <a:r>
              <a:rPr lang="en-US" noProof="0" dirty="0">
                <a:solidFill>
                  <a:srgbClr val="0578B1"/>
                </a:solidFill>
              </a:rPr>
              <a:t>assistanc</a:t>
            </a:r>
            <a:r>
              <a:rPr lang="en-US" noProof="0" dirty="0">
                <a:solidFill>
                  <a:schemeClr val="tx2"/>
                </a:solidFill>
              </a:rPr>
              <a:t>e with this aspect of your application, contact the HHEAR coordinating center at </a:t>
            </a:r>
            <a:r>
              <a:rPr lang="en-US" noProof="0" dirty="0">
                <a:hlinkClick r:id="rId5"/>
              </a:rPr>
              <a:t>HHEARHelp@westat.com</a:t>
            </a:r>
            <a:r>
              <a:rPr lang="en-US" noProof="0" dirty="0"/>
              <a:t> </a:t>
            </a:r>
            <a:r>
              <a:rPr lang="en-US" noProof="0" dirty="0">
                <a:solidFill>
                  <a:schemeClr val="tx2"/>
                </a:solidFill>
              </a:rPr>
              <a:t>for support.</a:t>
            </a:r>
          </a:p>
        </p:txBody>
      </p:sp>
      <p:sp>
        <p:nvSpPr>
          <p:cNvPr id="3" name="Slide Number Placeholder 6"/>
          <p:cNvSpPr>
            <a:spLocks noGrp="1"/>
          </p:cNvSpPr>
          <p:nvPr>
            <p:ph type="sldNum" sz="quarter" idx="10"/>
          </p:nvPr>
        </p:nvSpPr>
        <p:spPr/>
        <p:txBody>
          <a:bodyPr/>
          <a:lstStyle/>
          <a:p>
            <a:fld id="{6E9BD323-5EB5-474F-90F8-A44C25A9704B}" type="slidenum">
              <a:rPr lang="en-US" smtClean="0"/>
              <a:pPr/>
              <a:t>8</a:t>
            </a:fld>
            <a:endParaRPr lang="en-US" dirty="0"/>
          </a:p>
        </p:txBody>
      </p:sp>
    </p:spTree>
    <p:extLst>
      <p:ext uri="{BB962C8B-B14F-4D97-AF65-F5344CB8AC3E}">
        <p14:creationId xmlns:p14="http://schemas.microsoft.com/office/powerpoint/2010/main" val="965752087"/>
      </p:ext>
    </p:extLst>
  </p:cSld>
  <p:clrMapOvr>
    <a:masterClrMapping/>
  </p:clrMapOvr>
  <mc:AlternateContent xmlns:mc="http://schemas.openxmlformats.org/markup-compatibility/2006" xmlns:p14="http://schemas.microsoft.com/office/powerpoint/2010/main">
    <mc:Choice Requires="p14">
      <p:transition spd="slow" p14:dur="2000" advTm="57060"/>
    </mc:Choice>
    <mc:Fallback xmlns="">
      <p:transition spd="slow" advTm="570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26122"/>
          </a:xfrm>
        </p:spPr>
        <p:txBody>
          <a:bodyPr/>
          <a:lstStyle/>
          <a:p>
            <a:pPr>
              <a:tabLst>
                <a:tab pos="10523538" algn="r"/>
              </a:tabLst>
            </a:pPr>
            <a:r>
              <a:rPr lang="en-US" noProof="0" dirty="0"/>
              <a:t>2. Study Design, Participants, &amp; Samples	</a:t>
            </a:r>
            <a:r>
              <a:rPr lang="en-US" sz="1600" noProof="0" dirty="0"/>
              <a:t>(1 of 3)</a:t>
            </a:r>
            <a:endParaRPr lang="en-US" noProof="0" dirty="0"/>
          </a:p>
        </p:txBody>
      </p:sp>
      <p:sp>
        <p:nvSpPr>
          <p:cNvPr id="11" name="Content Placeholder 4"/>
          <p:cNvSpPr>
            <a:spLocks noGrp="1"/>
          </p:cNvSpPr>
          <p:nvPr>
            <p:ph sz="quarter" idx="13"/>
          </p:nvPr>
        </p:nvSpPr>
        <p:spPr>
          <a:xfrm>
            <a:off x="609599" y="1343984"/>
            <a:ext cx="10153881" cy="771255"/>
          </a:xfrm>
        </p:spPr>
        <p:txBody>
          <a:bodyPr>
            <a:normAutofit/>
          </a:bodyPr>
          <a:lstStyle/>
          <a:p>
            <a:pPr marL="0" indent="0">
              <a:buNone/>
            </a:pPr>
            <a:r>
              <a:rPr lang="en-US" sz="3600" noProof="0" dirty="0"/>
              <a:t>Clarity, accuracy and sufficient detail are key!</a:t>
            </a:r>
          </a:p>
        </p:txBody>
      </p:sp>
      <p:sp>
        <p:nvSpPr>
          <p:cNvPr id="12" name="Content Placeholder 5"/>
          <p:cNvSpPr>
            <a:spLocks noGrp="1"/>
          </p:cNvSpPr>
          <p:nvPr>
            <p:ph idx="1"/>
          </p:nvPr>
        </p:nvSpPr>
        <p:spPr>
          <a:xfrm>
            <a:off x="1283464" y="2094093"/>
            <a:ext cx="10504584" cy="4053319"/>
          </a:xfrm>
        </p:spPr>
        <p:txBody>
          <a:bodyPr>
            <a:normAutofit/>
          </a:bodyPr>
          <a:lstStyle/>
          <a:p>
            <a:pPr>
              <a:lnSpc>
                <a:spcPts val="3500"/>
              </a:lnSpc>
              <a:spcAft>
                <a:spcPts val="600"/>
              </a:spcAft>
            </a:pPr>
            <a:r>
              <a:rPr lang="en-US" noProof="0" dirty="0"/>
              <a:t>For the parent study – provide sufficient detail about study population, design, exposures, outcome and covariate data and sample collection to inform understanding and evaluation of the proposed HHEAR project</a:t>
            </a:r>
          </a:p>
          <a:p>
            <a:pPr>
              <a:lnSpc>
                <a:spcPts val="3500"/>
              </a:lnSpc>
              <a:spcAft>
                <a:spcPts val="600"/>
              </a:spcAft>
            </a:pPr>
            <a:r>
              <a:rPr lang="en-US" noProof="0" dirty="0"/>
              <a:t>For the proposed HHEAR project – provide information on study design, participants, samples, exposures and outcomes for </a:t>
            </a:r>
            <a:r>
              <a:rPr lang="en-US" b="1" noProof="0" dirty="0"/>
              <a:t>each specific aim</a:t>
            </a:r>
          </a:p>
          <a:p>
            <a:pPr>
              <a:lnSpc>
                <a:spcPts val="3500"/>
              </a:lnSpc>
              <a:spcAft>
                <a:spcPts val="600"/>
              </a:spcAft>
            </a:pPr>
            <a:endParaRPr lang="en-US" noProof="0" dirty="0"/>
          </a:p>
        </p:txBody>
      </p:sp>
      <p:sp>
        <p:nvSpPr>
          <p:cNvPr id="3" name="Slide Number Placeholder 6"/>
          <p:cNvSpPr>
            <a:spLocks noGrp="1"/>
          </p:cNvSpPr>
          <p:nvPr>
            <p:ph type="sldNum" sz="quarter" idx="14"/>
          </p:nvPr>
        </p:nvSpPr>
        <p:spPr/>
        <p:txBody>
          <a:bodyPr/>
          <a:lstStyle/>
          <a:p>
            <a:fld id="{6E9BD323-5EB5-474F-90F8-A44C25A9704B}" type="slidenum">
              <a:rPr lang="en-US" smtClean="0"/>
              <a:pPr/>
              <a:t>9</a:t>
            </a:fld>
            <a:endParaRPr lang="en-US" dirty="0"/>
          </a:p>
        </p:txBody>
      </p:sp>
    </p:spTree>
    <p:extLst>
      <p:ext uri="{BB962C8B-B14F-4D97-AF65-F5344CB8AC3E}">
        <p14:creationId xmlns:p14="http://schemas.microsoft.com/office/powerpoint/2010/main" val="182774630"/>
      </p:ext>
    </p:extLst>
  </p:cSld>
  <p:clrMapOvr>
    <a:masterClrMapping/>
  </p:clrMapOvr>
  <mc:AlternateContent xmlns:mc="http://schemas.openxmlformats.org/markup-compatibility/2006" xmlns:p14="http://schemas.microsoft.com/office/powerpoint/2010/main">
    <mc:Choice Requires="p14">
      <p:transition spd="slow" p14:dur="2000" advTm="71810"/>
    </mc:Choice>
    <mc:Fallback xmlns="">
      <p:transition spd="slow" advTm="71810"/>
    </mc:Fallback>
  </mc:AlternateContent>
</p:sld>
</file>

<file path=ppt/theme/theme1.xml><?xml version="1.0" encoding="utf-8"?>
<a:theme xmlns:a="http://schemas.openxmlformats.org/drawingml/2006/main" name="Default Theme">
  <a:themeElements>
    <a:clrScheme name="Custom 1">
      <a:dk1>
        <a:srgbClr val="063178"/>
      </a:dk1>
      <a:lt1>
        <a:srgbClr val="FFFFFF"/>
      </a:lt1>
      <a:dk2>
        <a:srgbClr val="0578B1"/>
      </a:dk2>
      <a:lt2>
        <a:srgbClr val="FDFFFE"/>
      </a:lt2>
      <a:accent1>
        <a:srgbClr val="F88E2C"/>
      </a:accent1>
      <a:accent2>
        <a:srgbClr val="1F653C"/>
      </a:accent2>
      <a:accent3>
        <a:srgbClr val="0FD670"/>
      </a:accent3>
      <a:accent4>
        <a:srgbClr val="FEC228"/>
      </a:accent4>
      <a:accent5>
        <a:srgbClr val="F88E2C"/>
      </a:accent5>
      <a:accent6>
        <a:srgbClr val="0578B1"/>
      </a:accent6>
      <a:hlink>
        <a:srgbClr val="1F653C"/>
      </a:hlink>
      <a:folHlink>
        <a:srgbClr val="52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16878</TotalTime>
  <Words>4156</Words>
  <Application>Microsoft Office PowerPoint</Application>
  <PresentationFormat>Widescreen</PresentationFormat>
  <Paragraphs>312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Default Theme</vt:lpstr>
      <vt:lpstr>Considerations for a High-Quality HHEAR Application</vt:lpstr>
      <vt:lpstr>Objectives</vt:lpstr>
      <vt:lpstr>HHEAR Program Goals</vt:lpstr>
      <vt:lpstr>Overview of Types of Studies HHEAR Supports</vt:lpstr>
      <vt:lpstr>Prepare for Success</vt:lpstr>
      <vt:lpstr>Elements of a Successful HHEAR Application</vt:lpstr>
      <vt:lpstr>1. Significance  (1 of 2)</vt:lpstr>
      <vt:lpstr>1. Significance (2 of 2)</vt:lpstr>
      <vt:lpstr>2. Study Design, Participants, &amp; Samples (1 of 3)</vt:lpstr>
      <vt:lpstr>2. Study Design, Participants, &amp; Samples (2 of 3)</vt:lpstr>
      <vt:lpstr>2. Study Design, Participants, &amp; Samples (3 of 3)</vt:lpstr>
      <vt:lpstr>3. Rationale for each analysis</vt:lpstr>
      <vt:lpstr>4. Statistical Analysis &amp; Power Calculation (1 of 2)</vt:lpstr>
      <vt:lpstr>4. Statistical Analysis &amp; Power Calculation (2 of 2)</vt:lpstr>
      <vt:lpstr>4. Statistical Analysis &amp; Power Calculation (1 of 3)</vt:lpstr>
      <vt:lpstr>4. Statistical Analysis &amp; Power Calculation (2 of 3)</vt:lpstr>
      <vt:lpstr>4. Statistical Analysis &amp; Power Calculation (3 of 3)</vt:lpstr>
      <vt:lpstr>Other tips – Material Transfer &amp; Data Sharing</vt:lpstr>
      <vt:lpstr>Other tips – Reminders </vt:lpstr>
      <vt:lpstr>Other tips – Example Application</vt:lpstr>
      <vt:lpstr>Other tips –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a High-Quality HHEAR Application</dc:title>
  <dc:subject>HHEAR application.</dc:subject>
  <dc:creator>HHEAR and Westat</dc:creator>
  <cp:keywords>HHEAR; application; environmental exposure; exposome</cp:keywords>
  <cp:lastModifiedBy>Jessica Pecoraro</cp:lastModifiedBy>
  <cp:revision>425</cp:revision>
  <cp:lastPrinted>2022-08-11T15:09:19Z</cp:lastPrinted>
  <dcterms:created xsi:type="dcterms:W3CDTF">2020-11-20T18:33:34Z</dcterms:created>
  <dcterms:modified xsi:type="dcterms:W3CDTF">2023-02-22T17:49:36Z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